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charts/chart2.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62" r:id="rId2"/>
    <p:sldId id="330" r:id="rId3"/>
    <p:sldId id="331" r:id="rId4"/>
    <p:sldId id="332" r:id="rId5"/>
    <p:sldId id="337" r:id="rId6"/>
    <p:sldId id="338" r:id="rId7"/>
    <p:sldId id="265" r:id="rId8"/>
    <p:sldId id="339" r:id="rId9"/>
    <p:sldId id="340" r:id="rId10"/>
    <p:sldId id="341" r:id="rId11"/>
    <p:sldId id="342" r:id="rId12"/>
    <p:sldId id="343" r:id="rId13"/>
    <p:sldId id="344" r:id="rId14"/>
    <p:sldId id="346" r:id="rId15"/>
    <p:sldId id="345" r:id="rId16"/>
    <p:sldId id="347" r:id="rId17"/>
    <p:sldId id="348" r:id="rId18"/>
    <p:sldId id="333" r:id="rId19"/>
    <p:sldId id="334" r:id="rId20"/>
    <p:sldId id="335" r:id="rId21"/>
    <p:sldId id="336" r:id="rId2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78083" autoAdjust="0"/>
  </p:normalViewPr>
  <p:slideViewPr>
    <p:cSldViewPr>
      <p:cViewPr varScale="1">
        <p:scale>
          <a:sx n="148" d="100"/>
          <a:sy n="148" d="100"/>
        </p:scale>
        <p:origin x="2076" y="132"/>
      </p:cViewPr>
      <p:guideLst>
        <p:guide orient="horz" pos="2160"/>
        <p:guide pos="2880"/>
      </p:guideLst>
    </p:cSldViewPr>
  </p:slideViewPr>
  <p:outlineViewPr>
    <p:cViewPr>
      <p:scale>
        <a:sx n="33" d="100"/>
        <a:sy n="33" d="100"/>
      </p:scale>
      <p:origin x="0" y="0"/>
    </p:cViewPr>
  </p:outlin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llapine\My%20Documents\Five%20Minute%20ObsB.xlt"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llapine\My%20Documents\Five%20Minute%20ObsB.xlt"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490489970004994E-2"/>
          <c:y val="4.5066518051747141E-2"/>
          <c:w val="0.78554088959862622"/>
          <c:h val="0.93789779781381866"/>
        </c:manualLayout>
      </c:layout>
      <c:scatterChart>
        <c:scatterStyle val="lineMarker"/>
        <c:varyColors val="0"/>
        <c:ser>
          <c:idx val="0"/>
          <c:order val="0"/>
          <c:spPr>
            <a:ln w="28575">
              <a:noFill/>
            </a:ln>
          </c:spPr>
          <c:xVal>
            <c:numRef>
              <c:f>'Five Minute ObsA'!$AC$2:$AC$47</c:f>
              <c:numCache>
                <c:formatCode>0.000</c:formatCode>
                <c:ptCount val="46"/>
                <c:pt idx="0">
                  <c:v>-1.799999998183922E-2</c:v>
                </c:pt>
                <c:pt idx="1">
                  <c:v>1.0000000009313307E-2</c:v>
                </c:pt>
                <c:pt idx="2">
                  <c:v>1.500000129453855E-3</c:v>
                </c:pt>
                <c:pt idx="3">
                  <c:v>-1.5000000130385254E-3</c:v>
                </c:pt>
                <c:pt idx="4">
                  <c:v>9.999999310821414E-4</c:v>
                </c:pt>
                <c:pt idx="5">
                  <c:v>-1.9999999785795821E-3</c:v>
                </c:pt>
                <c:pt idx="6">
                  <c:v>1.9499999936670065E-2</c:v>
                </c:pt>
                <c:pt idx="7">
                  <c:v>1.0000000474974513E-3</c:v>
                </c:pt>
                <c:pt idx="8">
                  <c:v>9.5000000437721627E-3</c:v>
                </c:pt>
                <c:pt idx="9">
                  <c:v>1.19999999878928E-2</c:v>
                </c:pt>
                <c:pt idx="10">
                  <c:v>-4.0000000735744834E-3</c:v>
                </c:pt>
                <c:pt idx="11">
                  <c:v>3.9999999571591694E-3</c:v>
                </c:pt>
                <c:pt idx="12">
                  <c:v>1.5000000130385254E-3</c:v>
                </c:pt>
                <c:pt idx="13">
                  <c:v>-1.0000000125728549E-2</c:v>
                </c:pt>
                <c:pt idx="14">
                  <c:v>-7.2500000242144303E-3</c:v>
                </c:pt>
                <c:pt idx="15">
                  <c:v>-2.0000000949949052E-3</c:v>
                </c:pt>
                <c:pt idx="16">
                  <c:v>9.9999998928980275E-4</c:v>
                </c:pt>
                <c:pt idx="17">
                  <c:v>3.9999999571591694E-3</c:v>
                </c:pt>
                <c:pt idx="18">
                  <c:v>-1.3999999966472387E-2</c:v>
                </c:pt>
                <c:pt idx="19">
                  <c:v>-9.6666667377577203E-3</c:v>
                </c:pt>
                <c:pt idx="20">
                  <c:v>-1.5999999945051968E-2</c:v>
                </c:pt>
                <c:pt idx="21">
                  <c:v>6.5000001341104828E-3</c:v>
                </c:pt>
                <c:pt idx="22">
                  <c:v>2.4999999441206455E-3</c:v>
                </c:pt>
                <c:pt idx="23">
                  <c:v>1.1666666716337301E-2</c:v>
                </c:pt>
                <c:pt idx="24">
                  <c:v>3.0000000260770533E-3</c:v>
                </c:pt>
                <c:pt idx="25">
                  <c:v>-5.9999999357387909E-3</c:v>
                </c:pt>
                <c:pt idx="26">
                  <c:v>-5.0000008195638949E-4</c:v>
                </c:pt>
                <c:pt idx="27">
                  <c:v>-1.0000000009313307E-2</c:v>
                </c:pt>
                <c:pt idx="28">
                  <c:v>-2.9999999096617159E-3</c:v>
                </c:pt>
                <c:pt idx="29">
                  <c:v>-1.9999999785795821E-3</c:v>
                </c:pt>
                <c:pt idx="30">
                  <c:v>3.9999999571591694E-3</c:v>
                </c:pt>
                <c:pt idx="31">
                  <c:v>5.000000004656651E-3</c:v>
                </c:pt>
                <c:pt idx="32">
                  <c:v>0</c:v>
                </c:pt>
                <c:pt idx="33">
                  <c:v>-8.0000000307336727E-3</c:v>
                </c:pt>
                <c:pt idx="34">
                  <c:v>-8.9999999618157744E-3</c:v>
                </c:pt>
                <c:pt idx="35">
                  <c:v>9.5000000437721627E-3</c:v>
                </c:pt>
                <c:pt idx="36">
                  <c:v>6.4999999012798626E-3</c:v>
                </c:pt>
                <c:pt idx="37">
                  <c:v>-6.9999999832362509E-3</c:v>
                </c:pt>
                <c:pt idx="38">
                  <c:v>1.3000000035390303E-2</c:v>
                </c:pt>
                <c:pt idx="39">
                  <c:v>9.5000000437721627E-3</c:v>
                </c:pt>
                <c:pt idx="40">
                  <c:v>1.9999999785795821E-3</c:v>
                </c:pt>
                <c:pt idx="41">
                  <c:v>-9.4999999273568548E-3</c:v>
                </c:pt>
                <c:pt idx="42">
                  <c:v>4.9999996554107114E-4</c:v>
                </c:pt>
                <c:pt idx="43">
                  <c:v>7.5000000651926253E-3</c:v>
                </c:pt>
                <c:pt idx="44">
                  <c:v>3.4999999916181012E-3</c:v>
                </c:pt>
                <c:pt idx="45">
                  <c:v>-3.9999999571591694E-3</c:v>
                </c:pt>
              </c:numCache>
            </c:numRef>
          </c:xVal>
          <c:yVal>
            <c:numRef>
              <c:f>'Five Minute ObsA'!$AD$2:$AD$47</c:f>
              <c:numCache>
                <c:formatCode>0.0000</c:formatCode>
                <c:ptCount val="46"/>
                <c:pt idx="0">
                  <c:v>9.0000000076834643E-3</c:v>
                </c:pt>
                <c:pt idx="1">
                  <c:v>4.0000000030267994E-3</c:v>
                </c:pt>
                <c:pt idx="2">
                  <c:v>1.2000000004656621E-2</c:v>
                </c:pt>
                <c:pt idx="3">
                  <c:v>-1.4500000002561183E-2</c:v>
                </c:pt>
                <c:pt idx="4">
                  <c:v>-9.9999999925495069E-3</c:v>
                </c:pt>
                <c:pt idx="5">
                  <c:v>1.2000000004656621E-2</c:v>
                </c:pt>
                <c:pt idx="6">
                  <c:v>1.0499999991618101E-2</c:v>
                </c:pt>
                <c:pt idx="7">
                  <c:v>9.5000000605359805E-3</c:v>
                </c:pt>
                <c:pt idx="8">
                  <c:v>-1.4000000007916295E-2</c:v>
                </c:pt>
                <c:pt idx="9">
                  <c:v>-5.9999999771826367E-3</c:v>
                </c:pt>
                <c:pt idx="10">
                  <c:v>6.0000000107102254E-3</c:v>
                </c:pt>
                <c:pt idx="11">
                  <c:v>1.4000000012340023E-2</c:v>
                </c:pt>
                <c:pt idx="12">
                  <c:v>-3.9999999986030212E-3</c:v>
                </c:pt>
                <c:pt idx="13">
                  <c:v>1.6666666655801297E-3</c:v>
                </c:pt>
                <c:pt idx="14">
                  <c:v>1.0499999991618101E-2</c:v>
                </c:pt>
                <c:pt idx="15">
                  <c:v>-6.9999999664724141E-3</c:v>
                </c:pt>
                <c:pt idx="16">
                  <c:v>4.0000000030267994E-3</c:v>
                </c:pt>
                <c:pt idx="17">
                  <c:v>3.5000000083819384E-3</c:v>
                </c:pt>
                <c:pt idx="18">
                  <c:v>-1.0999999981839198E-2</c:v>
                </c:pt>
                <c:pt idx="19">
                  <c:v>1.6666666679549962E-2</c:v>
                </c:pt>
                <c:pt idx="20">
                  <c:v>9.0000000076834643E-3</c:v>
                </c:pt>
                <c:pt idx="21">
                  <c:v>4.0000000030267994E-3</c:v>
                </c:pt>
                <c:pt idx="22">
                  <c:v>-1.0999999981839198E-2</c:v>
                </c:pt>
                <c:pt idx="23">
                  <c:v>7.0000000000000201E-3</c:v>
                </c:pt>
                <c:pt idx="24">
                  <c:v>6.500000034458951E-3</c:v>
                </c:pt>
                <c:pt idx="25">
                  <c:v>-2.4999999855645012E-3</c:v>
                </c:pt>
                <c:pt idx="26">
                  <c:v>9.9999999969732876E-3</c:v>
                </c:pt>
                <c:pt idx="27">
                  <c:v>-9.0000000032596748E-3</c:v>
                </c:pt>
                <c:pt idx="28">
                  <c:v>6.6666667629033992E-4</c:v>
                </c:pt>
                <c:pt idx="29">
                  <c:v>-1.1000000040046904E-2</c:v>
                </c:pt>
                <c:pt idx="30">
                  <c:v>-1.9999999618157886E-3</c:v>
                </c:pt>
                <c:pt idx="31">
                  <c:v>-6.5000000009313606E-3</c:v>
                </c:pt>
                <c:pt idx="32">
                  <c:v>-2.4999999855645012E-3</c:v>
                </c:pt>
                <c:pt idx="33">
                  <c:v>-1.1500000005588054E-2</c:v>
                </c:pt>
                <c:pt idx="34">
                  <c:v>4.0000000030267994E-3</c:v>
                </c:pt>
                <c:pt idx="35">
                  <c:v>2.4999999899882825E-3</c:v>
                </c:pt>
                <c:pt idx="36">
                  <c:v>-3.5000000039581212E-3</c:v>
                </c:pt>
                <c:pt idx="37">
                  <c:v>2.9999999846331781E-3</c:v>
                </c:pt>
                <c:pt idx="38">
                  <c:v>4.0000000030267994E-3</c:v>
                </c:pt>
                <c:pt idx="39">
                  <c:v>-8.4999999795109804E-3</c:v>
                </c:pt>
                <c:pt idx="40">
                  <c:v>-1.9999999909196061E-3</c:v>
                </c:pt>
                <c:pt idx="41">
                  <c:v>-5.0000003608874962E-4</c:v>
                </c:pt>
                <c:pt idx="42">
                  <c:v>-4.499999993247952E-3</c:v>
                </c:pt>
                <c:pt idx="43">
                  <c:v>-1.1500000005588054E-2</c:v>
                </c:pt>
                <c:pt idx="44">
                  <c:v>1.9999999371357363E-3</c:v>
                </c:pt>
                <c:pt idx="45">
                  <c:v>-2.4999999855645012E-3</c:v>
                </c:pt>
              </c:numCache>
            </c:numRef>
          </c:yVal>
          <c:smooth val="0"/>
          <c:extLst>
            <c:ext xmlns:c16="http://schemas.microsoft.com/office/drawing/2014/chart" uri="{C3380CC4-5D6E-409C-BE32-E72D297353CC}">
              <c16:uniqueId val="{00000000-BAD3-46D1-8C00-2FE6DA004439}"/>
            </c:ext>
          </c:extLst>
        </c:ser>
        <c:dLbls>
          <c:showLegendKey val="0"/>
          <c:showVal val="0"/>
          <c:showCatName val="0"/>
          <c:showSerName val="0"/>
          <c:showPercent val="0"/>
          <c:showBubbleSize val="0"/>
        </c:dLbls>
        <c:axId val="226193136"/>
        <c:axId val="184857936"/>
      </c:scatterChart>
      <c:valAx>
        <c:axId val="226193136"/>
        <c:scaling>
          <c:orientation val="minMax"/>
        </c:scaling>
        <c:delete val="0"/>
        <c:axPos val="b"/>
        <c:numFmt formatCode="0.000" sourceLinked="1"/>
        <c:majorTickMark val="out"/>
        <c:minorTickMark val="none"/>
        <c:tickLblPos val="nextTo"/>
        <c:crossAx val="184857936"/>
        <c:crosses val="autoZero"/>
        <c:crossBetween val="midCat"/>
      </c:valAx>
      <c:valAx>
        <c:axId val="184857936"/>
        <c:scaling>
          <c:orientation val="minMax"/>
        </c:scaling>
        <c:delete val="0"/>
        <c:axPos val="l"/>
        <c:majorGridlines/>
        <c:numFmt formatCode="0.0000" sourceLinked="1"/>
        <c:majorTickMark val="out"/>
        <c:minorTickMark val="none"/>
        <c:tickLblPos val="nextTo"/>
        <c:crossAx val="226193136"/>
        <c:crosses val="autoZero"/>
        <c:crossBetween val="midCat"/>
      </c:valAx>
    </c:plotArea>
    <c:legend>
      <c:legendPos val="r"/>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490489970004994E-2"/>
          <c:y val="4.5066518051747141E-2"/>
          <c:w val="0.78554088959862622"/>
          <c:h val="0.93789779781381866"/>
        </c:manualLayout>
      </c:layout>
      <c:scatterChart>
        <c:scatterStyle val="lineMarker"/>
        <c:varyColors val="0"/>
        <c:ser>
          <c:idx val="0"/>
          <c:order val="0"/>
          <c:spPr>
            <a:ln w="28575">
              <a:noFill/>
            </a:ln>
          </c:spPr>
          <c:xVal>
            <c:numRef>
              <c:f>'Five Minute ObsA'!$AC$2:$AC$47</c:f>
              <c:numCache>
                <c:formatCode>0.000</c:formatCode>
                <c:ptCount val="46"/>
                <c:pt idx="0">
                  <c:v>-1.799999998183922E-2</c:v>
                </c:pt>
                <c:pt idx="1">
                  <c:v>1.0000000009313307E-2</c:v>
                </c:pt>
                <c:pt idx="2">
                  <c:v>1.500000129453855E-3</c:v>
                </c:pt>
                <c:pt idx="3">
                  <c:v>-1.5000000130385254E-3</c:v>
                </c:pt>
                <c:pt idx="4">
                  <c:v>9.999999310821414E-4</c:v>
                </c:pt>
                <c:pt idx="5">
                  <c:v>-1.9999999785795821E-3</c:v>
                </c:pt>
                <c:pt idx="6">
                  <c:v>1.9499999936670065E-2</c:v>
                </c:pt>
                <c:pt idx="7">
                  <c:v>1.0000000474974513E-3</c:v>
                </c:pt>
                <c:pt idx="8">
                  <c:v>9.5000000437721627E-3</c:v>
                </c:pt>
                <c:pt idx="9">
                  <c:v>1.19999999878928E-2</c:v>
                </c:pt>
                <c:pt idx="10">
                  <c:v>-4.0000000735744834E-3</c:v>
                </c:pt>
                <c:pt idx="11">
                  <c:v>3.9999999571591694E-3</c:v>
                </c:pt>
                <c:pt idx="12">
                  <c:v>1.5000000130385254E-3</c:v>
                </c:pt>
                <c:pt idx="13">
                  <c:v>-1.0000000125728549E-2</c:v>
                </c:pt>
                <c:pt idx="14">
                  <c:v>-7.2500000242144303E-3</c:v>
                </c:pt>
                <c:pt idx="15">
                  <c:v>-2.0000000949949052E-3</c:v>
                </c:pt>
                <c:pt idx="16">
                  <c:v>9.9999998928980275E-4</c:v>
                </c:pt>
                <c:pt idx="17">
                  <c:v>3.9999999571591694E-3</c:v>
                </c:pt>
                <c:pt idx="18">
                  <c:v>-1.3999999966472387E-2</c:v>
                </c:pt>
                <c:pt idx="19">
                  <c:v>-9.6666667377577203E-3</c:v>
                </c:pt>
                <c:pt idx="20">
                  <c:v>-1.5999999945051968E-2</c:v>
                </c:pt>
                <c:pt idx="21">
                  <c:v>6.5000001341104828E-3</c:v>
                </c:pt>
                <c:pt idx="22">
                  <c:v>2.4999999441206455E-3</c:v>
                </c:pt>
                <c:pt idx="23">
                  <c:v>1.1666666716337301E-2</c:v>
                </c:pt>
                <c:pt idx="24">
                  <c:v>3.0000000260770533E-3</c:v>
                </c:pt>
                <c:pt idx="25">
                  <c:v>-5.9999999357387909E-3</c:v>
                </c:pt>
                <c:pt idx="26">
                  <c:v>-5.0000008195638949E-4</c:v>
                </c:pt>
                <c:pt idx="27">
                  <c:v>-1.0000000009313307E-2</c:v>
                </c:pt>
                <c:pt idx="28">
                  <c:v>-2.9999999096617159E-3</c:v>
                </c:pt>
                <c:pt idx="29">
                  <c:v>-1.9999999785795821E-3</c:v>
                </c:pt>
                <c:pt idx="30">
                  <c:v>3.9999999571591694E-3</c:v>
                </c:pt>
                <c:pt idx="31">
                  <c:v>5.000000004656651E-3</c:v>
                </c:pt>
                <c:pt idx="32">
                  <c:v>0</c:v>
                </c:pt>
                <c:pt idx="33">
                  <c:v>-8.0000000307336727E-3</c:v>
                </c:pt>
                <c:pt idx="34">
                  <c:v>-8.9999999618157744E-3</c:v>
                </c:pt>
                <c:pt idx="35">
                  <c:v>9.5000000437721627E-3</c:v>
                </c:pt>
                <c:pt idx="36">
                  <c:v>6.4999999012798626E-3</c:v>
                </c:pt>
                <c:pt idx="37">
                  <c:v>-6.9999999832362509E-3</c:v>
                </c:pt>
                <c:pt idx="38">
                  <c:v>1.3000000035390303E-2</c:v>
                </c:pt>
                <c:pt idx="39">
                  <c:v>9.5000000437721627E-3</c:v>
                </c:pt>
                <c:pt idx="40">
                  <c:v>1.9999999785795821E-3</c:v>
                </c:pt>
                <c:pt idx="41">
                  <c:v>-9.4999999273568548E-3</c:v>
                </c:pt>
                <c:pt idx="42">
                  <c:v>4.9999996554107114E-4</c:v>
                </c:pt>
                <c:pt idx="43">
                  <c:v>7.5000000651926253E-3</c:v>
                </c:pt>
                <c:pt idx="44">
                  <c:v>3.4999999916181012E-3</c:v>
                </c:pt>
                <c:pt idx="45">
                  <c:v>-3.9999999571591694E-3</c:v>
                </c:pt>
              </c:numCache>
            </c:numRef>
          </c:xVal>
          <c:yVal>
            <c:numRef>
              <c:f>'Five Minute ObsA'!$AD$2:$AD$47</c:f>
              <c:numCache>
                <c:formatCode>0.0000</c:formatCode>
                <c:ptCount val="46"/>
                <c:pt idx="0">
                  <c:v>9.0000000076834643E-3</c:v>
                </c:pt>
                <c:pt idx="1">
                  <c:v>4.0000000030267994E-3</c:v>
                </c:pt>
                <c:pt idx="2">
                  <c:v>1.2000000004656621E-2</c:v>
                </c:pt>
                <c:pt idx="3">
                  <c:v>-1.4500000002561183E-2</c:v>
                </c:pt>
                <c:pt idx="4">
                  <c:v>-9.9999999925495069E-3</c:v>
                </c:pt>
                <c:pt idx="5">
                  <c:v>1.2000000004656621E-2</c:v>
                </c:pt>
                <c:pt idx="6">
                  <c:v>1.0499999991618101E-2</c:v>
                </c:pt>
                <c:pt idx="7">
                  <c:v>9.5000000605359805E-3</c:v>
                </c:pt>
                <c:pt idx="8">
                  <c:v>-1.4000000007916295E-2</c:v>
                </c:pt>
                <c:pt idx="9">
                  <c:v>-5.9999999771826367E-3</c:v>
                </c:pt>
                <c:pt idx="10">
                  <c:v>6.0000000107102254E-3</c:v>
                </c:pt>
                <c:pt idx="11">
                  <c:v>1.4000000012340023E-2</c:v>
                </c:pt>
                <c:pt idx="12">
                  <c:v>-3.9999999986030212E-3</c:v>
                </c:pt>
                <c:pt idx="13">
                  <c:v>1.6666666655801297E-3</c:v>
                </c:pt>
                <c:pt idx="14">
                  <c:v>1.0499999991618101E-2</c:v>
                </c:pt>
                <c:pt idx="15">
                  <c:v>-6.9999999664724141E-3</c:v>
                </c:pt>
                <c:pt idx="16">
                  <c:v>4.0000000030267994E-3</c:v>
                </c:pt>
                <c:pt idx="17">
                  <c:v>3.5000000083819384E-3</c:v>
                </c:pt>
                <c:pt idx="18">
                  <c:v>-1.0999999981839198E-2</c:v>
                </c:pt>
                <c:pt idx="19">
                  <c:v>1.6666666679549962E-2</c:v>
                </c:pt>
                <c:pt idx="20">
                  <c:v>9.0000000076834643E-3</c:v>
                </c:pt>
                <c:pt idx="21">
                  <c:v>4.0000000030267994E-3</c:v>
                </c:pt>
                <c:pt idx="22">
                  <c:v>-1.0999999981839198E-2</c:v>
                </c:pt>
                <c:pt idx="23">
                  <c:v>7.0000000000000201E-3</c:v>
                </c:pt>
                <c:pt idx="24">
                  <c:v>6.500000034458951E-3</c:v>
                </c:pt>
                <c:pt idx="25">
                  <c:v>-2.4999999855645012E-3</c:v>
                </c:pt>
                <c:pt idx="26">
                  <c:v>9.9999999969732876E-3</c:v>
                </c:pt>
                <c:pt idx="27">
                  <c:v>-9.0000000032596748E-3</c:v>
                </c:pt>
                <c:pt idx="28">
                  <c:v>6.6666667629033992E-4</c:v>
                </c:pt>
                <c:pt idx="29">
                  <c:v>-1.1000000040046904E-2</c:v>
                </c:pt>
                <c:pt idx="30">
                  <c:v>-1.9999999618157886E-3</c:v>
                </c:pt>
                <c:pt idx="31">
                  <c:v>-6.5000000009313606E-3</c:v>
                </c:pt>
                <c:pt idx="32">
                  <c:v>-2.4999999855645012E-3</c:v>
                </c:pt>
                <c:pt idx="33">
                  <c:v>-1.1500000005588054E-2</c:v>
                </c:pt>
                <c:pt idx="34">
                  <c:v>4.0000000030267994E-3</c:v>
                </c:pt>
                <c:pt idx="35">
                  <c:v>2.4999999899882825E-3</c:v>
                </c:pt>
                <c:pt idx="36">
                  <c:v>-3.5000000039581212E-3</c:v>
                </c:pt>
                <c:pt idx="37">
                  <c:v>2.9999999846331781E-3</c:v>
                </c:pt>
                <c:pt idx="38">
                  <c:v>4.0000000030267994E-3</c:v>
                </c:pt>
                <c:pt idx="39">
                  <c:v>-8.4999999795109804E-3</c:v>
                </c:pt>
                <c:pt idx="40">
                  <c:v>-1.9999999909196061E-3</c:v>
                </c:pt>
                <c:pt idx="41">
                  <c:v>-5.0000003608874962E-4</c:v>
                </c:pt>
                <c:pt idx="42">
                  <c:v>-4.499999993247952E-3</c:v>
                </c:pt>
                <c:pt idx="43">
                  <c:v>-1.1500000005588054E-2</c:v>
                </c:pt>
                <c:pt idx="44">
                  <c:v>1.9999999371357363E-3</c:v>
                </c:pt>
                <c:pt idx="45">
                  <c:v>-2.4999999855645012E-3</c:v>
                </c:pt>
              </c:numCache>
            </c:numRef>
          </c:yVal>
          <c:smooth val="0"/>
          <c:extLst>
            <c:ext xmlns:c16="http://schemas.microsoft.com/office/drawing/2014/chart" uri="{C3380CC4-5D6E-409C-BE32-E72D297353CC}">
              <c16:uniqueId val="{00000000-53C8-440D-AB9A-902D8471C3FC}"/>
            </c:ext>
          </c:extLst>
        </c:ser>
        <c:dLbls>
          <c:showLegendKey val="0"/>
          <c:showVal val="0"/>
          <c:showCatName val="0"/>
          <c:showSerName val="0"/>
          <c:showPercent val="0"/>
          <c:showBubbleSize val="0"/>
        </c:dLbls>
        <c:axId val="227134896"/>
        <c:axId val="227133808"/>
      </c:scatterChart>
      <c:valAx>
        <c:axId val="227134896"/>
        <c:scaling>
          <c:orientation val="minMax"/>
        </c:scaling>
        <c:delete val="0"/>
        <c:axPos val="b"/>
        <c:numFmt formatCode="0.000" sourceLinked="1"/>
        <c:majorTickMark val="out"/>
        <c:minorTickMark val="none"/>
        <c:tickLblPos val="nextTo"/>
        <c:crossAx val="227133808"/>
        <c:crosses val="autoZero"/>
        <c:crossBetween val="midCat"/>
      </c:valAx>
      <c:valAx>
        <c:axId val="227133808"/>
        <c:scaling>
          <c:orientation val="minMax"/>
        </c:scaling>
        <c:delete val="0"/>
        <c:axPos val="l"/>
        <c:majorGridlines/>
        <c:numFmt formatCode="0.0000" sourceLinked="1"/>
        <c:majorTickMark val="out"/>
        <c:minorTickMark val="none"/>
        <c:tickLblPos val="nextTo"/>
        <c:crossAx val="227134896"/>
        <c:crosses val="autoZero"/>
        <c:crossBetween val="midCat"/>
      </c:valAx>
    </c:plotArea>
    <c:legend>
      <c:legendPos val="r"/>
      <c:layout/>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037840" cy="464820"/>
          </a:xfrm>
          <a:prstGeom prst="rect">
            <a:avLst/>
          </a:prstGeom>
        </p:spPr>
        <p:txBody>
          <a:bodyPr vert="horz" lIns="93170" tIns="46585" rIns="93170" bIns="46585" rtlCol="0"/>
          <a:lstStyle>
            <a:lvl1pPr algn="l">
              <a:defRPr sz="1200"/>
            </a:lvl1pPr>
          </a:lstStyle>
          <a:p>
            <a:endParaRPr lang="en-US"/>
          </a:p>
        </p:txBody>
      </p:sp>
      <p:sp>
        <p:nvSpPr>
          <p:cNvPr id="3" name="Date Placeholder 2"/>
          <p:cNvSpPr>
            <a:spLocks noGrp="1"/>
          </p:cNvSpPr>
          <p:nvPr>
            <p:ph type="dt" idx="1"/>
          </p:nvPr>
        </p:nvSpPr>
        <p:spPr>
          <a:xfrm>
            <a:off x="3970940" y="1"/>
            <a:ext cx="3037840" cy="464820"/>
          </a:xfrm>
          <a:prstGeom prst="rect">
            <a:avLst/>
          </a:prstGeom>
        </p:spPr>
        <p:txBody>
          <a:bodyPr vert="horz" lIns="93170" tIns="46585" rIns="93170" bIns="46585" rtlCol="0"/>
          <a:lstStyle>
            <a:lvl1pPr algn="r">
              <a:defRPr sz="1200"/>
            </a:lvl1pPr>
          </a:lstStyle>
          <a:p>
            <a:fld id="{6B6D0D8D-FEC3-4E08-AD9D-208726AB95AF}" type="datetimeFigureOut">
              <a:rPr lang="en-US" smtClean="0"/>
              <a:t>8/22/2017</a:t>
            </a:fld>
            <a:endParaRPr lang="en-US"/>
          </a:p>
        </p:txBody>
      </p:sp>
      <p:sp>
        <p:nvSpPr>
          <p:cNvPr id="4" name="Slide Image Placeholder 3"/>
          <p:cNvSpPr>
            <a:spLocks noGrp="1" noRot="1" noChangeAspect="1"/>
          </p:cNvSpPr>
          <p:nvPr>
            <p:ph type="sldImg" idx="2"/>
          </p:nvPr>
        </p:nvSpPr>
        <p:spPr>
          <a:xfrm>
            <a:off x="1182688" y="698500"/>
            <a:ext cx="4645025" cy="3484563"/>
          </a:xfrm>
          <a:prstGeom prst="rect">
            <a:avLst/>
          </a:prstGeom>
          <a:noFill/>
          <a:ln w="12700">
            <a:solidFill>
              <a:prstClr val="black"/>
            </a:solidFill>
          </a:ln>
        </p:spPr>
        <p:txBody>
          <a:bodyPr vert="horz" lIns="93170" tIns="46585" rIns="93170" bIns="46585" rtlCol="0" anchor="ctr"/>
          <a:lstStyle/>
          <a:p>
            <a:endParaRPr lang="en-US"/>
          </a:p>
        </p:txBody>
      </p:sp>
      <p:sp>
        <p:nvSpPr>
          <p:cNvPr id="5" name="Notes Placeholder 4"/>
          <p:cNvSpPr>
            <a:spLocks noGrp="1"/>
          </p:cNvSpPr>
          <p:nvPr>
            <p:ph type="body" sz="quarter" idx="3"/>
          </p:nvPr>
        </p:nvSpPr>
        <p:spPr>
          <a:xfrm>
            <a:off x="701040" y="4415789"/>
            <a:ext cx="5608320" cy="4183380"/>
          </a:xfrm>
          <a:prstGeom prst="rect">
            <a:avLst/>
          </a:prstGeom>
        </p:spPr>
        <p:txBody>
          <a:bodyPr vert="horz" lIns="93170" tIns="46585" rIns="93170" bIns="4658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2" y="8829967"/>
            <a:ext cx="3037840" cy="464820"/>
          </a:xfrm>
          <a:prstGeom prst="rect">
            <a:avLst/>
          </a:prstGeom>
        </p:spPr>
        <p:txBody>
          <a:bodyPr vert="horz" lIns="93170" tIns="46585" rIns="93170" bIns="46585" rtlCol="0" anchor="b"/>
          <a:lstStyle>
            <a:lvl1pPr algn="l">
              <a:defRPr sz="1200"/>
            </a:lvl1pPr>
          </a:lstStyle>
          <a:p>
            <a:endParaRPr lang="en-US"/>
          </a:p>
        </p:txBody>
      </p:sp>
      <p:sp>
        <p:nvSpPr>
          <p:cNvPr id="7" name="Slide Number Placeholder 6"/>
          <p:cNvSpPr>
            <a:spLocks noGrp="1"/>
          </p:cNvSpPr>
          <p:nvPr>
            <p:ph type="sldNum" sz="quarter" idx="5"/>
          </p:nvPr>
        </p:nvSpPr>
        <p:spPr>
          <a:xfrm>
            <a:off x="3970940" y="8829967"/>
            <a:ext cx="3037840" cy="464820"/>
          </a:xfrm>
          <a:prstGeom prst="rect">
            <a:avLst/>
          </a:prstGeom>
        </p:spPr>
        <p:txBody>
          <a:bodyPr vert="horz" lIns="93170" tIns="46585" rIns="93170" bIns="46585" rtlCol="0" anchor="b"/>
          <a:lstStyle>
            <a:lvl1pPr algn="r">
              <a:defRPr sz="1200"/>
            </a:lvl1pPr>
          </a:lstStyle>
          <a:p>
            <a:fld id="{57BB548B-7504-45D1-90E8-7D060A9A16B2}" type="slidenum">
              <a:rPr lang="en-US" smtClean="0"/>
              <a:t>‹#›</a:t>
            </a:fld>
            <a:endParaRPr lang="en-US"/>
          </a:p>
        </p:txBody>
      </p:sp>
    </p:spTree>
    <p:extLst>
      <p:ext uri="{BB962C8B-B14F-4D97-AF65-F5344CB8AC3E}">
        <p14:creationId xmlns:p14="http://schemas.microsoft.com/office/powerpoint/2010/main" val="1127672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a:t>
            </a:fld>
            <a:endParaRPr lang="en-US"/>
          </a:p>
        </p:txBody>
      </p:sp>
    </p:spTree>
    <p:extLst>
      <p:ext uri="{BB962C8B-B14F-4D97-AF65-F5344CB8AC3E}">
        <p14:creationId xmlns:p14="http://schemas.microsoft.com/office/powerpoint/2010/main" val="26626047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10</a:t>
            </a:fld>
            <a:endParaRPr lang="en-US"/>
          </a:p>
        </p:txBody>
      </p:sp>
    </p:spTree>
    <p:extLst>
      <p:ext uri="{BB962C8B-B14F-4D97-AF65-F5344CB8AC3E}">
        <p14:creationId xmlns:p14="http://schemas.microsoft.com/office/powerpoint/2010/main" val="508103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11</a:t>
            </a:fld>
            <a:endParaRPr lang="en-US"/>
          </a:p>
        </p:txBody>
      </p:sp>
    </p:spTree>
    <p:extLst>
      <p:ext uri="{BB962C8B-B14F-4D97-AF65-F5344CB8AC3E}">
        <p14:creationId xmlns:p14="http://schemas.microsoft.com/office/powerpoint/2010/main" val="27806225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12</a:t>
            </a:fld>
            <a:endParaRPr lang="en-US"/>
          </a:p>
        </p:txBody>
      </p:sp>
    </p:spTree>
    <p:extLst>
      <p:ext uri="{BB962C8B-B14F-4D97-AF65-F5344CB8AC3E}">
        <p14:creationId xmlns:p14="http://schemas.microsoft.com/office/powerpoint/2010/main" val="2490159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13</a:t>
            </a:fld>
            <a:endParaRPr lang="en-US"/>
          </a:p>
        </p:txBody>
      </p:sp>
    </p:spTree>
    <p:extLst>
      <p:ext uri="{BB962C8B-B14F-4D97-AF65-F5344CB8AC3E}">
        <p14:creationId xmlns:p14="http://schemas.microsoft.com/office/powerpoint/2010/main" val="9234641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14</a:t>
            </a:fld>
            <a:endParaRPr lang="en-US"/>
          </a:p>
        </p:txBody>
      </p:sp>
    </p:spTree>
    <p:extLst>
      <p:ext uri="{BB962C8B-B14F-4D97-AF65-F5344CB8AC3E}">
        <p14:creationId xmlns:p14="http://schemas.microsoft.com/office/powerpoint/2010/main" val="32496405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15</a:t>
            </a:fld>
            <a:endParaRPr lang="en-US"/>
          </a:p>
        </p:txBody>
      </p:sp>
    </p:spTree>
    <p:extLst>
      <p:ext uri="{BB962C8B-B14F-4D97-AF65-F5344CB8AC3E}">
        <p14:creationId xmlns:p14="http://schemas.microsoft.com/office/powerpoint/2010/main" val="12293226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smtClean="0"/>
              <a:t>One of the reasons</a:t>
            </a:r>
            <a:r>
              <a:rPr lang="en-US" sz="1600" baseline="0" dirty="0" smtClean="0"/>
              <a:t> we have public meetings is to help find any evidence that may lead to a different conclusion, as to where the boundary lines were historically. Well 3 days after sending letters SC Geodetic received an email, someone had found the County Monument in Four Holes Swamp. I went to meet the hunters who lease the land from the Audubon Society and they led me to where they had found the monument. It had since been moved to the museum in St. George. I took positioned the location on State Plane Coordinates and proceeded to the museum. It turned out that the monument appears to be an old Mile Marker of some sort, but it was very close to where the county line should be in Four Holes Swamp within about 500 feet. Colleton County is etched on 3 sides and a number 8 is etched on one side.</a:t>
            </a:r>
            <a:endParaRPr lang="en-US" sz="1600" dirty="0"/>
          </a:p>
        </p:txBody>
      </p:sp>
      <p:sp>
        <p:nvSpPr>
          <p:cNvPr id="4" name="Slide Number Placeholder 3"/>
          <p:cNvSpPr>
            <a:spLocks noGrp="1"/>
          </p:cNvSpPr>
          <p:nvPr>
            <p:ph type="sldNum" sz="quarter" idx="10"/>
          </p:nvPr>
        </p:nvSpPr>
        <p:spPr/>
        <p:txBody>
          <a:bodyPr/>
          <a:lstStyle/>
          <a:p>
            <a:pPr defTabSz="967354">
              <a:defRPr/>
            </a:pPr>
            <a:fld id="{57BB548B-7504-45D1-90E8-7D060A9A16B2}" type="slidenum">
              <a:rPr lang="en-US">
                <a:solidFill>
                  <a:prstClr val="black"/>
                </a:solidFill>
                <a:latin typeface="Calibri"/>
              </a:rPr>
              <a:pPr defTabSz="967354">
                <a:defRPr/>
              </a:pPr>
              <a:t>16</a:t>
            </a:fld>
            <a:endParaRPr lang="en-US">
              <a:solidFill>
                <a:prstClr val="black"/>
              </a:solidFill>
              <a:latin typeface="Calibri"/>
            </a:endParaRPr>
          </a:p>
        </p:txBody>
      </p:sp>
    </p:spTree>
    <p:extLst>
      <p:ext uri="{BB962C8B-B14F-4D97-AF65-F5344CB8AC3E}">
        <p14:creationId xmlns:p14="http://schemas.microsoft.com/office/powerpoint/2010/main" val="26408386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defTabSz="967354">
              <a:defRPr/>
            </a:pPr>
            <a:fld id="{57BB548B-7504-45D1-90E8-7D060A9A16B2}" type="slidenum">
              <a:rPr lang="en-US">
                <a:solidFill>
                  <a:prstClr val="black"/>
                </a:solidFill>
                <a:latin typeface="Calibri"/>
              </a:rPr>
              <a:pPr defTabSz="967354">
                <a:defRPr/>
              </a:pPr>
              <a:t>17</a:t>
            </a:fld>
            <a:endParaRPr lang="en-US">
              <a:solidFill>
                <a:prstClr val="black"/>
              </a:solidFill>
              <a:latin typeface="Calibri"/>
            </a:endParaRPr>
          </a:p>
        </p:txBody>
      </p:sp>
    </p:spTree>
    <p:extLst>
      <p:ext uri="{BB962C8B-B14F-4D97-AF65-F5344CB8AC3E}">
        <p14:creationId xmlns:p14="http://schemas.microsoft.com/office/powerpoint/2010/main" val="28433015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EA9AEB71-1924-45C2-9588-4C4AC5458F8D}" type="slidenum">
              <a:rPr lang="en-US" smtClean="0"/>
              <a:t>18</a:t>
            </a:fld>
            <a:endParaRPr lang="en-US" dirty="0"/>
          </a:p>
        </p:txBody>
      </p:sp>
    </p:spTree>
    <p:extLst>
      <p:ext uri="{BB962C8B-B14F-4D97-AF65-F5344CB8AC3E}">
        <p14:creationId xmlns:p14="http://schemas.microsoft.com/office/powerpoint/2010/main" val="41195834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EA9AEB71-1924-45C2-9588-4C4AC5458F8D}" type="slidenum">
              <a:rPr lang="en-US" smtClean="0"/>
              <a:t>19</a:t>
            </a:fld>
            <a:endParaRPr lang="en-US" dirty="0"/>
          </a:p>
        </p:txBody>
      </p:sp>
    </p:spTree>
    <p:extLst>
      <p:ext uri="{BB962C8B-B14F-4D97-AF65-F5344CB8AC3E}">
        <p14:creationId xmlns:p14="http://schemas.microsoft.com/office/powerpoint/2010/main" val="804914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50" dirty="0"/>
          </a:p>
        </p:txBody>
      </p:sp>
      <p:sp>
        <p:nvSpPr>
          <p:cNvPr id="4" name="Slide Number Placeholder 3"/>
          <p:cNvSpPr>
            <a:spLocks noGrp="1"/>
          </p:cNvSpPr>
          <p:nvPr>
            <p:ph type="sldNum" sz="quarter" idx="10"/>
          </p:nvPr>
        </p:nvSpPr>
        <p:spPr/>
        <p:txBody>
          <a:bodyPr/>
          <a:lstStyle/>
          <a:p>
            <a:fld id="{EA9AEB71-1924-45C2-9588-4C4AC5458F8D}" type="slidenum">
              <a:rPr lang="en-US" smtClean="0"/>
              <a:t>2</a:t>
            </a:fld>
            <a:endParaRPr lang="en-US" dirty="0"/>
          </a:p>
        </p:txBody>
      </p:sp>
    </p:spTree>
    <p:extLst>
      <p:ext uri="{BB962C8B-B14F-4D97-AF65-F5344CB8AC3E}">
        <p14:creationId xmlns:p14="http://schemas.microsoft.com/office/powerpoint/2010/main" val="39823000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20</a:t>
            </a:fld>
            <a:endParaRPr lang="en-US" dirty="0"/>
          </a:p>
        </p:txBody>
      </p:sp>
    </p:spTree>
    <p:extLst>
      <p:ext uri="{BB962C8B-B14F-4D97-AF65-F5344CB8AC3E}">
        <p14:creationId xmlns:p14="http://schemas.microsoft.com/office/powerpoint/2010/main" val="20629951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21</a:t>
            </a:fld>
            <a:endParaRPr lang="en-US" dirty="0"/>
          </a:p>
        </p:txBody>
      </p:sp>
    </p:spTree>
    <p:extLst>
      <p:ext uri="{BB962C8B-B14F-4D97-AF65-F5344CB8AC3E}">
        <p14:creationId xmlns:p14="http://schemas.microsoft.com/office/powerpoint/2010/main" val="3511700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3</a:t>
            </a:fld>
            <a:endParaRPr lang="en-US" dirty="0"/>
          </a:p>
        </p:txBody>
      </p:sp>
    </p:spTree>
    <p:extLst>
      <p:ext uri="{BB962C8B-B14F-4D97-AF65-F5344CB8AC3E}">
        <p14:creationId xmlns:p14="http://schemas.microsoft.com/office/powerpoint/2010/main" val="26564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defTabSz="967354">
              <a:defRPr/>
            </a:pPr>
            <a:fld id="{57BB548B-7504-45D1-90E8-7D060A9A16B2}" type="slidenum">
              <a:rPr lang="en-US">
                <a:solidFill>
                  <a:prstClr val="black"/>
                </a:solidFill>
                <a:latin typeface="Calibri"/>
              </a:rPr>
              <a:pPr defTabSz="967354">
                <a:defRPr/>
              </a:pPr>
              <a:t>4</a:t>
            </a:fld>
            <a:endParaRPr lang="en-US">
              <a:solidFill>
                <a:prstClr val="black"/>
              </a:solidFill>
              <a:latin typeface="Calibri"/>
            </a:endParaRPr>
          </a:p>
        </p:txBody>
      </p:sp>
    </p:spTree>
    <p:extLst>
      <p:ext uri="{BB962C8B-B14F-4D97-AF65-F5344CB8AC3E}">
        <p14:creationId xmlns:p14="http://schemas.microsoft.com/office/powerpoint/2010/main" val="2727414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5</a:t>
            </a:fld>
            <a:endParaRPr lang="en-US" dirty="0"/>
          </a:p>
        </p:txBody>
      </p:sp>
    </p:spTree>
    <p:extLst>
      <p:ext uri="{BB962C8B-B14F-4D97-AF65-F5344CB8AC3E}">
        <p14:creationId xmlns:p14="http://schemas.microsoft.com/office/powerpoint/2010/main" val="26286265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9AEB71-1924-45C2-9588-4C4AC5458F8D}" type="slidenum">
              <a:rPr lang="en-US" smtClean="0"/>
              <a:t>6</a:t>
            </a:fld>
            <a:endParaRPr lang="en-US" dirty="0"/>
          </a:p>
        </p:txBody>
      </p:sp>
    </p:spTree>
    <p:extLst>
      <p:ext uri="{BB962C8B-B14F-4D97-AF65-F5344CB8AC3E}">
        <p14:creationId xmlns:p14="http://schemas.microsoft.com/office/powerpoint/2010/main" val="4079051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7</a:t>
            </a:fld>
            <a:endParaRPr lang="en-US"/>
          </a:p>
        </p:txBody>
      </p:sp>
    </p:spTree>
    <p:extLst>
      <p:ext uri="{BB962C8B-B14F-4D97-AF65-F5344CB8AC3E}">
        <p14:creationId xmlns:p14="http://schemas.microsoft.com/office/powerpoint/2010/main" val="8432762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8</a:t>
            </a:fld>
            <a:endParaRPr lang="en-US"/>
          </a:p>
        </p:txBody>
      </p:sp>
    </p:spTree>
    <p:extLst>
      <p:ext uri="{BB962C8B-B14F-4D97-AF65-F5344CB8AC3E}">
        <p14:creationId xmlns:p14="http://schemas.microsoft.com/office/powerpoint/2010/main" val="18655267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aseline="0" dirty="0" smtClean="0"/>
          </a:p>
        </p:txBody>
      </p:sp>
      <p:sp>
        <p:nvSpPr>
          <p:cNvPr id="4" name="Slide Number Placeholder 3"/>
          <p:cNvSpPr>
            <a:spLocks noGrp="1"/>
          </p:cNvSpPr>
          <p:nvPr>
            <p:ph type="sldNum" sz="quarter" idx="10"/>
          </p:nvPr>
        </p:nvSpPr>
        <p:spPr/>
        <p:txBody>
          <a:bodyPr/>
          <a:lstStyle/>
          <a:p>
            <a:fld id="{57BB548B-7504-45D1-90E8-7D060A9A16B2}" type="slidenum">
              <a:rPr lang="en-US" smtClean="0"/>
              <a:t>9</a:t>
            </a:fld>
            <a:endParaRPr lang="en-US"/>
          </a:p>
        </p:txBody>
      </p:sp>
    </p:spTree>
    <p:extLst>
      <p:ext uri="{BB962C8B-B14F-4D97-AF65-F5344CB8AC3E}">
        <p14:creationId xmlns:p14="http://schemas.microsoft.com/office/powerpoint/2010/main" val="4346968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44CA419A-375B-4FAB-8017-B02787262F3B}" type="datetimeFigureOut">
              <a:rPr lang="en-US" smtClean="0"/>
              <a:t>8/22/2017</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2418015-25FE-4034-9C5F-DAA303A4C870}"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4CA419A-375B-4FAB-8017-B02787262F3B}" type="datetimeFigureOut">
              <a:rPr lang="en-US" smtClean="0"/>
              <a:t>8/22/2017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4CA419A-375B-4FAB-8017-B02787262F3B}" type="datetimeFigureOut">
              <a:rPr lang="en-US" smtClean="0"/>
              <a:t>8/22/2017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4CA419A-375B-4FAB-8017-B02787262F3B}" type="datetimeFigureOut">
              <a:rPr lang="en-US" smtClean="0"/>
              <a:t>8/22/2017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4CA419A-375B-4FAB-8017-B02787262F3B}" type="datetimeFigureOut">
              <a:rPr lang="en-US" smtClean="0"/>
              <a:t>8/22/2017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18015-25FE-4034-9C5F-DAA303A4C870}"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4CA419A-375B-4FAB-8017-B02787262F3B}" type="datetimeFigureOut">
              <a:rPr lang="en-US" smtClean="0"/>
              <a:t>8/22/2017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4CA419A-375B-4FAB-8017-B02787262F3B}" type="datetimeFigureOut">
              <a:rPr lang="en-US" smtClean="0"/>
              <a:t>8/22/2017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4CA419A-375B-4FAB-8017-B02787262F3B}" type="datetimeFigureOut">
              <a:rPr lang="en-US" smtClean="0"/>
              <a:t>8/22/2017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CA419A-375B-4FAB-8017-B02787262F3B}" type="datetimeFigureOut">
              <a:rPr lang="en-US" smtClean="0"/>
              <a:t>8/22/2017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4CA419A-375B-4FAB-8017-B02787262F3B}" type="datetimeFigureOut">
              <a:rPr lang="en-US" smtClean="0"/>
              <a:t>8/22/2017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4CA419A-375B-4FAB-8017-B02787262F3B}" type="datetimeFigureOut">
              <a:rPr lang="en-US" smtClean="0"/>
              <a:t>8/22/2017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2418015-25FE-4034-9C5F-DAA303A4C870}"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4CA419A-375B-4FAB-8017-B02787262F3B}" type="datetimeFigureOut">
              <a:rPr lang="en-US" smtClean="0"/>
              <a:t>8/22/2017</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2418015-25FE-4034-9C5F-DAA303A4C870}"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8.xml"/><Relationship Id="rId5" Type="http://schemas.openxmlformats.org/officeDocument/2006/relationships/image" Target="../media/image12.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image" Target="../media/image14.jpe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8.xml"/><Relationship Id="rId5" Type="http://schemas.openxmlformats.org/officeDocument/2006/relationships/image" Target="../media/image17.jpe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1000"/>
            <a:lum/>
          </a:blip>
          <a:srcRect/>
          <a:stretch>
            <a:fillRect t="-5000" b="-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0" y="950198"/>
            <a:ext cx="6876047" cy="950948"/>
          </a:xfrm>
        </p:spPr>
        <p:style>
          <a:lnRef idx="2">
            <a:schemeClr val="dk1"/>
          </a:lnRef>
          <a:fillRef idx="1">
            <a:schemeClr val="lt1"/>
          </a:fillRef>
          <a:effectRef idx="0">
            <a:schemeClr val="dk1"/>
          </a:effectRef>
          <a:fontRef idx="minor">
            <a:schemeClr val="dk1"/>
          </a:fontRef>
        </p:style>
        <p:txBody>
          <a:bodyPr>
            <a:noAutofit/>
          </a:bodyPr>
          <a:lstStyle/>
          <a:p>
            <a:pPr algn="ctr"/>
            <a:r>
              <a:rPr lang="en-US" sz="3200" dirty="0" smtClean="0">
                <a:solidFill>
                  <a:schemeClr val="tx1"/>
                </a:solidFill>
              </a:rPr>
              <a:t>BERKELEY/DORCHESTER </a:t>
            </a:r>
            <a:br>
              <a:rPr lang="en-US" sz="3200" dirty="0" smtClean="0">
                <a:solidFill>
                  <a:schemeClr val="tx1"/>
                </a:solidFill>
              </a:rPr>
            </a:br>
            <a:r>
              <a:rPr lang="en-US" sz="3200" dirty="0" smtClean="0">
                <a:solidFill>
                  <a:schemeClr val="tx1"/>
                </a:solidFill>
              </a:rPr>
              <a:t>COUNTY LINE RE-ESTABLISHMENT</a:t>
            </a:r>
            <a:endParaRPr lang="en-US" sz="3200" dirty="0">
              <a:solidFill>
                <a:schemeClr val="tx1"/>
              </a:solidFill>
            </a:endParaRPr>
          </a:p>
        </p:txBody>
      </p:sp>
      <p:sp>
        <p:nvSpPr>
          <p:cNvPr id="3" name="Content Placeholder 2"/>
          <p:cNvSpPr>
            <a:spLocks noGrp="1"/>
          </p:cNvSpPr>
          <p:nvPr>
            <p:ph idx="1"/>
          </p:nvPr>
        </p:nvSpPr>
        <p:spPr>
          <a:xfrm>
            <a:off x="6864045" y="6084801"/>
            <a:ext cx="1670355" cy="468399"/>
          </a:xfrm>
          <a:solidFill>
            <a:schemeClr val="bg1"/>
          </a:solidFill>
        </p:spPr>
        <p:txBody>
          <a:bodyPr>
            <a:normAutofit lnSpcReduction="10000"/>
          </a:bodyPr>
          <a:lstStyle/>
          <a:p>
            <a:pPr marL="0" indent="0" algn="ctr">
              <a:buNone/>
            </a:pPr>
            <a:r>
              <a:rPr lang="en-US" dirty="0" smtClean="0"/>
              <a:t>1988-2017</a:t>
            </a:r>
            <a:endParaRPr lang="en-US" b="1"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ubtitle 2"/>
          <p:cNvSpPr txBox="1">
            <a:spLocks/>
          </p:cNvSpPr>
          <p:nvPr/>
        </p:nvSpPr>
        <p:spPr>
          <a:xfrm>
            <a:off x="152400" y="5038428"/>
            <a:ext cx="2819399" cy="1137503"/>
          </a:xfrm>
          <a:prstGeom prst="rect">
            <a:avLst/>
          </a:prstGeom>
          <a:solidFill>
            <a:schemeClr val="bg1"/>
          </a:solidFill>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sz="1800" dirty="0" smtClean="0"/>
              <a:t>David Ballard, PLS</a:t>
            </a:r>
          </a:p>
          <a:p>
            <a:pPr marL="0" indent="0">
              <a:buNone/>
            </a:pPr>
            <a:r>
              <a:rPr lang="en-US" sz="1800" dirty="0" smtClean="0"/>
              <a:t>Revenue and Fiscal Affairs</a:t>
            </a:r>
          </a:p>
          <a:p>
            <a:pPr marL="0" indent="0">
              <a:buNone/>
            </a:pPr>
            <a:r>
              <a:rPr lang="en-US" sz="1800" dirty="0" smtClean="0"/>
              <a:t>Geodetic Survey  </a:t>
            </a:r>
            <a:endParaRPr lang="en-US" sz="1800" dirty="0"/>
          </a:p>
        </p:txBody>
      </p:sp>
    </p:spTree>
    <p:extLst>
      <p:ext uri="{BB962C8B-B14F-4D97-AF65-F5344CB8AC3E}">
        <p14:creationId xmlns:p14="http://schemas.microsoft.com/office/powerpoint/2010/main" val="3303559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txBox="1">
            <a:spLocks/>
          </p:cNvSpPr>
          <p:nvPr/>
        </p:nvSpPr>
        <p:spPr>
          <a:xfrm>
            <a:off x="2166504" y="868617"/>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smtClean="0">
                <a:solidFill>
                  <a:schemeClr val="tx1"/>
                </a:solidFill>
              </a:rPr>
              <a:t>SC CODE of LAW</a:t>
            </a:r>
            <a:endParaRPr lang="en-US" sz="3200" dirty="0">
              <a:solidFill>
                <a:schemeClr val="tx1"/>
              </a:solidFill>
            </a:endParaRPr>
          </a:p>
        </p:txBody>
      </p:sp>
      <p:sp>
        <p:nvSpPr>
          <p:cNvPr id="6" name="Content Placeholder 2"/>
          <p:cNvSpPr txBox="1">
            <a:spLocks/>
          </p:cNvSpPr>
          <p:nvPr/>
        </p:nvSpPr>
        <p:spPr>
          <a:xfrm>
            <a:off x="685800" y="3962400"/>
            <a:ext cx="7886700" cy="2286000"/>
          </a:xfrm>
          <a:prstGeom prst="rect">
            <a:avLst/>
          </a:prstGeom>
        </p:spPr>
        <p:txBody>
          <a:bodyPr vert="horz" tIns="0">
            <a:normAutofit fontScale="92500"/>
          </a:bodyPr>
          <a:lstStyle>
            <a:lvl1pPr marL="274320" indent="-274320" algn="l" rtl="0" eaLnBrk="1" latinLnBrk="0" hangingPunct="1">
              <a:spcBef>
                <a:spcPct val="20000"/>
              </a:spcBef>
              <a:buClr>
                <a:schemeClr val="accent3"/>
              </a:buClr>
              <a:buSzPct val="95000"/>
              <a:buFont typeface="Wingdings 2"/>
              <a:buChar char=""/>
              <a:defRPr kumimoji="0" sz="28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4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dirty="0" smtClean="0"/>
              <a:t>The Revised Statutes of the State of South Carolina:</a:t>
            </a:r>
          </a:p>
          <a:p>
            <a:pPr marL="0" indent="0">
              <a:buNone/>
            </a:pPr>
            <a:r>
              <a:rPr lang="en-US" dirty="0" smtClean="0"/>
              <a:t>-Title V, Chapter XIII, Section 414, p. 140:</a:t>
            </a:r>
          </a:p>
          <a:p>
            <a:pPr marL="0" indent="0">
              <a:buNone/>
            </a:pPr>
            <a:r>
              <a:rPr lang="en-US" dirty="0" smtClean="0"/>
              <a:t>“…then </a:t>
            </a:r>
            <a:r>
              <a:rPr lang="en-US" dirty="0"/>
              <a:t>by a straight line drawn from Windsor Hill (north </a:t>
            </a:r>
            <a:r>
              <a:rPr lang="en-US" dirty="0" smtClean="0"/>
              <a:t>49° </a:t>
            </a:r>
            <a:r>
              <a:rPr lang="en-US" dirty="0"/>
              <a:t>west) to Four Hole Swamp, three-quarters of a mile above Four Hole Bridge, near Harley's</a:t>
            </a:r>
            <a:r>
              <a:rPr lang="en-US" dirty="0" smtClean="0"/>
              <a:t>…”</a:t>
            </a:r>
          </a:p>
        </p:txBody>
      </p:sp>
      <p:sp>
        <p:nvSpPr>
          <p:cNvPr id="7" name="Content Placeholder 2"/>
          <p:cNvSpPr txBox="1">
            <a:spLocks/>
          </p:cNvSpPr>
          <p:nvPr/>
        </p:nvSpPr>
        <p:spPr>
          <a:xfrm>
            <a:off x="781049" y="1752601"/>
            <a:ext cx="7886700" cy="2286000"/>
          </a:xfrm>
          <a:prstGeom prst="rect">
            <a:avLst/>
          </a:prstGeom>
        </p:spPr>
        <p:txBody>
          <a:bodyPr vert="horz" tIns="0">
            <a:normAutofit/>
          </a:bodyPr>
          <a:lstStyle>
            <a:lvl1pPr marL="274320" indent="-274320" algn="l" rtl="0" eaLnBrk="1" latinLnBrk="0" hangingPunct="1">
              <a:spcBef>
                <a:spcPct val="20000"/>
              </a:spcBef>
              <a:buClr>
                <a:schemeClr val="accent3"/>
              </a:buClr>
              <a:buSzPct val="95000"/>
              <a:buFont typeface="Wingdings 2"/>
              <a:buChar char=""/>
              <a:defRPr kumimoji="0" sz="28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4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dirty="0" smtClean="0"/>
              <a:t>-Section 4-3-200. Dorchester County. “…the intersection of the run of said swamp with the old county line between Colleton and Berkeley Counties;…”</a:t>
            </a:r>
          </a:p>
        </p:txBody>
      </p:sp>
    </p:spTree>
    <p:extLst>
      <p:ext uri="{BB962C8B-B14F-4D97-AF65-F5344CB8AC3E}">
        <p14:creationId xmlns:p14="http://schemas.microsoft.com/office/powerpoint/2010/main" val="19597027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736779" y="3056738"/>
            <a:ext cx="2859449" cy="2714717"/>
          </a:xfrm>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txBox="1">
            <a:spLocks/>
          </p:cNvSpPr>
          <p:nvPr/>
        </p:nvSpPr>
        <p:spPr>
          <a:xfrm>
            <a:off x="2166504" y="868617"/>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smtClean="0">
                <a:solidFill>
                  <a:schemeClr val="tx1"/>
                </a:solidFill>
              </a:rPr>
              <a:t>SC CODE of LAW</a:t>
            </a:r>
            <a:endParaRPr lang="en-US" sz="3200" dirty="0">
              <a:solidFill>
                <a:schemeClr val="tx1"/>
              </a:solidFill>
            </a:endParaRPr>
          </a:p>
        </p:txBody>
      </p:sp>
      <p:sp>
        <p:nvSpPr>
          <p:cNvPr id="6" name="Content Placeholder 2"/>
          <p:cNvSpPr txBox="1">
            <a:spLocks/>
          </p:cNvSpPr>
          <p:nvPr/>
        </p:nvSpPr>
        <p:spPr>
          <a:xfrm>
            <a:off x="400050" y="1394283"/>
            <a:ext cx="7886700" cy="1676400"/>
          </a:xfrm>
          <a:prstGeom prst="rect">
            <a:avLst/>
          </a:prstGeom>
        </p:spPr>
        <p:txBody>
          <a:bodyPr vert="horz" tIns="0">
            <a:normAutofit lnSpcReduction="10000"/>
          </a:bodyPr>
          <a:lstStyle>
            <a:lvl1pPr marL="274320" indent="-274320" algn="l" rtl="0" eaLnBrk="1" latinLnBrk="0" hangingPunct="1">
              <a:spcBef>
                <a:spcPct val="20000"/>
              </a:spcBef>
              <a:buClr>
                <a:schemeClr val="accent3"/>
              </a:buClr>
              <a:buSzPct val="95000"/>
              <a:buFont typeface="Wingdings 2"/>
              <a:buChar char=""/>
              <a:defRPr kumimoji="0" sz="28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4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dirty="0" smtClean="0"/>
              <a:t>“…then </a:t>
            </a:r>
            <a:r>
              <a:rPr lang="en-US" dirty="0"/>
              <a:t>by a straight line drawn from Windsor Hill (north </a:t>
            </a:r>
            <a:r>
              <a:rPr lang="en-US" dirty="0" smtClean="0"/>
              <a:t>49° </a:t>
            </a:r>
            <a:r>
              <a:rPr lang="en-US" dirty="0"/>
              <a:t>west) to Four Hole Swamp, three-quarters of a mile above Four Hole Bridge, near Harley's</a:t>
            </a:r>
            <a:r>
              <a:rPr lang="en-US" dirty="0" smtClean="0"/>
              <a:t>…”</a:t>
            </a: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1200" y="2590800"/>
            <a:ext cx="2943113" cy="2330909"/>
          </a:xfrm>
          <a:prstGeom prst="rect">
            <a:avLst/>
          </a:prstGeom>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32845" y="4400496"/>
            <a:ext cx="3311934" cy="2217535"/>
          </a:xfrm>
          <a:prstGeom prst="rect">
            <a:avLst/>
          </a:prstGeom>
        </p:spPr>
      </p:pic>
      <p:sp>
        <p:nvSpPr>
          <p:cNvPr id="10" name="Content Placeholder 2"/>
          <p:cNvSpPr txBox="1">
            <a:spLocks/>
          </p:cNvSpPr>
          <p:nvPr/>
        </p:nvSpPr>
        <p:spPr>
          <a:xfrm>
            <a:off x="1143000" y="5502824"/>
            <a:ext cx="1719398" cy="194741"/>
          </a:xfrm>
          <a:prstGeom prst="rect">
            <a:avLst/>
          </a:prstGeom>
          <a:solidFill>
            <a:schemeClr val="bg1">
              <a:lumMod val="85000"/>
            </a:schemeClr>
          </a:solidFill>
        </p:spPr>
        <p:txBody>
          <a:bodyPr vert="horz" tIns="0">
            <a:noAutofit/>
          </a:bodyPr>
          <a:lstStyle>
            <a:lvl1pPr marL="274320" indent="-274320" algn="l" rtl="0" eaLnBrk="1" latinLnBrk="0" hangingPunct="1">
              <a:spcBef>
                <a:spcPct val="20000"/>
              </a:spcBef>
              <a:buClr>
                <a:schemeClr val="accent3"/>
              </a:buClr>
              <a:buSzPct val="95000"/>
              <a:buFont typeface="Wingdings 2"/>
              <a:buChar char=""/>
              <a:defRPr kumimoji="0" sz="28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4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ctr">
              <a:buNone/>
            </a:pPr>
            <a:r>
              <a:rPr lang="en-US" sz="1000" dirty="0" smtClean="0"/>
              <a:t>Mills Atlas (Colleton)</a:t>
            </a:r>
          </a:p>
        </p:txBody>
      </p:sp>
      <p:sp>
        <p:nvSpPr>
          <p:cNvPr id="11" name="Content Placeholder 2"/>
          <p:cNvSpPr txBox="1">
            <a:spLocks/>
          </p:cNvSpPr>
          <p:nvPr/>
        </p:nvSpPr>
        <p:spPr>
          <a:xfrm>
            <a:off x="3929113" y="6375511"/>
            <a:ext cx="1719398" cy="194741"/>
          </a:xfrm>
          <a:prstGeom prst="rect">
            <a:avLst/>
          </a:prstGeom>
          <a:solidFill>
            <a:schemeClr val="bg1">
              <a:lumMod val="85000"/>
            </a:schemeClr>
          </a:solidFill>
        </p:spPr>
        <p:txBody>
          <a:bodyPr vert="horz" tIns="0">
            <a:noAutofit/>
          </a:bodyPr>
          <a:lstStyle>
            <a:lvl1pPr marL="274320" indent="-274320" algn="l" rtl="0" eaLnBrk="1" latinLnBrk="0" hangingPunct="1">
              <a:spcBef>
                <a:spcPct val="20000"/>
              </a:spcBef>
              <a:buClr>
                <a:schemeClr val="accent3"/>
              </a:buClr>
              <a:buSzPct val="95000"/>
              <a:buFont typeface="Wingdings 2"/>
              <a:buChar char=""/>
              <a:defRPr kumimoji="0" sz="28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4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ctr">
              <a:buNone/>
            </a:pPr>
            <a:r>
              <a:rPr lang="en-US" sz="1000" dirty="0" smtClean="0"/>
              <a:t>Mills Atlas (Colleton)</a:t>
            </a:r>
          </a:p>
        </p:txBody>
      </p:sp>
      <p:sp>
        <p:nvSpPr>
          <p:cNvPr id="12" name="Content Placeholder 2"/>
          <p:cNvSpPr txBox="1">
            <a:spLocks/>
          </p:cNvSpPr>
          <p:nvPr/>
        </p:nvSpPr>
        <p:spPr>
          <a:xfrm>
            <a:off x="6706640" y="4726968"/>
            <a:ext cx="1827760" cy="194741"/>
          </a:xfrm>
          <a:prstGeom prst="rect">
            <a:avLst/>
          </a:prstGeom>
          <a:solidFill>
            <a:schemeClr val="bg1">
              <a:lumMod val="85000"/>
            </a:schemeClr>
          </a:solidFill>
        </p:spPr>
        <p:txBody>
          <a:bodyPr vert="horz" tIns="0">
            <a:noAutofit/>
          </a:bodyPr>
          <a:lstStyle>
            <a:lvl1pPr marL="274320" indent="-274320" algn="l" rtl="0" eaLnBrk="1" latinLnBrk="0" hangingPunct="1">
              <a:spcBef>
                <a:spcPct val="20000"/>
              </a:spcBef>
              <a:buClr>
                <a:schemeClr val="accent3"/>
              </a:buClr>
              <a:buSzPct val="95000"/>
              <a:buFont typeface="Wingdings 2"/>
              <a:buChar char=""/>
              <a:defRPr kumimoji="0" sz="28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4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ctr">
              <a:buNone/>
            </a:pPr>
            <a:r>
              <a:rPr lang="en-US" sz="900" dirty="0" smtClean="0"/>
              <a:t>Plat Showing Old Road Location</a:t>
            </a:r>
          </a:p>
        </p:txBody>
      </p:sp>
    </p:spTree>
    <p:extLst>
      <p:ext uri="{BB962C8B-B14F-4D97-AF65-F5344CB8AC3E}">
        <p14:creationId xmlns:p14="http://schemas.microsoft.com/office/powerpoint/2010/main" val="20260615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457200" y="1600200"/>
            <a:ext cx="3886200" cy="3689499"/>
          </a:xfrm>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0" y="1618827"/>
            <a:ext cx="4296835" cy="3689499"/>
          </a:xfrm>
          <a:prstGeom prst="rect">
            <a:avLst/>
          </a:prstGeom>
        </p:spPr>
      </p:pic>
      <p:sp>
        <p:nvSpPr>
          <p:cNvPr id="10" name="Title 1"/>
          <p:cNvSpPr txBox="1">
            <a:spLocks/>
          </p:cNvSpPr>
          <p:nvPr/>
        </p:nvSpPr>
        <p:spPr>
          <a:xfrm>
            <a:off x="2166504" y="868617"/>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smtClean="0">
                <a:solidFill>
                  <a:schemeClr val="tx1"/>
                </a:solidFill>
              </a:rPr>
              <a:t>MILL’S ATLAS of 1825</a:t>
            </a:r>
            <a:endParaRPr lang="en-US" sz="3200" dirty="0">
              <a:solidFill>
                <a:schemeClr val="tx1"/>
              </a:solidFill>
            </a:endParaRPr>
          </a:p>
        </p:txBody>
      </p:sp>
      <p:sp>
        <p:nvSpPr>
          <p:cNvPr id="11" name="Content Placeholder 2"/>
          <p:cNvSpPr txBox="1">
            <a:spLocks/>
          </p:cNvSpPr>
          <p:nvPr/>
        </p:nvSpPr>
        <p:spPr>
          <a:xfrm>
            <a:off x="1479863" y="4953000"/>
            <a:ext cx="1719398" cy="194741"/>
          </a:xfrm>
          <a:prstGeom prst="rect">
            <a:avLst/>
          </a:prstGeom>
          <a:solidFill>
            <a:schemeClr val="bg1">
              <a:lumMod val="85000"/>
            </a:schemeClr>
          </a:solidFill>
        </p:spPr>
        <p:txBody>
          <a:bodyPr vert="horz" tIns="0">
            <a:noAutofit/>
          </a:bodyPr>
          <a:lstStyle>
            <a:lvl1pPr marL="274320" indent="-274320" algn="l" rtl="0" eaLnBrk="1" latinLnBrk="0" hangingPunct="1">
              <a:spcBef>
                <a:spcPct val="20000"/>
              </a:spcBef>
              <a:buClr>
                <a:schemeClr val="accent3"/>
              </a:buClr>
              <a:buSzPct val="95000"/>
              <a:buFont typeface="Wingdings 2"/>
              <a:buChar char=""/>
              <a:defRPr kumimoji="0" sz="28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4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ctr">
              <a:buNone/>
            </a:pPr>
            <a:r>
              <a:rPr lang="en-US" sz="1000" dirty="0" smtClean="0"/>
              <a:t>Mills Atlas (Colleton)</a:t>
            </a:r>
          </a:p>
        </p:txBody>
      </p:sp>
      <p:sp>
        <p:nvSpPr>
          <p:cNvPr id="12" name="Content Placeholder 2"/>
          <p:cNvSpPr txBox="1">
            <a:spLocks/>
          </p:cNvSpPr>
          <p:nvPr/>
        </p:nvSpPr>
        <p:spPr>
          <a:xfrm>
            <a:off x="5860718" y="4883385"/>
            <a:ext cx="1719398" cy="194741"/>
          </a:xfrm>
          <a:prstGeom prst="rect">
            <a:avLst/>
          </a:prstGeom>
          <a:solidFill>
            <a:schemeClr val="bg1">
              <a:lumMod val="85000"/>
            </a:schemeClr>
          </a:solidFill>
        </p:spPr>
        <p:txBody>
          <a:bodyPr vert="horz" tIns="0">
            <a:noAutofit/>
          </a:bodyPr>
          <a:lstStyle>
            <a:lvl1pPr marL="274320" indent="-274320" algn="l" rtl="0" eaLnBrk="1" latinLnBrk="0" hangingPunct="1">
              <a:spcBef>
                <a:spcPct val="20000"/>
              </a:spcBef>
              <a:buClr>
                <a:schemeClr val="accent3"/>
              </a:buClr>
              <a:buSzPct val="95000"/>
              <a:buFont typeface="Wingdings 2"/>
              <a:buChar char=""/>
              <a:defRPr kumimoji="0" sz="28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4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ctr">
              <a:buNone/>
            </a:pPr>
            <a:r>
              <a:rPr lang="en-US" sz="1000" dirty="0" smtClean="0"/>
              <a:t>Mills Atlas (Charleston)</a:t>
            </a:r>
          </a:p>
        </p:txBody>
      </p:sp>
    </p:spTree>
    <p:extLst>
      <p:ext uri="{BB962C8B-B14F-4D97-AF65-F5344CB8AC3E}">
        <p14:creationId xmlns:p14="http://schemas.microsoft.com/office/powerpoint/2010/main" val="26057097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1"/>
          <p:cNvSpPr txBox="1">
            <a:spLocks/>
          </p:cNvSpPr>
          <p:nvPr/>
        </p:nvSpPr>
        <p:spPr>
          <a:xfrm>
            <a:off x="2166504" y="868617"/>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smtClean="0">
                <a:solidFill>
                  <a:schemeClr val="tx1"/>
                </a:solidFill>
              </a:rPr>
              <a:t>1982 COUNTY LINE SURVEY</a:t>
            </a:r>
            <a:endParaRPr lang="en-US" sz="3200" dirty="0">
              <a:solidFill>
                <a:schemeClr val="tx1"/>
              </a:solidFill>
            </a:endParaRPr>
          </a:p>
        </p:txBody>
      </p:sp>
      <p:pic>
        <p:nvPicPr>
          <p:cNvPr id="4" name="Content Placeholder 3"/>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533400" y="1371600"/>
            <a:ext cx="8229600" cy="4827255"/>
          </a:xfr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19400" y="1600827"/>
            <a:ext cx="3276599" cy="4368799"/>
          </a:xfrm>
          <a:prstGeom prst="rect">
            <a:avLst/>
          </a:prstGeom>
        </p:spPr>
      </p:pic>
    </p:spTree>
    <p:extLst>
      <p:ext uri="{BB962C8B-B14F-4D97-AF65-F5344CB8AC3E}">
        <p14:creationId xmlns:p14="http://schemas.microsoft.com/office/powerpoint/2010/main" val="23562525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1"/>
          <p:cNvSpPr txBox="1">
            <a:spLocks/>
          </p:cNvSpPr>
          <p:nvPr/>
        </p:nvSpPr>
        <p:spPr>
          <a:xfrm>
            <a:off x="2166504" y="868617"/>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smtClean="0">
                <a:solidFill>
                  <a:schemeClr val="tx1"/>
                </a:solidFill>
              </a:rPr>
              <a:t>PORTION of BERKELEY</a:t>
            </a:r>
            <a:endParaRPr lang="en-US" sz="3200" dirty="0">
              <a:solidFill>
                <a:schemeClr val="tx1"/>
              </a:solidFill>
            </a:endParaRPr>
          </a:p>
        </p:txBody>
      </p:sp>
      <p:pic>
        <p:nvPicPr>
          <p:cNvPr id="3" name="Content Placeholder 2"/>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2561543" y="1524000"/>
            <a:ext cx="4020911" cy="4572000"/>
          </a:xfrm>
        </p:spPr>
      </p:pic>
      <p:cxnSp>
        <p:nvCxnSpPr>
          <p:cNvPr id="6" name="Straight Connector 5"/>
          <p:cNvCxnSpPr/>
          <p:nvPr/>
        </p:nvCxnSpPr>
        <p:spPr>
          <a:xfrm>
            <a:off x="2561543" y="2133600"/>
            <a:ext cx="1447800"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9056433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1"/>
          <p:cNvSpPr txBox="1">
            <a:spLocks/>
          </p:cNvSpPr>
          <p:nvPr/>
        </p:nvSpPr>
        <p:spPr>
          <a:xfrm>
            <a:off x="2133600" y="775816"/>
            <a:ext cx="5148696"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smtClean="0">
                <a:solidFill>
                  <a:schemeClr val="tx1"/>
                </a:solidFill>
              </a:rPr>
              <a:t>1900 Dorchester County Map</a:t>
            </a:r>
            <a:endParaRPr lang="en-US" sz="3200" dirty="0">
              <a:solidFill>
                <a:schemeClr val="tx1"/>
              </a:solidFill>
            </a:endParaRPr>
          </a:p>
        </p:txBody>
      </p:sp>
      <p:pic>
        <p:nvPicPr>
          <p:cNvPr id="3" name="Content Placeholder 2"/>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5320765" y="1611399"/>
            <a:ext cx="2828181" cy="4572000"/>
          </a:xfrm>
        </p:spPr>
      </p:pic>
      <p:cxnSp>
        <p:nvCxnSpPr>
          <p:cNvPr id="6" name="Straight Connector 5"/>
          <p:cNvCxnSpPr/>
          <p:nvPr/>
        </p:nvCxnSpPr>
        <p:spPr>
          <a:xfrm>
            <a:off x="2561543" y="2133600"/>
            <a:ext cx="1447800"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 y="1321917"/>
            <a:ext cx="3991480" cy="5150965"/>
          </a:xfrm>
          <a:prstGeom prst="rect">
            <a:avLst/>
          </a:prstGeom>
        </p:spPr>
      </p:pic>
    </p:spTree>
    <p:extLst>
      <p:ext uri="{BB962C8B-B14F-4D97-AF65-F5344CB8AC3E}">
        <p14:creationId xmlns:p14="http://schemas.microsoft.com/office/powerpoint/2010/main" val="1808978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28650" y="1081218"/>
            <a:ext cx="7886700" cy="511709"/>
          </a:xfrm>
        </p:spPr>
        <p:txBody>
          <a:bodyPr>
            <a:normAutofit fontScale="90000"/>
          </a:bodyPr>
          <a:lstStyle/>
          <a:p>
            <a:pPr algn="ctr"/>
            <a:r>
              <a:rPr lang="en-US" sz="3675" dirty="0" smtClean="0">
                <a:solidFill>
                  <a:schemeClr val="tx1"/>
                </a:solidFill>
              </a:rPr>
              <a:t>Monument</a:t>
            </a:r>
            <a:endParaRPr lang="en-US" sz="3675" dirty="0">
              <a:solidFill>
                <a:schemeClr val="tx1"/>
              </a:solidFil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1905000"/>
            <a:ext cx="3886200" cy="2913658"/>
          </a:xfrm>
          <a:prstGeom prst="rect">
            <a:avLst/>
          </a:prstGeom>
        </p:spPr>
      </p:pic>
      <p:pic>
        <p:nvPicPr>
          <p:cNvPr id="6" name="Content Placeholder 5"/>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4800600" y="3200400"/>
            <a:ext cx="3963750" cy="2971800"/>
          </a:xfrm>
        </p:spPr>
      </p:pic>
    </p:spTree>
    <p:extLst>
      <p:ext uri="{BB962C8B-B14F-4D97-AF65-F5344CB8AC3E}">
        <p14:creationId xmlns:p14="http://schemas.microsoft.com/office/powerpoint/2010/main" val="7372534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753714"/>
            <a:ext cx="7886700" cy="511709"/>
          </a:xfrm>
        </p:spPr>
        <p:txBody>
          <a:bodyPr>
            <a:normAutofit fontScale="90000"/>
          </a:bodyPr>
          <a:lstStyle/>
          <a:p>
            <a:pPr algn="ctr"/>
            <a:r>
              <a:rPr lang="en-US" sz="3675" dirty="0" smtClean="0">
                <a:solidFill>
                  <a:schemeClr val="tx1"/>
                </a:solidFill>
              </a:rPr>
              <a:t>Plat of Survey (Draft)</a:t>
            </a:r>
            <a:endParaRPr lang="en-US" sz="3675" dirty="0">
              <a:solidFill>
                <a:schemeClr val="tx1"/>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1" y="1262036"/>
            <a:ext cx="8458200" cy="5595963"/>
          </a:xfrm>
          <a:prstGeom prst="rect">
            <a:avLst/>
          </a:prstGeom>
        </p:spPr>
      </p:pic>
      <p:sp>
        <p:nvSpPr>
          <p:cNvPr id="4" name="Content Placeholder 3"/>
          <p:cNvSpPr>
            <a:spLocks noGrp="1"/>
          </p:cNvSpPr>
          <p:nvPr>
            <p:ph idx="1"/>
          </p:nvPr>
        </p:nvSpPr>
        <p:spPr/>
        <p:txBody>
          <a:bodyPr/>
          <a:lstStyle/>
          <a:p>
            <a:endParaRPr lang="en-US" dirty="0"/>
          </a:p>
        </p:txBody>
      </p:sp>
    </p:spTree>
    <p:extLst>
      <p:ext uri="{BB962C8B-B14F-4D97-AF65-F5344CB8AC3E}">
        <p14:creationId xmlns:p14="http://schemas.microsoft.com/office/powerpoint/2010/main" val="21718901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32" y="1752598"/>
            <a:ext cx="8229600" cy="4572000"/>
          </a:xfrm>
        </p:spPr>
        <p:txBody>
          <a:bodyPr>
            <a:noAutofit/>
          </a:bodyPr>
          <a:lstStyle/>
          <a:p>
            <a:r>
              <a:rPr lang="en-US" sz="1050" b="1" dirty="0"/>
              <a:t>SCGS Requirements: </a:t>
            </a:r>
          </a:p>
          <a:p>
            <a:pPr marL="0" indent="0">
              <a:buNone/>
            </a:pPr>
            <a:endParaRPr lang="en-US" sz="1050" b="1" dirty="0"/>
          </a:p>
          <a:p>
            <a:pPr lvl="2"/>
            <a:r>
              <a:rPr lang="en-US" sz="1050" dirty="0"/>
              <a:t>Upon reestablishing county boundary, SCGS shall certify its work and within 30 days of certification: </a:t>
            </a:r>
          </a:p>
          <a:p>
            <a:pPr marL="500634" lvl="2" indent="0">
              <a:buNone/>
            </a:pPr>
            <a:endParaRPr lang="en-US" sz="1050" dirty="0"/>
          </a:p>
          <a:p>
            <a:pPr lvl="4"/>
            <a:r>
              <a:rPr lang="en-US" sz="1050" dirty="0"/>
              <a:t>Provide copies to the administrator of each affected county; </a:t>
            </a:r>
          </a:p>
          <a:p>
            <a:pPr lvl="4"/>
            <a:r>
              <a:rPr lang="en-US" sz="1050" dirty="0"/>
              <a:t>Provide written notification to affected parties</a:t>
            </a:r>
          </a:p>
          <a:p>
            <a:pPr lvl="4"/>
            <a:r>
              <a:rPr lang="en-US" sz="1050" dirty="0"/>
              <a:t>Provide notice and copies to the public through its official website and or other means it considers appropriate; and</a:t>
            </a:r>
          </a:p>
          <a:p>
            <a:pPr lvl="4"/>
            <a:r>
              <a:rPr lang="en-US" sz="1050" dirty="0"/>
              <a:t> Notify as it determines appropriate, other affected state and federal agencies </a:t>
            </a:r>
          </a:p>
          <a:p>
            <a:pPr lvl="4"/>
            <a:endParaRPr lang="en-US" sz="1050" dirty="0"/>
          </a:p>
          <a:p>
            <a:pPr marL="785241" lvl="2" indent="-257175"/>
            <a:r>
              <a:rPr lang="en-US" sz="1050" dirty="0"/>
              <a:t>(Initiates 60 Day Appeal Process)</a:t>
            </a:r>
          </a:p>
          <a:p>
            <a:pPr lvl="2">
              <a:buFont typeface="Arial" panose="020B0604020202020204" pitchFamily="34" charset="0"/>
              <a:buChar char="•"/>
            </a:pPr>
            <a:endParaRPr lang="en-US" sz="1050" dirty="0"/>
          </a:p>
          <a:p>
            <a:pPr lvl="1"/>
            <a:r>
              <a:rPr lang="en-US" sz="1050" dirty="0"/>
              <a:t>Certified Surveys submitted to Secretary of State, Register of Deeds Offices, and South Carolina Department of Archives with Cover Letter</a:t>
            </a:r>
          </a:p>
          <a:p>
            <a:pPr lvl="1"/>
            <a:r>
              <a:rPr lang="en-US" sz="1050" dirty="0"/>
              <a:t>Date of the cover letter is the date the surveys become effective</a:t>
            </a:r>
          </a:p>
          <a:p>
            <a:pPr lvl="1"/>
            <a:r>
              <a:rPr lang="en-US" sz="1050" dirty="0"/>
              <a:t>Introduce Legislation to update Code of Law to reflect clarified boundary with State Plane Coordinates</a:t>
            </a:r>
          </a:p>
        </p:txBody>
      </p:sp>
      <p:sp>
        <p:nvSpPr>
          <p:cNvPr id="5" name="Slide Number Placeholder 4"/>
          <p:cNvSpPr>
            <a:spLocks noGrp="1"/>
          </p:cNvSpPr>
          <p:nvPr>
            <p:ph type="sldNum" sz="quarter" idx="4294967295"/>
          </p:nvPr>
        </p:nvSpPr>
        <p:spPr/>
        <p:txBody>
          <a:bodyPr/>
          <a:lstStyle/>
          <a:p>
            <a:fld id="{71BD9442-7015-4E1E-A751-FB3645ED61D5}" type="slidenum">
              <a:rPr lang="en-US" smtClean="0"/>
              <a:t>18</a:t>
            </a:fld>
            <a:endParaRPr lang="en-US" dirty="0"/>
          </a:p>
        </p:txBody>
      </p:sp>
      <p:sp>
        <p:nvSpPr>
          <p:cNvPr id="2" name="Title 1"/>
          <p:cNvSpPr>
            <a:spLocks noGrp="1"/>
          </p:cNvSpPr>
          <p:nvPr>
            <p:ph type="title"/>
          </p:nvPr>
        </p:nvSpPr>
        <p:spPr>
          <a:xfrm>
            <a:off x="1496232" y="1116579"/>
            <a:ext cx="6172200" cy="529189"/>
          </a:xfrm>
        </p:spPr>
        <p:txBody>
          <a:bodyPr>
            <a:normAutofit fontScale="90000"/>
          </a:bodyPr>
          <a:lstStyle/>
          <a:p>
            <a:r>
              <a:rPr lang="en-US" sz="2400" dirty="0">
                <a:solidFill>
                  <a:schemeClr val="bg1"/>
                </a:solidFill>
              </a:rPr>
              <a:t>Act 262 </a:t>
            </a:r>
            <a:r>
              <a:rPr lang="en-US" sz="2400" dirty="0" smtClean="0">
                <a:solidFill>
                  <a:schemeClr val="bg1"/>
                </a:solidFill>
              </a:rPr>
              <a:t>of </a:t>
            </a:r>
            <a:r>
              <a:rPr lang="en-US" sz="2400" dirty="0">
                <a:solidFill>
                  <a:schemeClr val="bg1"/>
                </a:solidFill>
              </a:rPr>
              <a:t>2014</a:t>
            </a:r>
            <a:r>
              <a:rPr lang="en-US" dirty="0" smtClean="0">
                <a:solidFill>
                  <a:schemeClr val="bg1"/>
                </a:solidFill>
              </a:rPr>
              <a:t>	</a:t>
            </a:r>
            <a:endParaRPr lang="en-US" dirty="0">
              <a:solidFill>
                <a:schemeClr val="bg1"/>
              </a:solidFill>
            </a:endParaRPr>
          </a:p>
        </p:txBody>
      </p:sp>
      <p:sp>
        <p:nvSpPr>
          <p:cNvPr id="6" name="Title 1"/>
          <p:cNvSpPr txBox="1">
            <a:spLocks/>
          </p:cNvSpPr>
          <p:nvPr/>
        </p:nvSpPr>
        <p:spPr>
          <a:xfrm>
            <a:off x="1485900" y="440639"/>
            <a:ext cx="6343650" cy="569110"/>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750" dirty="0">
                <a:solidFill>
                  <a:schemeClr val="tx1"/>
                </a:solidFill>
              </a:rPr>
              <a:t>Steps for Clarifying Boundaries </a:t>
            </a: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351195"/>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08904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US" sz="2625" b="1" dirty="0"/>
              <a:t>Affected Parties Disagreeing with SCGS: </a:t>
            </a:r>
          </a:p>
          <a:p>
            <a:pPr marL="0" indent="0">
              <a:buNone/>
            </a:pPr>
            <a:endParaRPr lang="en-US" sz="2325" b="1" dirty="0"/>
          </a:p>
          <a:p>
            <a:pPr lvl="2"/>
            <a:r>
              <a:rPr lang="en-US" sz="2175" dirty="0"/>
              <a:t>May file request for a contested case hearing with the SC Administrative Law Court</a:t>
            </a:r>
          </a:p>
          <a:p>
            <a:pPr marL="500634" lvl="2" indent="0">
              <a:buNone/>
            </a:pPr>
            <a:endParaRPr lang="en-US" sz="2175" dirty="0"/>
          </a:p>
          <a:p>
            <a:pPr lvl="2"/>
            <a:r>
              <a:rPr lang="en-US" sz="2175" dirty="0"/>
              <a:t>This decision may be appealed </a:t>
            </a:r>
          </a:p>
          <a:p>
            <a:pPr lvl="2"/>
            <a:endParaRPr lang="en-US" sz="1425" dirty="0"/>
          </a:p>
          <a:p>
            <a:pPr lvl="2"/>
            <a:r>
              <a:rPr lang="en-US" sz="2325" b="1" dirty="0"/>
              <a:t>“Affected Party”</a:t>
            </a:r>
          </a:p>
          <a:p>
            <a:pPr lvl="7"/>
            <a:r>
              <a:rPr lang="en-US" sz="2175" dirty="0"/>
              <a:t>Governing body of an affected county </a:t>
            </a:r>
          </a:p>
          <a:p>
            <a:pPr lvl="7"/>
            <a:r>
              <a:rPr lang="en-US" sz="2175" dirty="0"/>
              <a:t>Governing body of a political subdivision of this State</a:t>
            </a:r>
          </a:p>
          <a:p>
            <a:pPr lvl="7"/>
            <a:r>
              <a:rPr lang="en-US" sz="2175" dirty="0"/>
              <a:t>An elected official, other than a statewide elected official</a:t>
            </a:r>
          </a:p>
          <a:p>
            <a:pPr lvl="7"/>
            <a:r>
              <a:rPr lang="en-US" sz="2175" dirty="0"/>
              <a:t>A property owner or an individual residing in the certification zone </a:t>
            </a:r>
          </a:p>
          <a:p>
            <a:pPr lvl="7"/>
            <a:r>
              <a:rPr lang="en-US" sz="2175" dirty="0"/>
              <a:t>A business entity located in the certification zone </a:t>
            </a:r>
          </a:p>
          <a:p>
            <a:pPr lvl="7"/>
            <a:r>
              <a:rPr lang="en-US" sz="2175" dirty="0"/>
              <a:t>A nonresident individual who owns or leases real property situated in the certification zone</a:t>
            </a:r>
          </a:p>
          <a:p>
            <a:pPr lvl="4"/>
            <a:endParaRPr lang="en-US" dirty="0" smtClean="0"/>
          </a:p>
          <a:p>
            <a:pPr marL="733806" lvl="3" indent="0">
              <a:buNone/>
            </a:pPr>
            <a:endParaRPr lang="en-US" dirty="0"/>
          </a:p>
        </p:txBody>
      </p:sp>
      <p:sp>
        <p:nvSpPr>
          <p:cNvPr id="5" name="Slide Number Placeholder 4"/>
          <p:cNvSpPr>
            <a:spLocks noGrp="1"/>
          </p:cNvSpPr>
          <p:nvPr>
            <p:ph type="sldNum" sz="quarter" idx="4294967295"/>
          </p:nvPr>
        </p:nvSpPr>
        <p:spPr/>
        <p:txBody>
          <a:bodyPr/>
          <a:lstStyle/>
          <a:p>
            <a:fld id="{71BD9442-7015-4E1E-A751-FB3645ED61D5}" type="slidenum">
              <a:rPr lang="en-US" smtClean="0"/>
              <a:t>19</a:t>
            </a:fld>
            <a:endParaRPr lang="en-US" dirty="0"/>
          </a:p>
        </p:txBody>
      </p:sp>
      <p:sp>
        <p:nvSpPr>
          <p:cNvPr id="2" name="Title 1"/>
          <p:cNvSpPr>
            <a:spLocks noGrp="1"/>
          </p:cNvSpPr>
          <p:nvPr>
            <p:ph type="title"/>
          </p:nvPr>
        </p:nvSpPr>
        <p:spPr>
          <a:xfrm>
            <a:off x="1485900" y="469106"/>
            <a:ext cx="6172200" cy="857250"/>
          </a:xfrm>
        </p:spPr>
        <p:txBody>
          <a:bodyPr/>
          <a:lstStyle/>
          <a:p>
            <a:r>
              <a:rPr lang="en-US" sz="2400" dirty="0">
                <a:solidFill>
                  <a:schemeClr val="tx1"/>
                </a:solidFill>
              </a:rPr>
              <a:t>Act 262 of 2014</a:t>
            </a:r>
            <a:r>
              <a:rPr lang="en-US" dirty="0" smtClean="0">
                <a:solidFill>
                  <a:schemeClr val="tx1"/>
                </a:solidFill>
              </a:rPr>
              <a:t>	</a:t>
            </a:r>
            <a:endParaRPr lang="en-US" dirty="0">
              <a:solidFill>
                <a:schemeClr val="tx1"/>
              </a:solidFill>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324600"/>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96400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226469"/>
            <a:ext cx="8005572" cy="3263504"/>
          </a:xfrm>
        </p:spPr>
        <p:txBody>
          <a:bodyPr>
            <a:normAutofit fontScale="70000" lnSpcReduction="20000"/>
          </a:bodyPr>
          <a:lstStyle/>
          <a:p>
            <a:r>
              <a:rPr lang="en-US" sz="2625" b="1" dirty="0"/>
              <a:t>Role of South Carolina Geodetic Survey </a:t>
            </a:r>
          </a:p>
          <a:p>
            <a:pPr marL="733806" lvl="3" indent="0">
              <a:buNone/>
            </a:pPr>
            <a:endParaRPr lang="en-US" sz="1800" b="1" dirty="0"/>
          </a:p>
          <a:p>
            <a:pPr lvl="3"/>
            <a:r>
              <a:rPr lang="en-US" sz="2175" dirty="0"/>
              <a:t>(1994) Dispute between two or more counties- SCGS will act as mediator to resolve the dispute </a:t>
            </a:r>
          </a:p>
          <a:p>
            <a:pPr marL="0" indent="0">
              <a:buNone/>
            </a:pPr>
            <a:endParaRPr lang="en-US" b="1" dirty="0" smtClean="0"/>
          </a:p>
          <a:p>
            <a:pPr lvl="3"/>
            <a:r>
              <a:rPr lang="en-US" sz="2175" dirty="0"/>
              <a:t>(1994/2014) SCGS to assist counties in defining and monumenting the locations of county boundaries and positioning the monuments using geodetic surveys where counties are ill-defined, unmarked, or poorly marked</a:t>
            </a:r>
          </a:p>
          <a:p>
            <a:pPr marL="733806" lvl="3" indent="0">
              <a:buNone/>
            </a:pPr>
            <a:endParaRPr lang="en-US" sz="2175" dirty="0"/>
          </a:p>
          <a:p>
            <a:pPr lvl="3"/>
            <a:r>
              <a:rPr lang="en-US" sz="2175" dirty="0"/>
              <a:t>(2014) SCGS will clarify county boundaries as defined in Chapter 3, Title 4</a:t>
            </a:r>
          </a:p>
          <a:p>
            <a:pPr marL="733806" lvl="3" indent="0">
              <a:buNone/>
            </a:pPr>
            <a:endParaRPr lang="en-US" sz="2175" dirty="0"/>
          </a:p>
          <a:p>
            <a:pPr lvl="3"/>
            <a:r>
              <a:rPr lang="en-US" sz="2175" dirty="0"/>
              <a:t>(2014) SCGS will analyze archival and other evidence and perform field surveys to position geographically all county boundaries in accordance with statutory descriptions</a:t>
            </a:r>
          </a:p>
          <a:p>
            <a:pPr marL="733806" lvl="3" indent="0">
              <a:buNone/>
            </a:pPr>
            <a:endParaRPr lang="en-US" sz="1800" dirty="0">
              <a:solidFill>
                <a:schemeClr val="bg1"/>
              </a:solidFill>
            </a:endParaRPr>
          </a:p>
          <a:p>
            <a:pPr marL="733806" lvl="3" indent="0">
              <a:buNone/>
            </a:pPr>
            <a:endParaRPr lang="en-US" dirty="0"/>
          </a:p>
        </p:txBody>
      </p:sp>
      <p:sp>
        <p:nvSpPr>
          <p:cNvPr id="5" name="Slide Number Placeholder 4"/>
          <p:cNvSpPr>
            <a:spLocks noGrp="1"/>
          </p:cNvSpPr>
          <p:nvPr>
            <p:ph type="sldNum" sz="quarter" idx="4294967295"/>
          </p:nvPr>
        </p:nvSpPr>
        <p:spPr/>
        <p:txBody>
          <a:bodyPr/>
          <a:lstStyle/>
          <a:p>
            <a:fld id="{71BD9442-7015-4E1E-A751-FB3645ED61D5}" type="slidenum">
              <a:rPr lang="en-US" smtClean="0"/>
              <a:t>2</a:t>
            </a:fld>
            <a:endParaRPr lang="en-US" dirty="0"/>
          </a:p>
        </p:txBody>
      </p:sp>
      <p:sp>
        <p:nvSpPr>
          <p:cNvPr id="2" name="Title 1"/>
          <p:cNvSpPr>
            <a:spLocks noGrp="1"/>
          </p:cNvSpPr>
          <p:nvPr>
            <p:ph type="title"/>
          </p:nvPr>
        </p:nvSpPr>
        <p:spPr>
          <a:xfrm>
            <a:off x="1485900" y="1257300"/>
            <a:ext cx="6172200" cy="834629"/>
          </a:xfrm>
        </p:spPr>
        <p:txBody>
          <a:bodyPr>
            <a:normAutofit fontScale="90000"/>
          </a:bodyPr>
          <a:lstStyle/>
          <a:p>
            <a:r>
              <a:rPr lang="en-US" dirty="0" smtClean="0">
                <a:solidFill>
                  <a:schemeClr val="tx1"/>
                </a:solidFill>
              </a:rPr>
              <a:t>SC Code of Law and Act </a:t>
            </a:r>
            <a:r>
              <a:rPr lang="en-US" dirty="0">
                <a:solidFill>
                  <a:schemeClr val="tx1"/>
                </a:solidFill>
              </a:rPr>
              <a:t>262 Of </a:t>
            </a:r>
            <a:r>
              <a:rPr lang="en-US" dirty="0" smtClean="0">
                <a:solidFill>
                  <a:schemeClr val="tx1"/>
                </a:solidFill>
              </a:rPr>
              <a:t>2014</a:t>
            </a:r>
            <a:endParaRPr lang="en-US" dirty="0">
              <a:solidFill>
                <a:schemeClr val="tx1"/>
              </a:solidFill>
            </a:endParaRP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401" y="5660231"/>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08271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442" y="1409700"/>
            <a:ext cx="8909516" cy="943514"/>
          </a:xfrm>
        </p:spPr>
        <p:txBody>
          <a:bodyPr>
            <a:noAutofit/>
          </a:bodyPr>
          <a:lstStyle/>
          <a:p>
            <a:pPr algn="ctr"/>
            <a:r>
              <a:rPr lang="en-US" sz="4050" dirty="0" smtClean="0">
                <a:solidFill>
                  <a:schemeClr val="tx1"/>
                </a:solidFill>
              </a:rPr>
              <a:t>SIGNIFICANT IMPACTS</a:t>
            </a:r>
            <a:r>
              <a:rPr lang="en-US" sz="4050" dirty="0">
                <a:solidFill>
                  <a:schemeClr val="tx1"/>
                </a:solidFill>
              </a:rPr>
              <a:t>?</a:t>
            </a:r>
          </a:p>
        </p:txBody>
      </p:sp>
      <p:sp>
        <p:nvSpPr>
          <p:cNvPr id="5" name="Slide Number Placeholder 4"/>
          <p:cNvSpPr>
            <a:spLocks noGrp="1"/>
          </p:cNvSpPr>
          <p:nvPr>
            <p:ph type="sldNum" sz="quarter" idx="4294967295"/>
          </p:nvPr>
        </p:nvSpPr>
        <p:spPr/>
        <p:txBody>
          <a:bodyPr/>
          <a:lstStyle/>
          <a:p>
            <a:fld id="{71BD9442-7015-4E1E-A751-FB3645ED61D5}" type="slidenum">
              <a:rPr lang="en-US" smtClean="0"/>
              <a:t>20</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53" y="6324600"/>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txBox="1">
            <a:spLocks/>
          </p:cNvSpPr>
          <p:nvPr/>
        </p:nvSpPr>
        <p:spPr>
          <a:xfrm>
            <a:off x="1080347" y="2438400"/>
            <a:ext cx="6909661" cy="943514"/>
          </a:xfrm>
          <a:prstGeom prst="rect">
            <a:avLst/>
          </a:prstGeom>
          <a:ln w="6350" cap="rnd">
            <a:noFill/>
          </a:ln>
        </p:spPr>
        <p:txBody>
          <a:bodyPr vert="horz" rtlCol="0" anchor="b" anchorCtr="0">
            <a:noAutofit/>
          </a:bodyPr>
          <a:lst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stStyle>
          <a:p>
            <a:pPr algn="ctr"/>
            <a:r>
              <a:rPr lang="en-US" sz="1800" dirty="0" smtClean="0">
                <a:solidFill>
                  <a:schemeClr val="tx1"/>
                </a:solidFill>
                <a:effectLst/>
              </a:rPr>
              <a:t>A significant impact for this section of boundary has been defined as a residence, place of business, or a the majority of a parcel being found in a different county based on the re-established boundary.</a:t>
            </a:r>
            <a:endParaRPr lang="en-US" sz="1800" dirty="0">
              <a:solidFill>
                <a:schemeClr val="tx1"/>
              </a:solidFill>
            </a:endParaRPr>
          </a:p>
        </p:txBody>
      </p:sp>
      <p:sp>
        <p:nvSpPr>
          <p:cNvPr id="9" name="Title 1"/>
          <p:cNvSpPr txBox="1">
            <a:spLocks/>
          </p:cNvSpPr>
          <p:nvPr/>
        </p:nvSpPr>
        <p:spPr>
          <a:xfrm>
            <a:off x="609600" y="4038600"/>
            <a:ext cx="8077200" cy="1400714"/>
          </a:xfrm>
          <a:prstGeom prst="rect">
            <a:avLst/>
          </a:prstGeom>
          <a:ln w="6350" cap="rnd">
            <a:noFill/>
          </a:ln>
        </p:spPr>
        <p:txBody>
          <a:bodyPr vert="horz" rtlCol="0" anchor="b" anchorCtr="0">
            <a:noAutofit/>
          </a:bodyPr>
          <a:lst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stStyle>
          <a:p>
            <a:pPr algn="ctr"/>
            <a:r>
              <a:rPr lang="en-US" sz="1800" dirty="0" smtClean="0">
                <a:solidFill>
                  <a:schemeClr val="tx1"/>
                </a:solidFill>
                <a:effectLst/>
              </a:rPr>
              <a:t>Reviewed Over 500 Properties Along the nearly 10.5 Mile Section of Re-established Boundary:</a:t>
            </a:r>
          </a:p>
          <a:p>
            <a:pPr algn="ctr"/>
            <a:endParaRPr lang="en-US" sz="1800" dirty="0" smtClean="0">
              <a:solidFill>
                <a:schemeClr val="tx1"/>
              </a:solidFill>
              <a:effectLst/>
            </a:endParaRPr>
          </a:p>
          <a:p>
            <a:pPr algn="ctr"/>
            <a:endParaRPr lang="en-US" sz="1800" dirty="0">
              <a:solidFill>
                <a:schemeClr val="tx1"/>
              </a:solidFill>
              <a:effectLst/>
            </a:endParaRPr>
          </a:p>
          <a:p>
            <a:pPr algn="ctr"/>
            <a:r>
              <a:rPr lang="en-US" sz="1800" dirty="0" smtClean="0">
                <a:solidFill>
                  <a:schemeClr val="tx1"/>
                </a:solidFill>
                <a:effectLst/>
              </a:rPr>
              <a:t>Determined around 330 Significant Impacts</a:t>
            </a:r>
          </a:p>
        </p:txBody>
      </p:sp>
    </p:spTree>
    <p:extLst>
      <p:ext uri="{BB962C8B-B14F-4D97-AF65-F5344CB8AC3E}">
        <p14:creationId xmlns:p14="http://schemas.microsoft.com/office/powerpoint/2010/main" val="41680080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985" y="2514600"/>
            <a:ext cx="8909516" cy="943514"/>
          </a:xfrm>
        </p:spPr>
        <p:txBody>
          <a:bodyPr>
            <a:noAutofit/>
          </a:bodyPr>
          <a:lstStyle/>
          <a:p>
            <a:pPr algn="ctr"/>
            <a:r>
              <a:rPr lang="en-US" sz="4050" dirty="0">
                <a:solidFill>
                  <a:schemeClr val="tx1"/>
                </a:solidFill>
              </a:rPr>
              <a:t>QUESTIONS?</a:t>
            </a:r>
          </a:p>
        </p:txBody>
      </p:sp>
      <p:sp>
        <p:nvSpPr>
          <p:cNvPr id="5" name="Slide Number Placeholder 4"/>
          <p:cNvSpPr>
            <a:spLocks noGrp="1"/>
          </p:cNvSpPr>
          <p:nvPr>
            <p:ph type="sldNum" sz="quarter" idx="4294967295"/>
          </p:nvPr>
        </p:nvSpPr>
        <p:spPr/>
        <p:txBody>
          <a:bodyPr/>
          <a:lstStyle/>
          <a:p>
            <a:fld id="{71BD9442-7015-4E1E-A751-FB3645ED61D5}" type="slidenum">
              <a:rPr lang="en-US" smtClean="0"/>
              <a:t>21</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53" y="6324600"/>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47568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016919"/>
            <a:ext cx="7886700" cy="3234531"/>
          </a:xfrm>
        </p:spPr>
        <p:txBody>
          <a:bodyPr>
            <a:normAutofit lnSpcReduction="10000"/>
          </a:bodyPr>
          <a:lstStyle/>
          <a:p>
            <a:endParaRPr lang="en-US" dirty="0" smtClean="0"/>
          </a:p>
          <a:p>
            <a:r>
              <a:rPr lang="en-US" sz="1800" dirty="0"/>
              <a:t>Notify County Administrators in advance of planned work</a:t>
            </a:r>
          </a:p>
          <a:p>
            <a:r>
              <a:rPr lang="en-US" sz="1800" dirty="0"/>
              <a:t>Conduct historical research for documentary evidence of boundaries  </a:t>
            </a:r>
          </a:p>
          <a:p>
            <a:r>
              <a:rPr lang="en-US" sz="1800" dirty="0"/>
              <a:t>Perform field work to locate monuments and corroborating evidence and position on State Plane Coordinates</a:t>
            </a:r>
          </a:p>
          <a:p>
            <a:r>
              <a:rPr lang="en-US" sz="1800" dirty="0"/>
              <a:t>Share preliminary findings with county officials for impact analysis and to plan public meetings</a:t>
            </a:r>
          </a:p>
          <a:p>
            <a:r>
              <a:rPr lang="en-US" sz="1800" dirty="0"/>
              <a:t>Receive feedback and input from local officials and public</a:t>
            </a:r>
          </a:p>
          <a:p>
            <a:r>
              <a:rPr lang="en-US" sz="1800" dirty="0"/>
              <a:t>Review and update findings, as appropriate</a:t>
            </a:r>
          </a:p>
          <a:p>
            <a:r>
              <a:rPr lang="en-US" sz="1800" dirty="0"/>
              <a:t>Work to build cooperation with affected parties </a:t>
            </a:r>
          </a:p>
        </p:txBody>
      </p:sp>
      <p:sp>
        <p:nvSpPr>
          <p:cNvPr id="5" name="Slide Number Placeholder 4"/>
          <p:cNvSpPr>
            <a:spLocks noGrp="1"/>
          </p:cNvSpPr>
          <p:nvPr>
            <p:ph type="sldNum" sz="quarter" idx="4294967295"/>
          </p:nvPr>
        </p:nvSpPr>
        <p:spPr/>
        <p:txBody>
          <a:bodyPr/>
          <a:lstStyle/>
          <a:p>
            <a:fld id="{71BD9442-7015-4E1E-A751-FB3645ED61D5}" type="slidenum">
              <a:rPr lang="en-US" smtClean="0"/>
              <a:t>3</a:t>
            </a:fld>
            <a:endParaRPr lang="en-US" dirty="0"/>
          </a:p>
        </p:txBody>
      </p:sp>
      <p:sp>
        <p:nvSpPr>
          <p:cNvPr id="7" name="Title 1"/>
          <p:cNvSpPr txBox="1">
            <a:spLocks/>
          </p:cNvSpPr>
          <p:nvPr/>
        </p:nvSpPr>
        <p:spPr>
          <a:xfrm>
            <a:off x="1485900" y="1039255"/>
            <a:ext cx="6343650" cy="569110"/>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750" dirty="0">
                <a:solidFill>
                  <a:schemeClr val="tx1"/>
                </a:solidFill>
              </a:rPr>
              <a:t>Steps for Clarifying Boundaries </a:t>
            </a: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19849"/>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23273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998784" y="1687143"/>
            <a:ext cx="3146432" cy="4073081"/>
          </a:xfrm>
          <a:ln>
            <a:solidFill>
              <a:schemeClr val="tx1"/>
            </a:solidFill>
          </a:ln>
        </p:spPr>
      </p:pic>
      <p:sp>
        <p:nvSpPr>
          <p:cNvPr id="5" name="Title 4"/>
          <p:cNvSpPr>
            <a:spLocks noGrp="1"/>
          </p:cNvSpPr>
          <p:nvPr>
            <p:ph type="title"/>
          </p:nvPr>
        </p:nvSpPr>
        <p:spPr>
          <a:xfrm>
            <a:off x="628650" y="1081218"/>
            <a:ext cx="7886700" cy="511709"/>
          </a:xfrm>
        </p:spPr>
        <p:txBody>
          <a:bodyPr>
            <a:normAutofit fontScale="90000"/>
          </a:bodyPr>
          <a:lstStyle/>
          <a:p>
            <a:pPr algn="ctr"/>
            <a:r>
              <a:rPr lang="en-US" sz="3675" dirty="0">
                <a:solidFill>
                  <a:schemeClr val="tx1"/>
                </a:solidFill>
              </a:rPr>
              <a:t>Public Meeting Notification</a:t>
            </a:r>
          </a:p>
        </p:txBody>
      </p:sp>
    </p:spTree>
    <p:extLst>
      <p:ext uri="{BB962C8B-B14F-4D97-AF65-F5344CB8AC3E}">
        <p14:creationId xmlns:p14="http://schemas.microsoft.com/office/powerpoint/2010/main" val="18538678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293689"/>
            <a:ext cx="8229600" cy="1139825"/>
          </a:xfrm>
        </p:spPr>
        <p:txBody>
          <a:bodyPr rtlCol="0">
            <a:normAutofit fontScale="90000"/>
          </a:bodyPr>
          <a:lstStyle/>
          <a:p>
            <a:pPr algn="ctr" eaLnBrk="1" fontAlgn="auto" hangingPunct="1">
              <a:spcAft>
                <a:spcPts val="0"/>
              </a:spcAft>
              <a:defRPr/>
            </a:pPr>
            <a:r>
              <a:rPr lang="en-US" sz="3600" dirty="0" smtClean="0">
                <a:solidFill>
                  <a:schemeClr val="tx1"/>
                </a:solidFill>
                <a:effectLst/>
              </a:rPr>
              <a:t>Scatter Gram of Differences</a:t>
            </a:r>
            <a:br>
              <a:rPr lang="en-US" sz="3600" dirty="0" smtClean="0">
                <a:solidFill>
                  <a:schemeClr val="tx1"/>
                </a:solidFill>
                <a:effectLst/>
              </a:rPr>
            </a:br>
            <a:r>
              <a:rPr lang="en-US" sz="3600" dirty="0" smtClean="0">
                <a:solidFill>
                  <a:schemeClr val="tx1"/>
                </a:solidFill>
                <a:effectLst/>
              </a:rPr>
              <a:t>Between Observations</a:t>
            </a:r>
            <a:r>
              <a:rPr lang="en-US" dirty="0" smtClean="0"/>
              <a:t/>
            </a:r>
            <a:br>
              <a:rPr lang="en-US" dirty="0" smtClean="0"/>
            </a:br>
            <a:r>
              <a:rPr lang="en-US" sz="1800" dirty="0" smtClean="0">
                <a:solidFill>
                  <a:schemeClr val="tx1"/>
                </a:solidFill>
                <a:effectLst/>
              </a:rPr>
              <a:t>2 – Five Minute Sessions</a:t>
            </a:r>
          </a:p>
        </p:txBody>
      </p:sp>
      <p:graphicFrame>
        <p:nvGraphicFramePr>
          <p:cNvPr id="4" name="Content Placeholder 3"/>
          <p:cNvGraphicFramePr>
            <a:graphicFrameLocks noGrp="1"/>
          </p:cNvGraphicFramePr>
          <p:nvPr>
            <p:ph idx="1"/>
          </p:nvPr>
        </p:nvGraphicFramePr>
        <p:xfrm>
          <a:off x="1328057" y="1875974"/>
          <a:ext cx="6930571" cy="4530725"/>
        </p:xfrm>
        <a:graphic>
          <a:graphicData uri="http://schemas.openxmlformats.org/drawingml/2006/chart">
            <c:chart xmlns:c="http://schemas.openxmlformats.org/drawingml/2006/chart" xmlns:r="http://schemas.openxmlformats.org/officeDocument/2006/relationships" r:id="rId3"/>
          </a:graphicData>
        </a:graphic>
      </p:graphicFrame>
      <p:sp>
        <p:nvSpPr>
          <p:cNvPr id="30724" name="Oval 4"/>
          <p:cNvSpPr>
            <a:spLocks noChangeArrowheads="1"/>
          </p:cNvSpPr>
          <p:nvPr/>
        </p:nvSpPr>
        <p:spPr bwMode="auto">
          <a:xfrm>
            <a:off x="2286000" y="2590800"/>
            <a:ext cx="3657600" cy="3200400"/>
          </a:xfrm>
          <a:prstGeom prst="ellipse">
            <a:avLst/>
          </a:prstGeom>
          <a:noFill/>
          <a:ln w="28575" algn="ctr">
            <a:solidFill>
              <a:schemeClr val="tx1"/>
            </a:solidFill>
            <a:round/>
            <a:headEnd type="diamond" w="med" len="med"/>
            <a:tailEnd type="triangle" w="med" len="med"/>
          </a:ln>
        </p:spPr>
        <p:txBody>
          <a:bodyPr anchor="b"/>
          <a:lstStyle/>
          <a:p>
            <a:pPr fontAlgn="base">
              <a:spcBef>
                <a:spcPct val="0"/>
              </a:spcBef>
              <a:spcAft>
                <a:spcPct val="0"/>
              </a:spcAft>
            </a:pPr>
            <a:endParaRPr lang="en-US" sz="2400" dirty="0">
              <a:solidFill>
                <a:prstClr val="black"/>
              </a:solidFill>
              <a:latin typeface="Calibri" pitchFamily="34" charset="0"/>
            </a:endParaRPr>
          </a:p>
        </p:txBody>
      </p:sp>
      <p:sp>
        <p:nvSpPr>
          <p:cNvPr id="44037" name="Rectangle 5"/>
          <p:cNvSpPr>
            <a:spLocks noChangeArrowheads="1"/>
          </p:cNvSpPr>
          <p:nvPr/>
        </p:nvSpPr>
        <p:spPr bwMode="auto">
          <a:xfrm>
            <a:off x="2759075" y="1603375"/>
            <a:ext cx="3642344"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prstClr val="black">
                    <a:lumMod val="85000"/>
                    <a:lumOff val="15000"/>
                  </a:prstClr>
                </a:solidFill>
                <a:latin typeface="Calibri" pitchFamily="34" charset="0"/>
              </a:rPr>
              <a:t>RMSE(2-D) = 0.020m @95%</a:t>
            </a:r>
          </a:p>
        </p:txBody>
      </p:sp>
      <p:sp>
        <p:nvSpPr>
          <p:cNvPr id="44038" name="Rectangle 6"/>
          <p:cNvSpPr>
            <a:spLocks noChangeArrowheads="1"/>
          </p:cNvSpPr>
          <p:nvPr/>
        </p:nvSpPr>
        <p:spPr bwMode="auto">
          <a:xfrm>
            <a:off x="2940051" y="6304756"/>
            <a:ext cx="2668679"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prstClr val="black">
                    <a:lumMod val="85000"/>
                    <a:lumOff val="15000"/>
                  </a:prstClr>
                </a:solidFill>
                <a:latin typeface="Calibri" pitchFamily="34" charset="0"/>
              </a:rPr>
              <a:t>Axis Units in Meters</a:t>
            </a:r>
          </a:p>
        </p:txBody>
      </p:sp>
      <p:sp>
        <p:nvSpPr>
          <p:cNvPr id="30727" name="TextBox 6"/>
          <p:cNvSpPr txBox="1">
            <a:spLocks noChangeArrowheads="1"/>
          </p:cNvSpPr>
          <p:nvPr/>
        </p:nvSpPr>
        <p:spPr bwMode="auto">
          <a:xfrm>
            <a:off x="5210175" y="2147889"/>
            <a:ext cx="2194832" cy="461665"/>
          </a:xfrm>
          <a:prstGeom prst="rect">
            <a:avLst/>
          </a:prstGeom>
          <a:noFill/>
          <a:ln w="9525">
            <a:noFill/>
            <a:miter lim="800000"/>
            <a:headEnd/>
            <a:tailEnd/>
          </a:ln>
        </p:spPr>
        <p:txBody>
          <a:bodyPr wrap="none">
            <a:spAutoFit/>
          </a:bodyPr>
          <a:lstStyle/>
          <a:p>
            <a:pPr fontAlgn="base">
              <a:spcBef>
                <a:spcPct val="0"/>
              </a:spcBef>
              <a:spcAft>
                <a:spcPct val="0"/>
              </a:spcAft>
            </a:pPr>
            <a:r>
              <a:rPr lang="en-US" sz="2400" dirty="0">
                <a:solidFill>
                  <a:srgbClr val="FF0000"/>
                </a:solidFill>
                <a:latin typeface="Calibri" pitchFamily="34" charset="0"/>
              </a:rPr>
              <a:t>0.015m = ~0.05’</a:t>
            </a:r>
          </a:p>
        </p:txBody>
      </p:sp>
      <p:sp>
        <p:nvSpPr>
          <p:cNvPr id="3" name="Slide Number Placeholder 2"/>
          <p:cNvSpPr>
            <a:spLocks noGrp="1"/>
          </p:cNvSpPr>
          <p:nvPr>
            <p:ph type="sldNum" sz="quarter" idx="12"/>
          </p:nvPr>
        </p:nvSpPr>
        <p:spPr/>
        <p:txBody>
          <a:bodyPr/>
          <a:lstStyle/>
          <a:p>
            <a:fld id="{753F07CF-6503-4887-A1B1-2E2BCEE34CB9}" type="slidenum">
              <a:rPr lang="en-US" sz="1200" smtClean="0">
                <a:solidFill>
                  <a:srgbClr val="1F497D">
                    <a:shade val="90000"/>
                  </a:srgbClr>
                </a:solidFill>
              </a:rPr>
              <a:pPr/>
              <a:t>5</a:t>
            </a:fld>
            <a:endParaRPr lang="en-US" sz="1200" dirty="0">
              <a:solidFill>
                <a:srgbClr val="1F497D">
                  <a:shade val="90000"/>
                </a:srgbClr>
              </a:solidFill>
            </a:endParaRPr>
          </a:p>
        </p:txBody>
      </p:sp>
    </p:spTree>
    <p:extLst>
      <p:ext uri="{BB962C8B-B14F-4D97-AF65-F5344CB8AC3E}">
        <p14:creationId xmlns:p14="http://schemas.microsoft.com/office/powerpoint/2010/main" val="31921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293689"/>
            <a:ext cx="8229600" cy="1139825"/>
          </a:xfrm>
        </p:spPr>
        <p:txBody>
          <a:bodyPr rtlCol="0">
            <a:normAutofit fontScale="90000"/>
          </a:bodyPr>
          <a:lstStyle/>
          <a:p>
            <a:pPr algn="ctr" eaLnBrk="1" fontAlgn="auto" hangingPunct="1">
              <a:spcAft>
                <a:spcPts val="0"/>
              </a:spcAft>
              <a:defRPr/>
            </a:pPr>
            <a:r>
              <a:rPr lang="en-US" sz="3600" dirty="0" smtClean="0">
                <a:solidFill>
                  <a:schemeClr val="tx1"/>
                </a:solidFill>
                <a:effectLst/>
              </a:rPr>
              <a:t>Scatter Gram of Differences</a:t>
            </a:r>
            <a:br>
              <a:rPr lang="en-US" sz="3600" dirty="0" smtClean="0">
                <a:solidFill>
                  <a:schemeClr val="tx1"/>
                </a:solidFill>
                <a:effectLst/>
              </a:rPr>
            </a:br>
            <a:r>
              <a:rPr lang="en-US" sz="3600" dirty="0" smtClean="0">
                <a:solidFill>
                  <a:schemeClr val="tx1"/>
                </a:solidFill>
                <a:effectLst/>
              </a:rPr>
              <a:t>Between Observations</a:t>
            </a:r>
            <a:r>
              <a:rPr lang="en-US" dirty="0" smtClean="0"/>
              <a:t/>
            </a:r>
            <a:br>
              <a:rPr lang="en-US" dirty="0" smtClean="0"/>
            </a:br>
            <a:r>
              <a:rPr lang="en-US" sz="1800" dirty="0" smtClean="0">
                <a:solidFill>
                  <a:schemeClr val="tx1"/>
                </a:solidFill>
                <a:effectLst/>
              </a:rPr>
              <a:t>2 – Five Minute Sessions</a:t>
            </a:r>
          </a:p>
        </p:txBody>
      </p:sp>
      <p:graphicFrame>
        <p:nvGraphicFramePr>
          <p:cNvPr id="4" name="Content Placeholder 3"/>
          <p:cNvGraphicFramePr>
            <a:graphicFrameLocks noGrp="1"/>
          </p:cNvGraphicFramePr>
          <p:nvPr>
            <p:ph idx="1"/>
          </p:nvPr>
        </p:nvGraphicFramePr>
        <p:xfrm>
          <a:off x="1328057" y="1875974"/>
          <a:ext cx="6930571" cy="4530725"/>
        </p:xfrm>
        <a:graphic>
          <a:graphicData uri="http://schemas.openxmlformats.org/drawingml/2006/chart">
            <c:chart xmlns:c="http://schemas.openxmlformats.org/drawingml/2006/chart" xmlns:r="http://schemas.openxmlformats.org/officeDocument/2006/relationships" r:id="rId3"/>
          </a:graphicData>
        </a:graphic>
      </p:graphicFrame>
      <p:sp>
        <p:nvSpPr>
          <p:cNvPr id="30724" name="Oval 4"/>
          <p:cNvSpPr>
            <a:spLocks noChangeArrowheads="1"/>
          </p:cNvSpPr>
          <p:nvPr/>
        </p:nvSpPr>
        <p:spPr bwMode="auto">
          <a:xfrm>
            <a:off x="2286000" y="2590800"/>
            <a:ext cx="3657600" cy="3200400"/>
          </a:xfrm>
          <a:prstGeom prst="ellipse">
            <a:avLst/>
          </a:prstGeom>
          <a:noFill/>
          <a:ln w="28575" algn="ctr">
            <a:solidFill>
              <a:schemeClr val="tx1"/>
            </a:solidFill>
            <a:round/>
            <a:headEnd type="diamond" w="med" len="med"/>
            <a:tailEnd type="triangle" w="med" len="med"/>
          </a:ln>
        </p:spPr>
        <p:txBody>
          <a:bodyPr anchor="b"/>
          <a:lstStyle/>
          <a:p>
            <a:pPr fontAlgn="base">
              <a:spcBef>
                <a:spcPct val="0"/>
              </a:spcBef>
              <a:spcAft>
                <a:spcPct val="0"/>
              </a:spcAft>
            </a:pPr>
            <a:endParaRPr lang="en-US" sz="2400" dirty="0">
              <a:solidFill>
                <a:prstClr val="black"/>
              </a:solidFill>
              <a:latin typeface="Calibri" pitchFamily="34" charset="0"/>
            </a:endParaRPr>
          </a:p>
        </p:txBody>
      </p:sp>
      <p:sp>
        <p:nvSpPr>
          <p:cNvPr id="44037" name="Rectangle 5"/>
          <p:cNvSpPr>
            <a:spLocks noChangeArrowheads="1"/>
          </p:cNvSpPr>
          <p:nvPr/>
        </p:nvSpPr>
        <p:spPr bwMode="auto">
          <a:xfrm>
            <a:off x="2759075" y="1603375"/>
            <a:ext cx="3642344"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prstClr val="black">
                    <a:lumMod val="85000"/>
                    <a:lumOff val="15000"/>
                  </a:prstClr>
                </a:solidFill>
                <a:latin typeface="Calibri" pitchFamily="34" charset="0"/>
              </a:rPr>
              <a:t>RMSE(2-D) = 0.020m @95%</a:t>
            </a:r>
          </a:p>
        </p:txBody>
      </p:sp>
      <p:sp>
        <p:nvSpPr>
          <p:cNvPr id="44038" name="Rectangle 6"/>
          <p:cNvSpPr>
            <a:spLocks noChangeArrowheads="1"/>
          </p:cNvSpPr>
          <p:nvPr/>
        </p:nvSpPr>
        <p:spPr bwMode="auto">
          <a:xfrm>
            <a:off x="2940051" y="6304756"/>
            <a:ext cx="2668679"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prstClr val="black">
                    <a:lumMod val="85000"/>
                    <a:lumOff val="15000"/>
                  </a:prstClr>
                </a:solidFill>
                <a:latin typeface="Calibri" pitchFamily="34" charset="0"/>
              </a:rPr>
              <a:t>Axis Units in Meters</a:t>
            </a:r>
          </a:p>
        </p:txBody>
      </p:sp>
      <p:sp>
        <p:nvSpPr>
          <p:cNvPr id="30727" name="TextBox 6"/>
          <p:cNvSpPr txBox="1">
            <a:spLocks noChangeArrowheads="1"/>
          </p:cNvSpPr>
          <p:nvPr/>
        </p:nvSpPr>
        <p:spPr bwMode="auto">
          <a:xfrm>
            <a:off x="5210175" y="2147889"/>
            <a:ext cx="2194832" cy="461665"/>
          </a:xfrm>
          <a:prstGeom prst="rect">
            <a:avLst/>
          </a:prstGeom>
          <a:noFill/>
          <a:ln w="9525">
            <a:noFill/>
            <a:miter lim="800000"/>
            <a:headEnd/>
            <a:tailEnd/>
          </a:ln>
        </p:spPr>
        <p:txBody>
          <a:bodyPr wrap="none">
            <a:spAutoFit/>
          </a:bodyPr>
          <a:lstStyle/>
          <a:p>
            <a:pPr fontAlgn="base">
              <a:spcBef>
                <a:spcPct val="0"/>
              </a:spcBef>
              <a:spcAft>
                <a:spcPct val="0"/>
              </a:spcAft>
            </a:pPr>
            <a:r>
              <a:rPr lang="en-US" sz="2400" dirty="0">
                <a:solidFill>
                  <a:srgbClr val="FF0000"/>
                </a:solidFill>
                <a:latin typeface="Calibri" pitchFamily="34" charset="0"/>
              </a:rPr>
              <a:t>0.015m = ~0.05’</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38400" y="2578596"/>
            <a:ext cx="3352800" cy="3301266"/>
          </a:xfrm>
          <a:prstGeom prst="rect">
            <a:avLst/>
          </a:prstGeom>
        </p:spPr>
      </p:pic>
      <p:sp>
        <p:nvSpPr>
          <p:cNvPr id="5" name="Slide Number Placeholder 4"/>
          <p:cNvSpPr>
            <a:spLocks noGrp="1"/>
          </p:cNvSpPr>
          <p:nvPr>
            <p:ph type="sldNum" sz="quarter" idx="12"/>
          </p:nvPr>
        </p:nvSpPr>
        <p:spPr/>
        <p:txBody>
          <a:bodyPr/>
          <a:lstStyle/>
          <a:p>
            <a:fld id="{753F07CF-6503-4887-A1B1-2E2BCEE34CB9}" type="slidenum">
              <a:rPr lang="en-US" sz="1200" smtClean="0">
                <a:solidFill>
                  <a:srgbClr val="1F497D">
                    <a:shade val="90000"/>
                  </a:srgbClr>
                </a:solidFill>
              </a:rPr>
              <a:pPr/>
              <a:t>6</a:t>
            </a:fld>
            <a:endParaRPr lang="en-US" sz="1200" dirty="0">
              <a:solidFill>
                <a:srgbClr val="1F497D">
                  <a:shade val="90000"/>
                </a:srgbClr>
              </a:solidFill>
            </a:endParaRPr>
          </a:p>
        </p:txBody>
      </p:sp>
    </p:spTree>
    <p:extLst>
      <p:ext uri="{BB962C8B-B14F-4D97-AF65-F5344CB8AC3E}">
        <p14:creationId xmlns:p14="http://schemas.microsoft.com/office/powerpoint/2010/main" val="3806672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txBox="1">
            <a:spLocks/>
          </p:cNvSpPr>
          <p:nvPr/>
        </p:nvSpPr>
        <p:spPr>
          <a:xfrm>
            <a:off x="2166504" y="868617"/>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smtClean="0">
                <a:solidFill>
                  <a:schemeClr val="tx1"/>
                </a:solidFill>
              </a:rPr>
              <a:t>INQUIRIES</a:t>
            </a:r>
            <a:endParaRPr lang="en-US" sz="3200" dirty="0">
              <a:solidFill>
                <a:schemeClr val="tx1"/>
              </a:solidFill>
            </a:endParaRPr>
          </a:p>
        </p:txBody>
      </p:sp>
      <p:sp>
        <p:nvSpPr>
          <p:cNvPr id="6" name="Content Placeholder 2"/>
          <p:cNvSpPr txBox="1">
            <a:spLocks/>
          </p:cNvSpPr>
          <p:nvPr/>
        </p:nvSpPr>
        <p:spPr>
          <a:xfrm>
            <a:off x="628650" y="2016919"/>
            <a:ext cx="7886700" cy="4002881"/>
          </a:xfrm>
          <a:prstGeom prst="rect">
            <a:avLst/>
          </a:prstGeom>
        </p:spPr>
        <p:txBody>
          <a:bodyPr vert="horz" tIns="0">
            <a:normAutofit/>
          </a:bodyPr>
          <a:lstStyle>
            <a:lvl1pPr marL="274320" indent="-274320" algn="l" rtl="0" eaLnBrk="1" latinLnBrk="0" hangingPunct="1">
              <a:spcBef>
                <a:spcPct val="20000"/>
              </a:spcBef>
              <a:buClr>
                <a:schemeClr val="accent3"/>
              </a:buClr>
              <a:buSzPct val="95000"/>
              <a:buFont typeface="Wingdings 2"/>
              <a:buChar char=""/>
              <a:defRPr kumimoji="0" sz="28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4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endParaRPr lang="en-US" dirty="0" smtClean="0"/>
          </a:p>
          <a:p>
            <a:r>
              <a:rPr lang="en-US" sz="1800" dirty="0" smtClean="0"/>
              <a:t>1988: Drug bust</a:t>
            </a:r>
          </a:p>
          <a:p>
            <a:r>
              <a:rPr lang="en-US" sz="1800" dirty="0" smtClean="0"/>
              <a:t>1998: Tom Dion – Professor of Engineering at the Citadel – Detmold Baseline Committee (Town of Summerville) – Committee requests SCGS look at the Berkeley-Dorchester line from Sawmill Branch/Canal to Four Holes Swamp after finding major discrepancies on the County Line</a:t>
            </a:r>
          </a:p>
          <a:p>
            <a:r>
              <a:rPr lang="en-US" sz="1800" dirty="0" smtClean="0"/>
              <a:t> 2000: Wes </a:t>
            </a:r>
            <a:r>
              <a:rPr lang="en-US" sz="1800" dirty="0" err="1" smtClean="0"/>
              <a:t>Birt</a:t>
            </a:r>
            <a:r>
              <a:rPr lang="en-US" sz="1800" dirty="0" smtClean="0"/>
              <a:t> – Dorchester County Public Works – Inquiry about the County Line, met with Berkeley and Dorchester County representatives.</a:t>
            </a:r>
          </a:p>
          <a:p>
            <a:r>
              <a:rPr lang="en-US" sz="1800" dirty="0" smtClean="0"/>
              <a:t>2007: Mark Stokes – Berkeley County Attorney – Inquiry, </a:t>
            </a:r>
            <a:r>
              <a:rPr lang="en-US" sz="1800" dirty="0"/>
              <a:t>met with Berkeley and Dorchester County </a:t>
            </a:r>
            <a:r>
              <a:rPr lang="en-US" sz="1800" dirty="0" smtClean="0"/>
              <a:t>representatives.</a:t>
            </a:r>
          </a:p>
          <a:p>
            <a:r>
              <a:rPr lang="en-US" sz="1800" dirty="0" smtClean="0"/>
              <a:t>2015: </a:t>
            </a:r>
            <a:r>
              <a:rPr lang="en-US" sz="1800" dirty="0"/>
              <a:t>Mark Stokes – Berkeley County Attorney – Inquiry, met with Berkeley and Dorchester County representatives.</a:t>
            </a:r>
          </a:p>
        </p:txBody>
      </p:sp>
      <p:sp>
        <p:nvSpPr>
          <p:cNvPr id="3" name="Title 2"/>
          <p:cNvSpPr>
            <a:spLocks noGrp="1"/>
          </p:cNvSpPr>
          <p:nvPr>
            <p:ph type="title"/>
          </p:nvPr>
        </p:nvSpPr>
        <p:spPr>
          <a:xfrm>
            <a:off x="2019299" y="1286138"/>
            <a:ext cx="5105400" cy="457202"/>
          </a:xfrm>
        </p:spPr>
        <p:txBody>
          <a:bodyPr/>
          <a:lstStyle/>
          <a:p>
            <a:pPr algn="ctr"/>
            <a:r>
              <a:rPr lang="en-US" dirty="0" smtClean="0"/>
              <a:t>Berkeley – Dorchester County Line</a:t>
            </a:r>
            <a:endParaRPr lang="en-US" dirty="0"/>
          </a:p>
        </p:txBody>
      </p:sp>
    </p:spTree>
    <p:extLst>
      <p:ext uri="{BB962C8B-B14F-4D97-AF65-F5344CB8AC3E}">
        <p14:creationId xmlns:p14="http://schemas.microsoft.com/office/powerpoint/2010/main" val="24100860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txBox="1">
            <a:spLocks/>
          </p:cNvSpPr>
          <p:nvPr/>
        </p:nvSpPr>
        <p:spPr>
          <a:xfrm>
            <a:off x="2166504" y="868617"/>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smtClean="0">
                <a:solidFill>
                  <a:schemeClr val="tx1"/>
                </a:solidFill>
              </a:rPr>
              <a:t>SC CODE of LAW</a:t>
            </a:r>
            <a:endParaRPr lang="en-US" sz="3200" dirty="0">
              <a:solidFill>
                <a:schemeClr val="tx1"/>
              </a:solidFill>
            </a:endParaRPr>
          </a:p>
        </p:txBody>
      </p:sp>
      <p:sp>
        <p:nvSpPr>
          <p:cNvPr id="6" name="Content Placeholder 2"/>
          <p:cNvSpPr txBox="1">
            <a:spLocks/>
          </p:cNvSpPr>
          <p:nvPr/>
        </p:nvSpPr>
        <p:spPr>
          <a:xfrm>
            <a:off x="628649" y="1752600"/>
            <a:ext cx="7886700" cy="4038600"/>
          </a:xfrm>
          <a:prstGeom prst="rect">
            <a:avLst/>
          </a:prstGeom>
        </p:spPr>
        <p:txBody>
          <a:bodyPr vert="horz" tIns="0">
            <a:normAutofit/>
          </a:bodyPr>
          <a:lstStyle>
            <a:lvl1pPr marL="274320" indent="-274320" algn="l" rtl="0" eaLnBrk="1" latinLnBrk="0" hangingPunct="1">
              <a:spcBef>
                <a:spcPct val="20000"/>
              </a:spcBef>
              <a:buClr>
                <a:schemeClr val="accent3"/>
              </a:buClr>
              <a:buSzPct val="95000"/>
              <a:buFont typeface="Wingdings 2"/>
              <a:buChar char=""/>
              <a:defRPr kumimoji="0" sz="28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4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dirty="0" smtClean="0"/>
              <a:t>-Section 4-3-80. Berkeley County. “…Berkeley County is bounded southwesterly by Dorchester County.”</a:t>
            </a:r>
          </a:p>
          <a:p>
            <a:pPr marL="0" indent="0">
              <a:buNone/>
            </a:pPr>
            <a:r>
              <a:rPr lang="en-US" dirty="0" smtClean="0"/>
              <a:t>-Section 4-3-200. Dorchester County. “…the intersection of the run of said swamp with the old county line between Colleton and Berkeley Counties; and by a straight line running thence to a point upon Saw Mill Branch one mile northeast of the South Carolina and Georgia Railroad…”</a:t>
            </a:r>
          </a:p>
        </p:txBody>
      </p:sp>
    </p:spTree>
    <p:extLst>
      <p:ext uri="{BB962C8B-B14F-4D97-AF65-F5344CB8AC3E}">
        <p14:creationId xmlns:p14="http://schemas.microsoft.com/office/powerpoint/2010/main" val="6373771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4953000" y="3813810"/>
            <a:ext cx="3352800" cy="2222322"/>
          </a:xfrm>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txBox="1">
            <a:spLocks/>
          </p:cNvSpPr>
          <p:nvPr/>
        </p:nvSpPr>
        <p:spPr>
          <a:xfrm>
            <a:off x="2166504" y="868617"/>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smtClean="0">
                <a:solidFill>
                  <a:schemeClr val="tx1"/>
                </a:solidFill>
              </a:rPr>
              <a:t>SC CODE of LAW</a:t>
            </a:r>
            <a:endParaRPr lang="en-US" sz="3200" dirty="0">
              <a:solidFill>
                <a:schemeClr val="tx1"/>
              </a:solidFill>
            </a:endParaRPr>
          </a:p>
        </p:txBody>
      </p:sp>
      <p:sp>
        <p:nvSpPr>
          <p:cNvPr id="6" name="Content Placeholder 2"/>
          <p:cNvSpPr txBox="1">
            <a:spLocks/>
          </p:cNvSpPr>
          <p:nvPr/>
        </p:nvSpPr>
        <p:spPr>
          <a:xfrm>
            <a:off x="628649" y="1743999"/>
            <a:ext cx="7886700" cy="1945481"/>
          </a:xfrm>
          <a:prstGeom prst="rect">
            <a:avLst/>
          </a:prstGeom>
        </p:spPr>
        <p:txBody>
          <a:bodyPr vert="horz" tIns="0">
            <a:normAutofit/>
          </a:bodyPr>
          <a:lstStyle>
            <a:lvl1pPr marL="274320" indent="-274320" algn="l" rtl="0" eaLnBrk="1" latinLnBrk="0" hangingPunct="1">
              <a:spcBef>
                <a:spcPct val="20000"/>
              </a:spcBef>
              <a:buClr>
                <a:schemeClr val="accent3"/>
              </a:buClr>
              <a:buSzPct val="95000"/>
              <a:buFont typeface="Wingdings 2"/>
              <a:buChar char=""/>
              <a:defRPr kumimoji="0" sz="28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4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dirty="0" smtClean="0"/>
              <a:t>-Section 4-3-200. Dorchester County. “…a point upon Saw Mill Branch one mile northeast of the South Carolina and Georgia Railroad…”</a:t>
            </a:r>
          </a:p>
        </p:txBody>
      </p:sp>
      <p:pic>
        <p:nvPicPr>
          <p:cNvPr id="10" name="Content Placeholder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38484" y="3810000"/>
            <a:ext cx="2599831" cy="2222322"/>
          </a:xfrm>
          <a:prstGeom prst="rect">
            <a:avLst/>
          </a:prstGeom>
        </p:spPr>
      </p:pic>
      <p:sp>
        <p:nvSpPr>
          <p:cNvPr id="12" name="Content Placeholder 2"/>
          <p:cNvSpPr txBox="1">
            <a:spLocks/>
          </p:cNvSpPr>
          <p:nvPr/>
        </p:nvSpPr>
        <p:spPr>
          <a:xfrm>
            <a:off x="1257299" y="5766790"/>
            <a:ext cx="2362200" cy="194741"/>
          </a:xfrm>
          <a:prstGeom prst="rect">
            <a:avLst/>
          </a:prstGeom>
          <a:solidFill>
            <a:schemeClr val="bg1">
              <a:lumMod val="85000"/>
            </a:schemeClr>
          </a:solidFill>
        </p:spPr>
        <p:txBody>
          <a:bodyPr vert="horz" tIns="0">
            <a:normAutofit fontScale="77500" lnSpcReduction="20000"/>
          </a:bodyPr>
          <a:lstStyle>
            <a:lvl1pPr marL="274320" indent="-274320" algn="l" rtl="0" eaLnBrk="1" latinLnBrk="0" hangingPunct="1">
              <a:spcBef>
                <a:spcPct val="20000"/>
              </a:spcBef>
              <a:buClr>
                <a:schemeClr val="accent3"/>
              </a:buClr>
              <a:buSzPct val="95000"/>
              <a:buFont typeface="Wingdings 2"/>
              <a:buChar char=""/>
              <a:defRPr kumimoji="0" sz="28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4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ctr">
              <a:buNone/>
            </a:pPr>
            <a:r>
              <a:rPr lang="en-US" sz="1400" dirty="0" smtClean="0"/>
              <a:t>Railroad Crossing Saw Mill Branch</a:t>
            </a:r>
          </a:p>
        </p:txBody>
      </p:sp>
      <p:sp>
        <p:nvSpPr>
          <p:cNvPr id="13" name="Content Placeholder 2"/>
          <p:cNvSpPr txBox="1">
            <a:spLocks/>
          </p:cNvSpPr>
          <p:nvPr/>
        </p:nvSpPr>
        <p:spPr>
          <a:xfrm>
            <a:off x="5372100" y="5776597"/>
            <a:ext cx="2514600" cy="220494"/>
          </a:xfrm>
          <a:prstGeom prst="rect">
            <a:avLst/>
          </a:prstGeom>
          <a:solidFill>
            <a:schemeClr val="bg1">
              <a:lumMod val="85000"/>
            </a:schemeClr>
          </a:solidFill>
        </p:spPr>
        <p:txBody>
          <a:bodyPr vert="horz" tIns="0">
            <a:normAutofit fontScale="85000" lnSpcReduction="10000"/>
          </a:bodyPr>
          <a:lstStyle>
            <a:lvl1pPr marL="274320" indent="-274320" algn="l" rtl="0" eaLnBrk="1" latinLnBrk="0" hangingPunct="1">
              <a:spcBef>
                <a:spcPct val="20000"/>
              </a:spcBef>
              <a:buClr>
                <a:schemeClr val="accent3"/>
              </a:buClr>
              <a:buSzPct val="95000"/>
              <a:buFont typeface="Wingdings 2"/>
              <a:buChar char=""/>
              <a:defRPr kumimoji="0" sz="28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4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ctr">
              <a:buNone/>
            </a:pPr>
            <a:r>
              <a:rPr lang="en-US" sz="1400" dirty="0" smtClean="0"/>
              <a:t>Saw Mill Branch Near County Line</a:t>
            </a:r>
          </a:p>
        </p:txBody>
      </p:sp>
    </p:spTree>
    <p:extLst>
      <p:ext uri="{BB962C8B-B14F-4D97-AF65-F5344CB8AC3E}">
        <p14:creationId xmlns:p14="http://schemas.microsoft.com/office/powerpoint/2010/main" val="25462765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3243</TotalTime>
  <Words>1114</Words>
  <Application>Microsoft Office PowerPoint</Application>
  <PresentationFormat>On-screen Show (4:3)</PresentationFormat>
  <Paragraphs>133</Paragraphs>
  <Slides>21</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Constantia</vt:lpstr>
      <vt:lpstr>Wingdings 2</vt:lpstr>
      <vt:lpstr>Flow</vt:lpstr>
      <vt:lpstr>BERKELEY/DORCHESTER  COUNTY LINE RE-ESTABLISHMENT</vt:lpstr>
      <vt:lpstr>SC Code of Law and Act 262 Of 2014</vt:lpstr>
      <vt:lpstr>PowerPoint Presentation</vt:lpstr>
      <vt:lpstr>Public Meeting Notification</vt:lpstr>
      <vt:lpstr>Scatter Gram of Differences Between Observations 2 – Five Minute Sessions</vt:lpstr>
      <vt:lpstr>Scatter Gram of Differences Between Observations 2 – Five Minute Sessions</vt:lpstr>
      <vt:lpstr>Berkeley – Dorchester County 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Monument</vt:lpstr>
      <vt:lpstr>Plat of Survey (Draft)</vt:lpstr>
      <vt:lpstr>Act 262 of 2014 </vt:lpstr>
      <vt:lpstr>Act 262 of 2014 </vt:lpstr>
      <vt:lpstr>SIGNIFICANT IMPACTS?</vt:lpstr>
      <vt:lpstr>QUESTIONS?</vt:lpstr>
    </vt:vector>
  </TitlesOfParts>
  <Company>SC Budget and Control  Board - ORS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K. Ballard</dc:creator>
  <cp:lastModifiedBy>David K. Ballard</cp:lastModifiedBy>
  <cp:revision>176</cp:revision>
  <cp:lastPrinted>2017-08-22T17:38:56Z</cp:lastPrinted>
  <dcterms:created xsi:type="dcterms:W3CDTF">2014-10-03T14:20:08Z</dcterms:created>
  <dcterms:modified xsi:type="dcterms:W3CDTF">2017-08-22T18:55:32Z</dcterms:modified>
</cp:coreProperties>
</file>