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charts/chart2.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62" r:id="rId2"/>
    <p:sldId id="339" r:id="rId3"/>
    <p:sldId id="340" r:id="rId4"/>
    <p:sldId id="341" r:id="rId5"/>
    <p:sldId id="342" r:id="rId6"/>
    <p:sldId id="343" r:id="rId7"/>
    <p:sldId id="344" r:id="rId8"/>
    <p:sldId id="346" r:id="rId9"/>
    <p:sldId id="345" r:id="rId10"/>
    <p:sldId id="354" r:id="rId11"/>
    <p:sldId id="347" r:id="rId12"/>
    <p:sldId id="348" r:id="rId13"/>
    <p:sldId id="355" r:id="rId14"/>
    <p:sldId id="349" r:id="rId15"/>
    <p:sldId id="350" r:id="rId16"/>
    <p:sldId id="351" r:id="rId17"/>
    <p:sldId id="352" r:id="rId18"/>
    <p:sldId id="353" r:id="rId19"/>
    <p:sldId id="333" r:id="rId20"/>
    <p:sldId id="334" r:id="rId21"/>
    <p:sldId id="335" r:id="rId22"/>
    <p:sldId id="336"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73009" autoAdjust="0"/>
  </p:normalViewPr>
  <p:slideViewPr>
    <p:cSldViewPr>
      <p:cViewPr varScale="1">
        <p:scale>
          <a:sx n="135" d="100"/>
          <a:sy n="135" d="100"/>
        </p:scale>
        <p:origin x="2466" y="120"/>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4820"/>
          </a:xfrm>
          <a:prstGeom prst="rect">
            <a:avLst/>
          </a:prstGeom>
        </p:spPr>
        <p:txBody>
          <a:bodyPr vert="horz" lIns="93170" tIns="46585" rIns="93170" bIns="46585" rtlCol="0"/>
          <a:lstStyle>
            <a:lvl1pPr algn="l">
              <a:defRPr sz="1200"/>
            </a:lvl1pPr>
          </a:lstStyle>
          <a:p>
            <a:endParaRPr lang="en-US"/>
          </a:p>
        </p:txBody>
      </p:sp>
      <p:sp>
        <p:nvSpPr>
          <p:cNvPr id="3" name="Date Placeholder 2"/>
          <p:cNvSpPr>
            <a:spLocks noGrp="1"/>
          </p:cNvSpPr>
          <p:nvPr>
            <p:ph type="dt" idx="1"/>
          </p:nvPr>
        </p:nvSpPr>
        <p:spPr>
          <a:xfrm>
            <a:off x="3970940" y="1"/>
            <a:ext cx="3037840" cy="464820"/>
          </a:xfrm>
          <a:prstGeom prst="rect">
            <a:avLst/>
          </a:prstGeom>
        </p:spPr>
        <p:txBody>
          <a:bodyPr vert="horz" lIns="93170" tIns="46585" rIns="93170" bIns="46585" rtlCol="0"/>
          <a:lstStyle>
            <a:lvl1pPr algn="r">
              <a:defRPr sz="1200"/>
            </a:lvl1pPr>
          </a:lstStyle>
          <a:p>
            <a:fld id="{6B6D0D8D-FEC3-4E08-AD9D-208726AB95AF}" type="datetimeFigureOut">
              <a:rPr lang="en-US" smtClean="0"/>
              <a:t>2/16/2018</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0" tIns="46585" rIns="93170" bIns="46585" rtlCol="0" anchor="ctr"/>
          <a:lstStyle/>
          <a:p>
            <a:endParaRPr lang="en-US"/>
          </a:p>
        </p:txBody>
      </p:sp>
      <p:sp>
        <p:nvSpPr>
          <p:cNvPr id="5" name="Notes Placeholder 4"/>
          <p:cNvSpPr>
            <a:spLocks noGrp="1"/>
          </p:cNvSpPr>
          <p:nvPr>
            <p:ph type="body" sz="quarter" idx="3"/>
          </p:nvPr>
        </p:nvSpPr>
        <p:spPr>
          <a:xfrm>
            <a:off x="701040" y="4415789"/>
            <a:ext cx="5608320" cy="4183380"/>
          </a:xfrm>
          <a:prstGeom prst="rect">
            <a:avLst/>
          </a:prstGeom>
        </p:spPr>
        <p:txBody>
          <a:bodyPr vert="horz" lIns="93170" tIns="46585" rIns="93170" bIns="4658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29967"/>
            <a:ext cx="3037840" cy="464820"/>
          </a:xfrm>
          <a:prstGeom prst="rect">
            <a:avLst/>
          </a:prstGeom>
        </p:spPr>
        <p:txBody>
          <a:bodyPr vert="horz" lIns="93170" tIns="46585" rIns="93170"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0" tIns="46585" rIns="93170" bIns="46585" rtlCol="0" anchor="b"/>
          <a:lstStyle>
            <a:lvl1pPr algn="r">
              <a:defRPr sz="1200"/>
            </a:lvl1pPr>
          </a:lstStyle>
          <a:p>
            <a:fld id="{57BB548B-7504-45D1-90E8-7D060A9A16B2}" type="slidenum">
              <a:rPr lang="en-US" smtClean="0"/>
              <a:t>‹#›</a:t>
            </a:fld>
            <a:endParaRPr lang="en-US"/>
          </a:p>
        </p:txBody>
      </p:sp>
    </p:spTree>
    <p:extLst>
      <p:ext uri="{BB962C8B-B14F-4D97-AF65-F5344CB8AC3E}">
        <p14:creationId xmlns:p14="http://schemas.microsoft.com/office/powerpoint/2010/main" val="112767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a:t>
            </a:fld>
            <a:endParaRPr lang="en-US"/>
          </a:p>
        </p:txBody>
      </p:sp>
    </p:spTree>
    <p:extLst>
      <p:ext uri="{BB962C8B-B14F-4D97-AF65-F5344CB8AC3E}">
        <p14:creationId xmlns:p14="http://schemas.microsoft.com/office/powerpoint/2010/main" val="2662604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10</a:t>
            </a:fld>
            <a:endParaRPr lang="en-US"/>
          </a:p>
        </p:txBody>
      </p:sp>
    </p:spTree>
    <p:extLst>
      <p:ext uri="{BB962C8B-B14F-4D97-AF65-F5344CB8AC3E}">
        <p14:creationId xmlns:p14="http://schemas.microsoft.com/office/powerpoint/2010/main" val="463591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11</a:t>
            </a:fld>
            <a:endParaRPr lang="en-US">
              <a:solidFill>
                <a:prstClr val="black"/>
              </a:solidFill>
              <a:latin typeface="Calibri"/>
            </a:endParaRPr>
          </a:p>
        </p:txBody>
      </p:sp>
    </p:spTree>
    <p:extLst>
      <p:ext uri="{BB962C8B-B14F-4D97-AF65-F5344CB8AC3E}">
        <p14:creationId xmlns:p14="http://schemas.microsoft.com/office/powerpoint/2010/main" val="2640838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12</a:t>
            </a:fld>
            <a:endParaRPr lang="en-US">
              <a:solidFill>
                <a:prstClr val="black"/>
              </a:solidFill>
              <a:latin typeface="Calibri"/>
            </a:endParaRPr>
          </a:p>
        </p:txBody>
      </p:sp>
    </p:spTree>
    <p:extLst>
      <p:ext uri="{BB962C8B-B14F-4D97-AF65-F5344CB8AC3E}">
        <p14:creationId xmlns:p14="http://schemas.microsoft.com/office/powerpoint/2010/main" val="2843301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13</a:t>
            </a:fld>
            <a:endParaRPr lang="en-US"/>
          </a:p>
        </p:txBody>
      </p:sp>
    </p:spTree>
    <p:extLst>
      <p:ext uri="{BB962C8B-B14F-4D97-AF65-F5344CB8AC3E}">
        <p14:creationId xmlns:p14="http://schemas.microsoft.com/office/powerpoint/2010/main" val="334718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50" dirty="0"/>
          </a:p>
        </p:txBody>
      </p:sp>
      <p:sp>
        <p:nvSpPr>
          <p:cNvPr id="4" name="Slide Number Placeholder 3"/>
          <p:cNvSpPr>
            <a:spLocks noGrp="1"/>
          </p:cNvSpPr>
          <p:nvPr>
            <p:ph type="sldNum" sz="quarter" idx="10"/>
          </p:nvPr>
        </p:nvSpPr>
        <p:spPr/>
        <p:txBody>
          <a:bodyPr/>
          <a:lstStyle/>
          <a:p>
            <a:fld id="{EA9AEB71-1924-45C2-9588-4C4AC5458F8D}" type="slidenum">
              <a:rPr lang="en-US" smtClean="0"/>
              <a:t>14</a:t>
            </a:fld>
            <a:endParaRPr lang="en-US" dirty="0"/>
          </a:p>
        </p:txBody>
      </p:sp>
    </p:spTree>
    <p:extLst>
      <p:ext uri="{BB962C8B-B14F-4D97-AF65-F5344CB8AC3E}">
        <p14:creationId xmlns:p14="http://schemas.microsoft.com/office/powerpoint/2010/main" val="1249914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15</a:t>
            </a:fld>
            <a:endParaRPr lang="en-US" dirty="0"/>
          </a:p>
        </p:txBody>
      </p:sp>
    </p:spTree>
    <p:extLst>
      <p:ext uri="{BB962C8B-B14F-4D97-AF65-F5344CB8AC3E}">
        <p14:creationId xmlns:p14="http://schemas.microsoft.com/office/powerpoint/2010/main" val="1295463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16</a:t>
            </a:fld>
            <a:endParaRPr lang="en-US">
              <a:solidFill>
                <a:prstClr val="black"/>
              </a:solidFill>
              <a:latin typeface="Calibri"/>
            </a:endParaRPr>
          </a:p>
        </p:txBody>
      </p:sp>
    </p:spTree>
    <p:extLst>
      <p:ext uri="{BB962C8B-B14F-4D97-AF65-F5344CB8AC3E}">
        <p14:creationId xmlns:p14="http://schemas.microsoft.com/office/powerpoint/2010/main" val="3617695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17</a:t>
            </a:fld>
            <a:endParaRPr lang="en-US" dirty="0"/>
          </a:p>
        </p:txBody>
      </p:sp>
    </p:spTree>
    <p:extLst>
      <p:ext uri="{BB962C8B-B14F-4D97-AF65-F5344CB8AC3E}">
        <p14:creationId xmlns:p14="http://schemas.microsoft.com/office/powerpoint/2010/main" val="1826429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18</a:t>
            </a:fld>
            <a:endParaRPr lang="en-US" dirty="0"/>
          </a:p>
        </p:txBody>
      </p:sp>
    </p:spTree>
    <p:extLst>
      <p:ext uri="{BB962C8B-B14F-4D97-AF65-F5344CB8AC3E}">
        <p14:creationId xmlns:p14="http://schemas.microsoft.com/office/powerpoint/2010/main" val="3879199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19</a:t>
            </a:fld>
            <a:endParaRPr lang="en-US" dirty="0"/>
          </a:p>
        </p:txBody>
      </p:sp>
    </p:spTree>
    <p:extLst>
      <p:ext uri="{BB962C8B-B14F-4D97-AF65-F5344CB8AC3E}">
        <p14:creationId xmlns:p14="http://schemas.microsoft.com/office/powerpoint/2010/main" val="411958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a:t>
            </a:fld>
            <a:endParaRPr lang="en-US"/>
          </a:p>
        </p:txBody>
      </p:sp>
    </p:spTree>
    <p:extLst>
      <p:ext uri="{BB962C8B-B14F-4D97-AF65-F5344CB8AC3E}">
        <p14:creationId xmlns:p14="http://schemas.microsoft.com/office/powerpoint/2010/main" val="1865526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20</a:t>
            </a:fld>
            <a:endParaRPr lang="en-US" dirty="0"/>
          </a:p>
        </p:txBody>
      </p:sp>
    </p:spTree>
    <p:extLst>
      <p:ext uri="{BB962C8B-B14F-4D97-AF65-F5344CB8AC3E}">
        <p14:creationId xmlns:p14="http://schemas.microsoft.com/office/powerpoint/2010/main" val="80491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21</a:t>
            </a:fld>
            <a:endParaRPr lang="en-US" dirty="0"/>
          </a:p>
        </p:txBody>
      </p:sp>
    </p:spTree>
    <p:extLst>
      <p:ext uri="{BB962C8B-B14F-4D97-AF65-F5344CB8AC3E}">
        <p14:creationId xmlns:p14="http://schemas.microsoft.com/office/powerpoint/2010/main" val="2062995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22</a:t>
            </a:fld>
            <a:endParaRPr lang="en-US" dirty="0"/>
          </a:p>
        </p:txBody>
      </p:sp>
    </p:spTree>
    <p:extLst>
      <p:ext uri="{BB962C8B-B14F-4D97-AF65-F5344CB8AC3E}">
        <p14:creationId xmlns:p14="http://schemas.microsoft.com/office/powerpoint/2010/main" val="3511700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a:t>
            </a:r>
            <a:endParaRPr lang="en-US" sz="1600" dirty="0" smtClean="0"/>
          </a:p>
          <a:p>
            <a:endParaRPr lang="en-US" sz="1600" baseline="0" dirty="0" smtClean="0"/>
          </a:p>
        </p:txBody>
      </p:sp>
      <p:sp>
        <p:nvSpPr>
          <p:cNvPr id="4" name="Slide Number Placeholder 3"/>
          <p:cNvSpPr>
            <a:spLocks noGrp="1"/>
          </p:cNvSpPr>
          <p:nvPr>
            <p:ph type="sldNum" sz="quarter" idx="10"/>
          </p:nvPr>
        </p:nvSpPr>
        <p:spPr/>
        <p:txBody>
          <a:bodyPr/>
          <a:lstStyle/>
          <a:p>
            <a:fld id="{57BB548B-7504-45D1-90E8-7D060A9A16B2}" type="slidenum">
              <a:rPr lang="en-US" smtClean="0"/>
              <a:t>3</a:t>
            </a:fld>
            <a:endParaRPr lang="en-US"/>
          </a:p>
        </p:txBody>
      </p:sp>
    </p:spTree>
    <p:extLst>
      <p:ext uri="{BB962C8B-B14F-4D97-AF65-F5344CB8AC3E}">
        <p14:creationId xmlns:p14="http://schemas.microsoft.com/office/powerpoint/2010/main" val="434696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4</a:t>
            </a:fld>
            <a:endParaRPr lang="en-US"/>
          </a:p>
        </p:txBody>
      </p:sp>
    </p:spTree>
    <p:extLst>
      <p:ext uri="{BB962C8B-B14F-4D97-AF65-F5344CB8AC3E}">
        <p14:creationId xmlns:p14="http://schemas.microsoft.com/office/powerpoint/2010/main" val="508103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5</a:t>
            </a:fld>
            <a:endParaRPr lang="en-US"/>
          </a:p>
        </p:txBody>
      </p:sp>
    </p:spTree>
    <p:extLst>
      <p:ext uri="{BB962C8B-B14F-4D97-AF65-F5344CB8AC3E}">
        <p14:creationId xmlns:p14="http://schemas.microsoft.com/office/powerpoint/2010/main" val="2780622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57BB548B-7504-45D1-90E8-7D060A9A16B2}" type="slidenum">
              <a:rPr lang="en-US" smtClean="0"/>
              <a:t>6</a:t>
            </a:fld>
            <a:endParaRPr lang="en-US"/>
          </a:p>
        </p:txBody>
      </p:sp>
    </p:spTree>
    <p:extLst>
      <p:ext uri="{BB962C8B-B14F-4D97-AF65-F5344CB8AC3E}">
        <p14:creationId xmlns:p14="http://schemas.microsoft.com/office/powerpoint/2010/main" val="249015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7</a:t>
            </a:fld>
            <a:endParaRPr lang="en-US"/>
          </a:p>
        </p:txBody>
      </p:sp>
    </p:spTree>
    <p:extLst>
      <p:ext uri="{BB962C8B-B14F-4D97-AF65-F5344CB8AC3E}">
        <p14:creationId xmlns:p14="http://schemas.microsoft.com/office/powerpoint/2010/main" val="923464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8</a:t>
            </a:fld>
            <a:endParaRPr lang="en-US"/>
          </a:p>
        </p:txBody>
      </p:sp>
    </p:spTree>
    <p:extLst>
      <p:ext uri="{BB962C8B-B14F-4D97-AF65-F5344CB8AC3E}">
        <p14:creationId xmlns:p14="http://schemas.microsoft.com/office/powerpoint/2010/main" val="3249640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9</a:t>
            </a:fld>
            <a:endParaRPr lang="en-US"/>
          </a:p>
        </p:txBody>
      </p:sp>
    </p:spTree>
    <p:extLst>
      <p:ext uri="{BB962C8B-B14F-4D97-AF65-F5344CB8AC3E}">
        <p14:creationId xmlns:p14="http://schemas.microsoft.com/office/powerpoint/2010/main" val="1229322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4CA419A-375B-4FAB-8017-B02787262F3B}" type="datetimeFigureOut">
              <a:rPr lang="en-US" smtClean="0"/>
              <a:t>2/16/2018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CA419A-375B-4FAB-8017-B02787262F3B}"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4CA419A-375B-4FAB-8017-B02787262F3B}" type="datetimeFigureOut">
              <a:rPr lang="en-US" smtClean="0"/>
              <a:t>2/16/2018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4CA419A-375B-4FAB-8017-B02787262F3B}" type="datetimeFigureOut">
              <a:rPr lang="en-US" smtClean="0"/>
              <a:t>2/16/2018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A419A-375B-4FAB-8017-B02787262F3B}" type="datetimeFigureOut">
              <a:rPr lang="en-US" smtClean="0"/>
              <a:t>2/16/2018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4CA419A-375B-4FAB-8017-B02787262F3B}"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2418015-25FE-4034-9C5F-DAA303A4C870}"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CA419A-375B-4FAB-8017-B02787262F3B}" type="datetimeFigureOut">
              <a:rPr lang="en-US" smtClean="0"/>
              <a:t>2/16/2018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2418015-25FE-4034-9C5F-DAA303A4C870}"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4.jpe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5" Type="http://schemas.openxmlformats.org/officeDocument/2006/relationships/image" Target="../media/image25.jpeg"/><Relationship Id="rId10" Type="http://schemas.openxmlformats.org/officeDocument/2006/relationships/image" Target="../media/image20.jpeg"/><Relationship Id="rId4" Type="http://schemas.openxmlformats.org/officeDocument/2006/relationships/image" Target="../media/image3.png"/><Relationship Id="rId9" Type="http://schemas.openxmlformats.org/officeDocument/2006/relationships/image" Target="../media/image19.jpeg"/><Relationship Id="rId14" Type="http://schemas.openxmlformats.org/officeDocument/2006/relationships/image" Target="../media/image2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7.jpe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1000"/>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950198"/>
            <a:ext cx="6876047" cy="950948"/>
          </a:xfrm>
        </p:spPr>
        <p:style>
          <a:lnRef idx="2">
            <a:schemeClr val="dk1"/>
          </a:lnRef>
          <a:fillRef idx="1">
            <a:schemeClr val="lt1"/>
          </a:fillRef>
          <a:effectRef idx="0">
            <a:schemeClr val="dk1"/>
          </a:effectRef>
          <a:fontRef idx="minor">
            <a:schemeClr val="dk1"/>
          </a:fontRef>
        </p:style>
        <p:txBody>
          <a:bodyPr>
            <a:noAutofit/>
          </a:bodyPr>
          <a:lstStyle/>
          <a:p>
            <a:pPr algn="ctr"/>
            <a:r>
              <a:rPr lang="en-US" sz="3200" dirty="0" smtClean="0">
                <a:solidFill>
                  <a:schemeClr val="tx1"/>
                </a:solidFill>
              </a:rPr>
              <a:t>AIKEN/EDGEFIELD/SALUDA </a:t>
            </a:r>
            <a:br>
              <a:rPr lang="en-US" sz="3200" dirty="0" smtClean="0">
                <a:solidFill>
                  <a:schemeClr val="tx1"/>
                </a:solidFill>
              </a:rPr>
            </a:br>
            <a:r>
              <a:rPr lang="en-US" sz="3200" dirty="0" smtClean="0">
                <a:solidFill>
                  <a:schemeClr val="tx1"/>
                </a:solidFill>
              </a:rPr>
              <a:t>COUNTY LINE RE-ESTABLISHMENT</a:t>
            </a:r>
            <a:endParaRPr lang="en-US" sz="3200" dirty="0">
              <a:solidFill>
                <a:schemeClr val="tx1"/>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152400" y="5038428"/>
            <a:ext cx="2819399" cy="1137503"/>
          </a:xfrm>
          <a:prstGeom prst="rect">
            <a:avLst/>
          </a:prstGeom>
          <a:solidFill>
            <a:schemeClr val="bg1"/>
          </a:solidFill>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1800" dirty="0" smtClean="0"/>
              <a:t>David Ballard, PLS</a:t>
            </a:r>
          </a:p>
          <a:p>
            <a:pPr marL="0" indent="0">
              <a:buNone/>
            </a:pPr>
            <a:r>
              <a:rPr lang="en-US" sz="1800" dirty="0" smtClean="0"/>
              <a:t>Revenue and Fiscal Affairs</a:t>
            </a:r>
          </a:p>
          <a:p>
            <a:pPr marL="0" indent="0">
              <a:buNone/>
            </a:pPr>
            <a:r>
              <a:rPr lang="en-US" sz="1800" dirty="0" smtClean="0"/>
              <a:t>Geodetic Survey  </a:t>
            </a:r>
            <a:endParaRPr lang="en-US" sz="1800"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303559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166503" y="762000"/>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Mouth of Fox’s Creek</a:t>
            </a:r>
            <a:endParaRPr lang="en-US" sz="3200" dirty="0">
              <a:solidFill>
                <a:schemeClr val="tx1"/>
              </a:solidFill>
            </a:endParaRP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990600" y="1200151"/>
            <a:ext cx="7146160" cy="5205888"/>
          </a:xfrm>
        </p:spPr>
      </p:pic>
      <p:cxnSp>
        <p:nvCxnSpPr>
          <p:cNvPr id="4" name="Straight Connector 3"/>
          <p:cNvCxnSpPr/>
          <p:nvPr/>
        </p:nvCxnSpPr>
        <p:spPr>
          <a:xfrm flipH="1">
            <a:off x="4098472" y="1524000"/>
            <a:ext cx="4038288" cy="29391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4419600" y="1371600"/>
            <a:ext cx="3352800" cy="2286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Freeform 1"/>
          <p:cNvSpPr/>
          <p:nvPr/>
        </p:nvSpPr>
        <p:spPr>
          <a:xfrm>
            <a:off x="2982036" y="2620370"/>
            <a:ext cx="3227695" cy="3405117"/>
          </a:xfrm>
          <a:custGeom>
            <a:avLst/>
            <a:gdLst>
              <a:gd name="connsiteX0" fmla="*/ 0 w 3227695"/>
              <a:gd name="connsiteY0" fmla="*/ 0 h 3405117"/>
              <a:gd name="connsiteX1" fmla="*/ 900752 w 3227695"/>
              <a:gd name="connsiteY1" fmla="*/ 648269 h 3405117"/>
              <a:gd name="connsiteX2" fmla="*/ 1603612 w 3227695"/>
              <a:gd name="connsiteY2" fmla="*/ 1125940 h 3405117"/>
              <a:gd name="connsiteX3" fmla="*/ 2088107 w 3227695"/>
              <a:gd name="connsiteY3" fmla="*/ 1514902 h 3405117"/>
              <a:gd name="connsiteX4" fmla="*/ 2750024 w 3227695"/>
              <a:gd name="connsiteY4" fmla="*/ 2415654 h 3405117"/>
              <a:gd name="connsiteX5" fmla="*/ 3227695 w 3227695"/>
              <a:gd name="connsiteY5" fmla="*/ 3405117 h 340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27695" h="3405117">
                <a:moveTo>
                  <a:pt x="0" y="0"/>
                </a:moveTo>
                <a:lnTo>
                  <a:pt x="900752" y="648269"/>
                </a:lnTo>
                <a:lnTo>
                  <a:pt x="1603612" y="1125940"/>
                </a:lnTo>
                <a:lnTo>
                  <a:pt x="2088107" y="1514902"/>
                </a:lnTo>
                <a:lnTo>
                  <a:pt x="2750024" y="2415654"/>
                </a:lnTo>
                <a:lnTo>
                  <a:pt x="3227695" y="3405117"/>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143000" y="1676400"/>
            <a:ext cx="2667000" cy="461665"/>
          </a:xfrm>
          <a:prstGeom prst="rect">
            <a:avLst/>
          </a:prstGeom>
          <a:solidFill>
            <a:schemeClr val="bg1"/>
          </a:solidFill>
        </p:spPr>
        <p:txBody>
          <a:bodyPr wrap="square" rtlCol="0">
            <a:spAutoFit/>
          </a:bodyPr>
          <a:lstStyle/>
          <a:p>
            <a:r>
              <a:rPr lang="en-US" sz="1200" dirty="0" smtClean="0"/>
              <a:t>                    Current Determination</a:t>
            </a:r>
          </a:p>
          <a:p>
            <a:r>
              <a:rPr lang="en-US" sz="1200" dirty="0" smtClean="0"/>
              <a:t>                    Previous Determination</a:t>
            </a:r>
            <a:endParaRPr lang="en-US" sz="1200" dirty="0"/>
          </a:p>
        </p:txBody>
      </p:sp>
      <p:cxnSp>
        <p:nvCxnSpPr>
          <p:cNvPr id="9" name="Straight Connector 8"/>
          <p:cNvCxnSpPr/>
          <p:nvPr/>
        </p:nvCxnSpPr>
        <p:spPr>
          <a:xfrm flipH="1">
            <a:off x="1295400" y="1828800"/>
            <a:ext cx="63953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308696" y="1981200"/>
            <a:ext cx="6262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7539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685800"/>
            <a:ext cx="7886700" cy="511709"/>
          </a:xfrm>
        </p:spPr>
        <p:txBody>
          <a:bodyPr>
            <a:normAutofit fontScale="90000"/>
          </a:bodyPr>
          <a:lstStyle/>
          <a:p>
            <a:pPr algn="ctr"/>
            <a:r>
              <a:rPr lang="en-US" sz="3675" dirty="0" smtClean="0">
                <a:solidFill>
                  <a:schemeClr val="tx1"/>
                </a:solidFill>
              </a:rPr>
              <a:t>Mouth of Fox’s Creek</a:t>
            </a:r>
            <a:endParaRPr lang="en-US" sz="3675" dirty="0">
              <a:solidFill>
                <a:schemeClr val="tx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295400"/>
            <a:ext cx="5384800" cy="4038600"/>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5800" y="2667000"/>
            <a:ext cx="4419600" cy="3314700"/>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4600" y="4604129"/>
            <a:ext cx="2743200" cy="2057400"/>
          </a:xfrm>
          <a:prstGeom prst="rect">
            <a:avLst/>
          </a:prstGeom>
        </p:spPr>
      </p:pic>
    </p:spTree>
    <p:extLst>
      <p:ext uri="{BB962C8B-B14F-4D97-AF65-F5344CB8AC3E}">
        <p14:creationId xmlns:p14="http://schemas.microsoft.com/office/powerpoint/2010/main" val="737253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752600"/>
            <a:ext cx="4495800" cy="3243869"/>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10200" y="1066800"/>
            <a:ext cx="3348544" cy="4869564"/>
          </a:xfrm>
          <a:prstGeom prst="rect">
            <a:avLst/>
          </a:prstGeom>
          <a:ln>
            <a:noFill/>
          </a:ln>
          <a:effectLst>
            <a:outerShdw blurRad="190500" algn="tl" rotWithShape="0">
              <a:srgbClr val="000000">
                <a:alpha val="70000"/>
              </a:srgbClr>
            </a:outerShdw>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303" y="783284"/>
            <a:ext cx="7924800" cy="584795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7189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209800" y="611695"/>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Draft of Current Survey</a:t>
            </a:r>
            <a:endParaRPr lang="en-US" sz="3200" dirty="0">
              <a:solidFill>
                <a:schemeClr val="tx1"/>
              </a:solidFill>
            </a:endParaRP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57200" y="1143000"/>
            <a:ext cx="8001000" cy="5255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00291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9"/>
            <a:ext cx="8005572" cy="3263504"/>
          </a:xfrm>
        </p:spPr>
        <p:txBody>
          <a:bodyPr>
            <a:normAutofit fontScale="70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smtClean="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descriptions</a:t>
            </a:r>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14</a:t>
            </a:fld>
            <a:endParaRPr lang="en-US" dirty="0"/>
          </a:p>
        </p:txBody>
      </p:sp>
      <p:sp>
        <p:nvSpPr>
          <p:cNvPr id="2" name="Title 1"/>
          <p:cNvSpPr>
            <a:spLocks noGrp="1"/>
          </p:cNvSpPr>
          <p:nvPr>
            <p:ph type="title"/>
          </p:nvPr>
        </p:nvSpPr>
        <p:spPr>
          <a:xfrm>
            <a:off x="1485900" y="1257300"/>
            <a:ext cx="6172200" cy="834629"/>
          </a:xfrm>
        </p:spPr>
        <p:txBody>
          <a:bodyPr>
            <a:normAutofit fontScale="90000"/>
          </a:bodyPr>
          <a:lstStyle/>
          <a:p>
            <a:r>
              <a:rPr lang="en-US" dirty="0" smtClean="0">
                <a:solidFill>
                  <a:schemeClr val="tx1"/>
                </a:solidFill>
              </a:rPr>
              <a:t>SC Code of Law and Act </a:t>
            </a:r>
            <a:r>
              <a:rPr lang="en-US" dirty="0">
                <a:solidFill>
                  <a:schemeClr val="tx1"/>
                </a:solidFill>
              </a:rPr>
              <a:t>262 Of </a:t>
            </a:r>
            <a:r>
              <a:rPr lang="en-US" dirty="0" smtClean="0">
                <a:solidFill>
                  <a:schemeClr val="tx1"/>
                </a:solidFill>
              </a:rPr>
              <a:t>2014</a:t>
            </a:r>
            <a:endParaRPr lang="en-US" dirty="0">
              <a:solidFill>
                <a:schemeClr val="tx1"/>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01" y="5660231"/>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8459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16919"/>
            <a:ext cx="7886700" cy="3234531"/>
          </a:xfrm>
        </p:spPr>
        <p:txBody>
          <a:bodyPr>
            <a:normAutofit lnSpcReduction="10000"/>
          </a:bodyPr>
          <a:lstStyle/>
          <a:p>
            <a:endParaRPr lang="en-US" dirty="0" smtClean="0"/>
          </a:p>
          <a:p>
            <a:r>
              <a:rPr lang="en-US" sz="1800" dirty="0"/>
              <a:t>Notify County Administrators in advance of planned work</a:t>
            </a:r>
          </a:p>
          <a:p>
            <a:r>
              <a:rPr lang="en-US" sz="1800" dirty="0"/>
              <a:t>Conduct historical research for documentary evidence of boundaries  </a:t>
            </a:r>
          </a:p>
          <a:p>
            <a:r>
              <a:rPr lang="en-US" sz="1800" dirty="0"/>
              <a:t>Perform field work to locate monuments and corroborating evidence and position on State Plane Coordinates</a:t>
            </a:r>
          </a:p>
          <a:p>
            <a:r>
              <a:rPr lang="en-US" sz="1800" dirty="0"/>
              <a:t>Share preliminary findings with county officials for impact analysis and to plan public meetings</a:t>
            </a:r>
          </a:p>
          <a:p>
            <a:r>
              <a:rPr lang="en-US" sz="1800" dirty="0"/>
              <a:t>Receive feedback and input from local officials and public</a:t>
            </a:r>
          </a:p>
          <a:p>
            <a:r>
              <a:rPr lang="en-US" sz="1800" dirty="0"/>
              <a:t>Review and update findings, as appropriate</a:t>
            </a:r>
          </a:p>
          <a:p>
            <a:r>
              <a:rPr lang="en-US" sz="1800" dirty="0"/>
              <a:t>Work to build cooperation with affected parties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15</a:t>
            </a:fld>
            <a:endParaRPr lang="en-US" dirty="0"/>
          </a:p>
        </p:txBody>
      </p:sp>
      <p:sp>
        <p:nvSpPr>
          <p:cNvPr id="7" name="Title 1"/>
          <p:cNvSpPr txBox="1">
            <a:spLocks/>
          </p:cNvSpPr>
          <p:nvPr/>
        </p:nvSpPr>
        <p:spPr>
          <a:xfrm>
            <a:off x="1485900" y="1039255"/>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19849"/>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978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5" name="Title 4"/>
          <p:cNvSpPr>
            <a:spLocks noGrp="1"/>
          </p:cNvSpPr>
          <p:nvPr>
            <p:ph type="title"/>
          </p:nvPr>
        </p:nvSpPr>
        <p:spPr>
          <a:xfrm>
            <a:off x="628650" y="1081218"/>
            <a:ext cx="7886700" cy="511709"/>
          </a:xfrm>
        </p:spPr>
        <p:txBody>
          <a:bodyPr>
            <a:normAutofit fontScale="90000"/>
          </a:bodyPr>
          <a:lstStyle/>
          <a:p>
            <a:pPr algn="ctr"/>
            <a:r>
              <a:rPr lang="en-US" sz="3675" dirty="0">
                <a:solidFill>
                  <a:schemeClr val="tx1"/>
                </a:solidFill>
              </a:rPr>
              <a:t>Public Meeting Notification</a:t>
            </a:r>
          </a:p>
        </p:txBody>
      </p:sp>
    </p:spTree>
    <p:extLst>
      <p:ext uri="{BB962C8B-B14F-4D97-AF65-F5344CB8AC3E}">
        <p14:creationId xmlns:p14="http://schemas.microsoft.com/office/powerpoint/2010/main" val="8563605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sp>
        <p:nvSpPr>
          <p:cNvPr id="3" name="Slide Number Placeholder 2"/>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17</a:t>
            </a:fld>
            <a:endParaRPr lang="en-US" sz="1200" dirty="0">
              <a:solidFill>
                <a:srgbClr val="1F497D">
                  <a:shade val="90000"/>
                </a:srgbClr>
              </a:solidFill>
            </a:endParaRPr>
          </a:p>
        </p:txBody>
      </p:sp>
    </p:spTree>
    <p:extLst>
      <p:ext uri="{BB962C8B-B14F-4D97-AF65-F5344CB8AC3E}">
        <p14:creationId xmlns:p14="http://schemas.microsoft.com/office/powerpoint/2010/main" val="17856764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18</a:t>
            </a:fld>
            <a:endParaRPr lang="en-US" sz="1200" dirty="0">
              <a:solidFill>
                <a:srgbClr val="1F497D">
                  <a:shade val="90000"/>
                </a:srgbClr>
              </a:solidFill>
            </a:endParaRPr>
          </a:p>
        </p:txBody>
      </p:sp>
    </p:spTree>
    <p:extLst>
      <p:ext uri="{BB962C8B-B14F-4D97-AF65-F5344CB8AC3E}">
        <p14:creationId xmlns:p14="http://schemas.microsoft.com/office/powerpoint/2010/main" val="418402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19</a:t>
            </a:fld>
            <a:endParaRPr lang="en-US" dirty="0"/>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a:t>
            </a:r>
            <a:r>
              <a:rPr lang="en-US" sz="2400" dirty="0" smtClean="0">
                <a:solidFill>
                  <a:schemeClr val="bg1"/>
                </a:solidFill>
              </a:rPr>
              <a:t>of </a:t>
            </a:r>
            <a:r>
              <a:rPr lang="en-US" sz="2400" dirty="0">
                <a:solidFill>
                  <a:schemeClr val="bg1"/>
                </a:solidFill>
              </a:rPr>
              <a:t>2014</a:t>
            </a:r>
            <a:r>
              <a:rPr lang="en-US" dirty="0" smtClean="0">
                <a:solidFill>
                  <a:schemeClr val="bg1"/>
                </a:solidFill>
              </a:rPr>
              <a:t>	</a:t>
            </a:r>
            <a:endParaRPr lang="en-US" dirty="0">
              <a:solidFill>
                <a:schemeClr val="bg1"/>
              </a:solidFill>
            </a:endParaRPr>
          </a:p>
        </p:txBody>
      </p:sp>
      <p:sp>
        <p:nvSpPr>
          <p:cNvPr id="6" name="Title 1"/>
          <p:cNvSpPr txBox="1">
            <a:spLocks/>
          </p:cNvSpPr>
          <p:nvPr/>
        </p:nvSpPr>
        <p:spPr>
          <a:xfrm>
            <a:off x="1485900" y="440639"/>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0890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SC CODE of LAW</a:t>
            </a:r>
            <a:endParaRPr lang="en-US" sz="3200" dirty="0">
              <a:solidFill>
                <a:schemeClr val="tx1"/>
              </a:solidFill>
            </a:endParaRPr>
          </a:p>
        </p:txBody>
      </p:sp>
      <p:sp>
        <p:nvSpPr>
          <p:cNvPr id="6" name="Content Placeholder 2"/>
          <p:cNvSpPr txBox="1">
            <a:spLocks/>
          </p:cNvSpPr>
          <p:nvPr/>
        </p:nvSpPr>
        <p:spPr>
          <a:xfrm>
            <a:off x="628649" y="1752600"/>
            <a:ext cx="7886700" cy="4038600"/>
          </a:xfrm>
          <a:prstGeom prst="rect">
            <a:avLst/>
          </a:prstGeom>
        </p:spPr>
        <p:txBody>
          <a:bodyPr vert="horz" tIns="0">
            <a:normAutofit fontScale="77500" lnSpcReduction="2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smtClean="0"/>
              <a:t>-Section 4-3-20. Aiken County: </a:t>
            </a:r>
          </a:p>
          <a:p>
            <a:pPr marL="0" indent="0">
              <a:buNone/>
            </a:pPr>
            <a:r>
              <a:rPr lang="en-US" dirty="0"/>
              <a:t>	</a:t>
            </a:r>
            <a:r>
              <a:rPr lang="en-US" dirty="0" smtClean="0"/>
              <a:t>“…</a:t>
            </a:r>
            <a:r>
              <a:rPr lang="en-US" dirty="0"/>
              <a:t>on the northwest by Edgefield and Saluda Counties from which it is divided by a straight line commencing at the mouth of Fox's Creek, where it empties into Savannah River, and running thence to where the south branch of Chinquapin Falls Creek (a tributary of the North Edisto River) intersects the Saluda and Lexington line</a:t>
            </a:r>
            <a:r>
              <a:rPr lang="en-US" dirty="0" smtClean="0"/>
              <a:t>…”</a:t>
            </a:r>
          </a:p>
          <a:p>
            <a:pPr marL="0" indent="0">
              <a:buNone/>
            </a:pPr>
            <a:r>
              <a:rPr lang="en-US" dirty="0" smtClean="0"/>
              <a:t>-Section 4-3-240: Edgefield County: </a:t>
            </a:r>
          </a:p>
          <a:p>
            <a:pPr marL="0" indent="0">
              <a:buNone/>
            </a:pPr>
            <a:r>
              <a:rPr lang="en-US" dirty="0"/>
              <a:t>	</a:t>
            </a:r>
            <a:r>
              <a:rPr lang="en-US" dirty="0" smtClean="0"/>
              <a:t>“…</a:t>
            </a:r>
            <a:r>
              <a:rPr lang="en-US" dirty="0"/>
              <a:t>on the southeast by Aiken County</a:t>
            </a:r>
            <a:r>
              <a:rPr lang="en-US" dirty="0" smtClean="0"/>
              <a:t>…”</a:t>
            </a:r>
          </a:p>
          <a:p>
            <a:pPr marL="0" indent="0">
              <a:buNone/>
            </a:pPr>
            <a:r>
              <a:rPr lang="en-US" dirty="0" smtClean="0"/>
              <a:t>-Section 4-3-470: Saluda County: </a:t>
            </a:r>
          </a:p>
          <a:p>
            <a:pPr marL="0" indent="0">
              <a:buNone/>
            </a:pPr>
            <a:r>
              <a:rPr lang="en-US" dirty="0"/>
              <a:t>	</a:t>
            </a:r>
            <a:r>
              <a:rPr lang="en-US" dirty="0" smtClean="0"/>
              <a:t>“…</a:t>
            </a:r>
            <a:r>
              <a:rPr lang="en-US" dirty="0"/>
              <a:t>the corner of Lexington and Aiken Counties; thence the old Edgefield and Aiken line to a point three miles north of where the public road crosses said line near Lybrand's old mill…”</a:t>
            </a:r>
          </a:p>
          <a:p>
            <a:pPr marL="0" indent="0">
              <a:buNone/>
            </a:pPr>
            <a:endParaRPr lang="en-US" dirty="0" smtClean="0"/>
          </a:p>
        </p:txBody>
      </p:sp>
    </p:spTree>
    <p:extLst>
      <p:ext uri="{BB962C8B-B14F-4D97-AF65-F5344CB8AC3E}">
        <p14:creationId xmlns:p14="http://schemas.microsoft.com/office/powerpoint/2010/main" val="637377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smtClean="0"/>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20</a:t>
            </a:fld>
            <a:endParaRPr lang="en-US" dirty="0"/>
          </a:p>
        </p:txBody>
      </p:sp>
      <p:sp>
        <p:nvSpPr>
          <p:cNvPr id="2" name="Title 1"/>
          <p:cNvSpPr>
            <a:spLocks noGrp="1"/>
          </p:cNvSpPr>
          <p:nvPr>
            <p:ph type="title"/>
          </p:nvPr>
        </p:nvSpPr>
        <p:spPr>
          <a:xfrm>
            <a:off x="1485900" y="469106"/>
            <a:ext cx="6172200" cy="857250"/>
          </a:xfrm>
        </p:spPr>
        <p:txBody>
          <a:bodyPr/>
          <a:lstStyle/>
          <a:p>
            <a:r>
              <a:rPr lang="en-US" sz="2400" dirty="0">
                <a:solidFill>
                  <a:schemeClr val="tx1"/>
                </a:solidFill>
              </a:rPr>
              <a:t>Act 262 of 2014</a:t>
            </a:r>
            <a:r>
              <a:rPr lang="en-US" dirty="0" smtClean="0">
                <a:solidFill>
                  <a:schemeClr val="tx1"/>
                </a:solidFill>
              </a:rPr>
              <a:t>	</a:t>
            </a:r>
            <a:endParaRPr lang="en-US" dirty="0">
              <a:solidFill>
                <a:schemeClr val="tx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96400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442" y="1409700"/>
            <a:ext cx="8909516" cy="943514"/>
          </a:xfrm>
        </p:spPr>
        <p:txBody>
          <a:bodyPr>
            <a:noAutofit/>
          </a:bodyPr>
          <a:lstStyle/>
          <a:p>
            <a:pPr algn="ctr"/>
            <a:r>
              <a:rPr lang="en-US" sz="4050" dirty="0" smtClean="0">
                <a:solidFill>
                  <a:schemeClr val="tx1"/>
                </a:solidFill>
              </a:rPr>
              <a:t>SIGNIFICANT IMPACTS</a:t>
            </a:r>
            <a:r>
              <a:rPr lang="en-US" sz="4050" dirty="0">
                <a:solidFill>
                  <a:schemeClr val="tx1"/>
                </a:solidFill>
              </a:rPr>
              <a:t>?</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21</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1080347" y="2438400"/>
            <a:ext cx="6909661"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smtClean="0">
                <a:solidFill>
                  <a:schemeClr val="tx1"/>
                </a:solidFill>
                <a:effectLst/>
              </a:rPr>
              <a:t>A significant impact for this section of boundary has been defined as a residence, place of business, or a the majority of a parcel being found in a different county based on the re-established boundary.</a:t>
            </a:r>
            <a:endParaRPr lang="en-US" sz="1800" dirty="0">
              <a:solidFill>
                <a:schemeClr val="tx1"/>
              </a:solidFill>
            </a:endParaRPr>
          </a:p>
        </p:txBody>
      </p:sp>
      <p:sp>
        <p:nvSpPr>
          <p:cNvPr id="9" name="Title 1"/>
          <p:cNvSpPr txBox="1">
            <a:spLocks/>
          </p:cNvSpPr>
          <p:nvPr/>
        </p:nvSpPr>
        <p:spPr>
          <a:xfrm>
            <a:off x="609600" y="4038600"/>
            <a:ext cx="8077200" cy="14007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smtClean="0">
                <a:solidFill>
                  <a:schemeClr val="tx1"/>
                </a:solidFill>
                <a:effectLst/>
              </a:rPr>
              <a:t>Reviewed Over 550 Properties Along the nearly 34.75 Mile Section of Re-established Boundary:</a:t>
            </a:r>
          </a:p>
          <a:p>
            <a:pPr algn="ctr"/>
            <a:endParaRPr lang="en-US" sz="1800" dirty="0" smtClean="0">
              <a:solidFill>
                <a:schemeClr val="tx1"/>
              </a:solidFill>
              <a:effectLst/>
            </a:endParaRPr>
          </a:p>
          <a:p>
            <a:pPr algn="ctr"/>
            <a:endParaRPr lang="en-US" sz="1800" dirty="0">
              <a:solidFill>
                <a:schemeClr val="tx1"/>
              </a:solidFill>
              <a:effectLst/>
            </a:endParaRPr>
          </a:p>
          <a:p>
            <a:pPr algn="ctr"/>
            <a:r>
              <a:rPr lang="en-US" sz="1800" dirty="0" smtClean="0">
                <a:solidFill>
                  <a:schemeClr val="tx1"/>
                </a:solidFill>
                <a:effectLst/>
              </a:rPr>
              <a:t>Determined 0 Significant Impacts</a:t>
            </a:r>
          </a:p>
        </p:txBody>
      </p:sp>
    </p:spTree>
    <p:extLst>
      <p:ext uri="{BB962C8B-B14F-4D97-AF65-F5344CB8AC3E}">
        <p14:creationId xmlns:p14="http://schemas.microsoft.com/office/powerpoint/2010/main" val="41680080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85" y="2514600"/>
            <a:ext cx="8909516" cy="943514"/>
          </a:xfrm>
        </p:spPr>
        <p:txBody>
          <a:bodyPr>
            <a:noAutofit/>
          </a:bodyPr>
          <a:lstStyle/>
          <a:p>
            <a:pPr algn="ctr"/>
            <a:r>
              <a:rPr lang="en-US" sz="4050" dirty="0">
                <a:solidFill>
                  <a:schemeClr val="tx1"/>
                </a:solidFill>
              </a:rPr>
              <a:t>QUESTIONS?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22</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756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1966 Declaratory Judgement</a:t>
            </a:r>
            <a:endParaRPr lang="en-US" sz="3200" dirty="0">
              <a:solidFill>
                <a:schemeClr val="tx1"/>
              </a:solidFill>
            </a:endParaRPr>
          </a:p>
        </p:txBody>
      </p:sp>
      <p:pic>
        <p:nvPicPr>
          <p:cNvPr id="10"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1600200"/>
            <a:ext cx="2751039" cy="4267200"/>
          </a:xfrm>
          <a:prstGeom prst="rect">
            <a:avLst/>
          </a:prstGeom>
          <a:ln>
            <a:noFill/>
          </a:ln>
          <a:effectLst>
            <a:outerShdw blurRad="190500" algn="tl" rotWithShape="0">
              <a:srgbClr val="000000">
                <a:alpha val="70000"/>
              </a:srgbClr>
            </a:outerShdw>
          </a:effectLst>
        </p:spPr>
      </p:pic>
      <p:pic>
        <p:nvPicPr>
          <p:cNvPr id="16"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1602858"/>
            <a:ext cx="2751039" cy="4261883"/>
          </a:xfrm>
          <a:prstGeom prst="rect">
            <a:avLst/>
          </a:prstGeom>
          <a:ln>
            <a:noFill/>
          </a:ln>
          <a:effectLst>
            <a:outerShdw blurRad="190500" algn="tl" rotWithShape="0">
              <a:srgbClr val="000000">
                <a:alpha val="70000"/>
              </a:srgbClr>
            </a:outerShdw>
          </a:effectLst>
        </p:spPr>
      </p:pic>
      <p:pic>
        <p:nvPicPr>
          <p:cNvPr id="17" name="Content Placeholder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2300" y="1595850"/>
            <a:ext cx="2751039" cy="4256582"/>
          </a:xfrm>
          <a:prstGeom prst="rect">
            <a:avLst/>
          </a:prstGeom>
          <a:ln>
            <a:noFill/>
          </a:ln>
          <a:effectLst>
            <a:outerShdw blurRad="190500" algn="tl" rotWithShape="0">
              <a:srgbClr val="000000">
                <a:alpha val="70000"/>
              </a:srgbClr>
            </a:outerShdw>
          </a:effectLst>
        </p:spPr>
      </p:pic>
      <p:pic>
        <p:nvPicPr>
          <p:cNvPr id="18" name="Content Placeholder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3302" y="1603931"/>
            <a:ext cx="2748829" cy="4261883"/>
          </a:xfrm>
          <a:prstGeom prst="rect">
            <a:avLst/>
          </a:prstGeom>
          <a:ln>
            <a:noFill/>
          </a:ln>
          <a:effectLst>
            <a:outerShdw blurRad="190500" algn="tl" rotWithShape="0">
              <a:srgbClr val="000000">
                <a:alpha val="70000"/>
              </a:srgbClr>
            </a:outerShdw>
          </a:effectLst>
        </p:spPr>
      </p:pic>
      <p:pic>
        <p:nvPicPr>
          <p:cNvPr id="19" name="Content Placeholder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18936" y="1595850"/>
            <a:ext cx="2742966" cy="4261883"/>
          </a:xfrm>
          <a:prstGeom prst="rect">
            <a:avLst/>
          </a:prstGeom>
          <a:ln>
            <a:noFill/>
          </a:ln>
          <a:effectLst>
            <a:outerShdw blurRad="190500" algn="tl" rotWithShape="0">
              <a:srgbClr val="000000">
                <a:alpha val="70000"/>
              </a:srgbClr>
            </a:outerShdw>
          </a:effectLst>
        </p:spPr>
      </p:pic>
      <p:pic>
        <p:nvPicPr>
          <p:cNvPr id="20" name="Content Placeholder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2636" y="1613793"/>
            <a:ext cx="2742966" cy="4252792"/>
          </a:xfrm>
          <a:prstGeom prst="rect">
            <a:avLst/>
          </a:prstGeom>
          <a:ln>
            <a:noFill/>
          </a:ln>
          <a:effectLst>
            <a:outerShdw blurRad="190500" algn="tl" rotWithShape="0">
              <a:srgbClr val="000000">
                <a:alpha val="70000"/>
              </a:srgbClr>
            </a:outerShdw>
          </a:effectLst>
        </p:spPr>
      </p:pic>
      <p:pic>
        <p:nvPicPr>
          <p:cNvPr id="21" name="Content Placeholder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04685" y="1617326"/>
            <a:ext cx="2742966" cy="4251255"/>
          </a:xfrm>
          <a:prstGeom prst="rect">
            <a:avLst/>
          </a:prstGeom>
          <a:ln>
            <a:noFill/>
          </a:ln>
          <a:effectLst>
            <a:outerShdw blurRad="190500" algn="tl" rotWithShape="0">
              <a:srgbClr val="000000">
                <a:alpha val="70000"/>
              </a:srgbClr>
            </a:outerShdw>
          </a:effectLst>
        </p:spPr>
      </p:pic>
      <p:pic>
        <p:nvPicPr>
          <p:cNvPr id="22" name="Content Placeholder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96000" y="1611633"/>
            <a:ext cx="2742966" cy="4258095"/>
          </a:xfrm>
          <a:prstGeom prst="rect">
            <a:avLst/>
          </a:prstGeom>
          <a:ln>
            <a:noFill/>
          </a:ln>
          <a:effectLst>
            <a:outerShdw blurRad="190500" algn="tl" rotWithShape="0">
              <a:srgbClr val="000000">
                <a:alpha val="70000"/>
              </a:srgbClr>
            </a:outerShdw>
          </a:effectLst>
        </p:spPr>
      </p:pic>
      <p:sp>
        <p:nvSpPr>
          <p:cNvPr id="6" name="Content Placeholder 2"/>
          <p:cNvSpPr txBox="1">
            <a:spLocks/>
          </p:cNvSpPr>
          <p:nvPr/>
        </p:nvSpPr>
        <p:spPr>
          <a:xfrm>
            <a:off x="613916" y="2761059"/>
            <a:ext cx="7886700" cy="1658542"/>
          </a:xfrm>
          <a:prstGeom prst="rect">
            <a:avLst/>
          </a:prstGeom>
        </p:spPr>
        <p:style>
          <a:lnRef idx="1">
            <a:schemeClr val="dk1"/>
          </a:lnRef>
          <a:fillRef idx="2">
            <a:schemeClr val="dk1"/>
          </a:fillRef>
          <a:effectRef idx="1">
            <a:schemeClr val="dk1"/>
          </a:effectRef>
          <a:fontRef idx="minor">
            <a:schemeClr val="dk1"/>
          </a:fontRef>
        </p:style>
        <p:txBody>
          <a:bodyPr vert="horz" tIns="0" anchor="ctr">
            <a:normAutofit fontScale="85000" lnSpcReduction="2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smtClean="0"/>
              <a:t>“a straight line commencing at the mouth of Fox’s Creek, where it empties into the Savannah River and running thence to where the south branch of Chinquapin Falls Creek (a tributary of the North Edisto River) intersects the Saluda and Lexington Line”</a:t>
            </a:r>
          </a:p>
        </p:txBody>
      </p:sp>
    </p:spTree>
    <p:extLst>
      <p:ext uri="{BB962C8B-B14F-4D97-AF65-F5344CB8AC3E}">
        <p14:creationId xmlns:p14="http://schemas.microsoft.com/office/powerpoint/2010/main" val="2546276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p:cTn id="56" dur="1000" fill="hold"/>
                                        <p:tgtEl>
                                          <p:spTgt spid="6"/>
                                        </p:tgtEl>
                                        <p:attrNameLst>
                                          <p:attrName>ppt_w</p:attrName>
                                        </p:attrNameLst>
                                      </p:cBhvr>
                                      <p:tavLst>
                                        <p:tav tm="0">
                                          <p:val>
                                            <p:fltVal val="0"/>
                                          </p:val>
                                        </p:tav>
                                        <p:tav tm="100000">
                                          <p:val>
                                            <p:strVal val="#ppt_w"/>
                                          </p:val>
                                        </p:tav>
                                      </p:tavLst>
                                    </p:anim>
                                    <p:anim calcmode="lin" valueType="num">
                                      <p:cBhvr>
                                        <p:cTn id="57" dur="1000" fill="hold"/>
                                        <p:tgtEl>
                                          <p:spTgt spid="6"/>
                                        </p:tgtEl>
                                        <p:attrNameLst>
                                          <p:attrName>ppt_h</p:attrName>
                                        </p:attrNameLst>
                                      </p:cBhvr>
                                      <p:tavLst>
                                        <p:tav tm="0">
                                          <p:val>
                                            <p:fltVal val="0"/>
                                          </p:val>
                                        </p:tav>
                                        <p:tav tm="100000">
                                          <p:val>
                                            <p:strVal val="#ppt_h"/>
                                          </p:val>
                                        </p:tav>
                                      </p:tavLst>
                                    </p:anim>
                                    <p:anim calcmode="lin" valueType="num">
                                      <p:cBhvr>
                                        <p:cTn id="58" dur="1000" fill="hold"/>
                                        <p:tgtEl>
                                          <p:spTgt spid="6"/>
                                        </p:tgtEl>
                                        <p:attrNameLst>
                                          <p:attrName>style.rotation</p:attrName>
                                        </p:attrNameLst>
                                      </p:cBhvr>
                                      <p:tavLst>
                                        <p:tav tm="0">
                                          <p:val>
                                            <p:fltVal val="90"/>
                                          </p:val>
                                        </p:tav>
                                        <p:tav tm="100000">
                                          <p:val>
                                            <p:fltVal val="0"/>
                                          </p:val>
                                        </p:tav>
                                      </p:tavLst>
                                    </p:anim>
                                    <p:animEffect transition="in" filter="fade">
                                      <p:cBhvr>
                                        <p:cTn id="5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1966 Plat of Survey</a:t>
            </a:r>
            <a:endParaRPr lang="en-US" sz="3200" dirty="0">
              <a:solidFill>
                <a:schemeClr val="tx1"/>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03052"/>
            <a:ext cx="9144000" cy="2451896"/>
          </a:xfrm>
          <a:prstGeom prst="rect">
            <a:avLst/>
          </a:prstGeom>
          <a:ln>
            <a:noFill/>
          </a:ln>
          <a:effectLst>
            <a:outerShdw blurRad="190500" algn="tl" rotWithShape="0">
              <a:srgbClr val="000000">
                <a:alpha val="70000"/>
              </a:srgbClr>
            </a:outerShdw>
          </a:effec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19200" y="3048000"/>
            <a:ext cx="6562794" cy="2324890"/>
          </a:xfrm>
          <a:prstGeom prst="rect">
            <a:avLst/>
          </a:prstGeom>
          <a:ln>
            <a:noFill/>
          </a:ln>
          <a:effectLst>
            <a:outerShdw blurRad="190500" algn="tl" rotWithShape="0">
              <a:srgbClr val="000000">
                <a:alpha val="70000"/>
              </a:srgbClr>
            </a:outerShdw>
          </a:effectLst>
        </p:spPr>
      </p:pic>
      <p:cxnSp>
        <p:nvCxnSpPr>
          <p:cNvPr id="9" name="Straight Connector 8"/>
          <p:cNvCxnSpPr/>
          <p:nvPr/>
        </p:nvCxnSpPr>
        <p:spPr>
          <a:xfrm>
            <a:off x="4648200" y="4038600"/>
            <a:ext cx="1676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427446" y="5181600"/>
            <a:ext cx="1676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702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52400" y="1124613"/>
            <a:ext cx="2036037" cy="2714717"/>
          </a:xfrm>
          <a:prstGeom prst="rect">
            <a:avLst/>
          </a:prstGeom>
          <a:ln>
            <a:noFill/>
          </a:ln>
          <a:effectLst>
            <a:outerShdw blurRad="190500" algn="tl" rotWithShape="0">
              <a:srgbClr val="000000">
                <a:alpha val="70000"/>
              </a:srgbClr>
            </a:outerShdw>
          </a:effec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209800" y="514148"/>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Monuments</a:t>
            </a:r>
            <a:endParaRPr lang="en-US" sz="3200" dirty="0">
              <a:solidFill>
                <a:schemeClr val="tx1"/>
              </a:solidFill>
            </a:endParaRPr>
          </a:p>
        </p:txBody>
      </p:sp>
      <p:pic>
        <p:nvPicPr>
          <p:cNvPr id="13" name="Content Placeholder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70923" y="1109332"/>
            <a:ext cx="2036037" cy="2714716"/>
          </a:xfrm>
          <a:prstGeom prst="rect">
            <a:avLst/>
          </a:prstGeom>
          <a:ln>
            <a:noFill/>
          </a:ln>
          <a:effectLst>
            <a:outerShdw blurRad="190500" algn="tl" rotWithShape="0">
              <a:srgbClr val="000000">
                <a:alpha val="70000"/>
              </a:srgbClr>
            </a:outerShdw>
          </a:effectLst>
        </p:spPr>
      </p:pic>
      <p:pic>
        <p:nvPicPr>
          <p:cNvPr id="14" name="Content Placeholder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29893" y="1109332"/>
            <a:ext cx="2036037" cy="2714716"/>
          </a:xfrm>
          <a:prstGeom prst="rect">
            <a:avLst/>
          </a:prstGeom>
          <a:ln>
            <a:noFill/>
          </a:ln>
          <a:effectLst>
            <a:outerShdw blurRad="190500" algn="tl" rotWithShape="0">
              <a:srgbClr val="000000">
                <a:alpha val="70000"/>
              </a:srgbClr>
            </a:outerShdw>
          </a:effectLst>
        </p:spPr>
      </p:pic>
      <p:pic>
        <p:nvPicPr>
          <p:cNvPr id="15" name="Content Placeholder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81800" y="1124613"/>
            <a:ext cx="2036037" cy="2714716"/>
          </a:xfrm>
          <a:prstGeom prst="rect">
            <a:avLst/>
          </a:prstGeom>
          <a:ln>
            <a:noFill/>
          </a:ln>
          <a:effectLst>
            <a:outerShdw blurRad="190500" algn="tl" rotWithShape="0">
              <a:srgbClr val="000000">
                <a:alpha val="70000"/>
              </a:srgbClr>
            </a:outerShdw>
          </a:effectLst>
        </p:spPr>
      </p:pic>
      <p:pic>
        <p:nvPicPr>
          <p:cNvPr id="16" name="Content Placeholder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1004" y="3972338"/>
            <a:ext cx="2036037" cy="2714716"/>
          </a:xfrm>
          <a:prstGeom prst="rect">
            <a:avLst/>
          </a:prstGeom>
          <a:ln>
            <a:noFill/>
          </a:ln>
          <a:effectLst>
            <a:outerShdw blurRad="190500" algn="tl" rotWithShape="0">
              <a:srgbClr val="000000">
                <a:alpha val="70000"/>
              </a:srgbClr>
            </a:outerShdw>
          </a:effectLst>
        </p:spPr>
      </p:pic>
      <p:pic>
        <p:nvPicPr>
          <p:cNvPr id="17" name="Content Placeholder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70923" y="3972337"/>
            <a:ext cx="2036037" cy="2714716"/>
          </a:xfrm>
          <a:prstGeom prst="rect">
            <a:avLst/>
          </a:prstGeom>
          <a:ln>
            <a:noFill/>
          </a:ln>
          <a:effectLst>
            <a:outerShdw blurRad="190500" algn="tl" rotWithShape="0">
              <a:srgbClr val="000000">
                <a:alpha val="70000"/>
              </a:srgbClr>
            </a:outerShdw>
          </a:effectLst>
        </p:spPr>
      </p:pic>
      <p:pic>
        <p:nvPicPr>
          <p:cNvPr id="18" name="Content Placeholder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29893" y="3972336"/>
            <a:ext cx="2036037" cy="2714716"/>
          </a:xfrm>
          <a:prstGeom prst="rect">
            <a:avLst/>
          </a:prstGeom>
          <a:ln>
            <a:noFill/>
          </a:ln>
          <a:effectLst>
            <a:outerShdw blurRad="190500" algn="tl" rotWithShape="0">
              <a:srgbClr val="000000">
                <a:alpha val="70000"/>
              </a:srgbClr>
            </a:outerShdw>
          </a:effectLst>
        </p:spPr>
      </p:pic>
      <p:pic>
        <p:nvPicPr>
          <p:cNvPr id="19" name="Content Placeholder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81800" y="3972336"/>
            <a:ext cx="2036037" cy="2714716"/>
          </a:xfrm>
          <a:prstGeom prst="rect">
            <a:avLst/>
          </a:prstGeom>
          <a:ln>
            <a:noFill/>
          </a:ln>
          <a:effectLst>
            <a:outerShdw blurRad="190500" algn="tl" rotWithShape="0">
              <a:srgbClr val="000000">
                <a:alpha val="70000"/>
              </a:srgbClr>
            </a:outerShdw>
          </a:effectLst>
        </p:spPr>
      </p:pic>
      <p:pic>
        <p:nvPicPr>
          <p:cNvPr id="20" name="Content Placeholder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70418" y="2481971"/>
            <a:ext cx="2036037" cy="2714716"/>
          </a:xfrm>
          <a:prstGeom prst="rect">
            <a:avLst/>
          </a:prstGeom>
          <a:ln>
            <a:noFill/>
          </a:ln>
          <a:effectLst>
            <a:outerShdw blurRad="190500" algn="tl" rotWithShape="0">
              <a:srgbClr val="000000">
                <a:alpha val="70000"/>
              </a:srgbClr>
            </a:outerShdw>
          </a:effectLst>
        </p:spPr>
      </p:pic>
      <p:pic>
        <p:nvPicPr>
          <p:cNvPr id="21" name="Content Placeholder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531603" y="2518355"/>
            <a:ext cx="2036037" cy="2714716"/>
          </a:xfrm>
          <a:prstGeom prst="rect">
            <a:avLst/>
          </a:prstGeom>
          <a:ln>
            <a:noFill/>
          </a:ln>
          <a:effectLst>
            <a:outerShdw blurRad="190500" algn="tl" rotWithShape="0">
              <a:srgbClr val="000000">
                <a:alpha val="70000"/>
              </a:srgbClr>
            </a:outerShdw>
          </a:effectLst>
        </p:spPr>
      </p:pic>
      <p:pic>
        <p:nvPicPr>
          <p:cNvPr id="22" name="Content Placeholder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783510" y="2501875"/>
            <a:ext cx="2036037" cy="2714716"/>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737591" y="1842848"/>
            <a:ext cx="5283200" cy="39624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26061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par>
                          <p:cTn id="48" fill="hold">
                            <p:stCondLst>
                              <p:cond delay="5500"/>
                            </p:stCondLst>
                            <p:childTnLst>
                              <p:par>
                                <p:cTn id="49" presetID="31" presetClass="entr" presetSubtype="0" fill="hold" nodeType="afterEffect">
                                  <p:stCondLst>
                                    <p:cond delay="750"/>
                                  </p:stCondLst>
                                  <p:childTnLst>
                                    <p:set>
                                      <p:cBhvr>
                                        <p:cTn id="50" dur="1" fill="hold">
                                          <p:stCondLst>
                                            <p:cond delay="0"/>
                                          </p:stCondLst>
                                        </p:cTn>
                                        <p:tgtEl>
                                          <p:spTgt spid="5"/>
                                        </p:tgtEl>
                                        <p:attrNameLst>
                                          <p:attrName>style.visibility</p:attrName>
                                        </p:attrNameLst>
                                      </p:cBhvr>
                                      <p:to>
                                        <p:strVal val="visible"/>
                                      </p:to>
                                    </p:set>
                                    <p:anim calcmode="lin" valueType="num">
                                      <p:cBhvr>
                                        <p:cTn id="51" dur="1000" fill="hold"/>
                                        <p:tgtEl>
                                          <p:spTgt spid="5"/>
                                        </p:tgtEl>
                                        <p:attrNameLst>
                                          <p:attrName>ppt_w</p:attrName>
                                        </p:attrNameLst>
                                      </p:cBhvr>
                                      <p:tavLst>
                                        <p:tav tm="0">
                                          <p:val>
                                            <p:fltVal val="0"/>
                                          </p:val>
                                        </p:tav>
                                        <p:tav tm="100000">
                                          <p:val>
                                            <p:strVal val="#ppt_w"/>
                                          </p:val>
                                        </p:tav>
                                      </p:tavLst>
                                    </p:anim>
                                    <p:anim calcmode="lin" valueType="num">
                                      <p:cBhvr>
                                        <p:cTn id="52" dur="1000" fill="hold"/>
                                        <p:tgtEl>
                                          <p:spTgt spid="5"/>
                                        </p:tgtEl>
                                        <p:attrNameLst>
                                          <p:attrName>ppt_h</p:attrName>
                                        </p:attrNameLst>
                                      </p:cBhvr>
                                      <p:tavLst>
                                        <p:tav tm="0">
                                          <p:val>
                                            <p:fltVal val="0"/>
                                          </p:val>
                                        </p:tav>
                                        <p:tav tm="100000">
                                          <p:val>
                                            <p:strVal val="#ppt_h"/>
                                          </p:val>
                                        </p:tav>
                                      </p:tavLst>
                                    </p:anim>
                                    <p:anim calcmode="lin" valueType="num">
                                      <p:cBhvr>
                                        <p:cTn id="53" dur="1000" fill="hold"/>
                                        <p:tgtEl>
                                          <p:spTgt spid="5"/>
                                        </p:tgtEl>
                                        <p:attrNameLst>
                                          <p:attrName>style.rotation</p:attrName>
                                        </p:attrNameLst>
                                      </p:cBhvr>
                                      <p:tavLst>
                                        <p:tav tm="0">
                                          <p:val>
                                            <p:fltVal val="90"/>
                                          </p:val>
                                        </p:tav>
                                        <p:tav tm="100000">
                                          <p:val>
                                            <p:fltVal val="0"/>
                                          </p:val>
                                        </p:tav>
                                      </p:tavLst>
                                    </p:anim>
                                    <p:animEffect transition="in" filter="fade">
                                      <p:cBhvr>
                                        <p:cTn id="5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1142999"/>
            <a:ext cx="3733800" cy="4978399"/>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3000" y="1142999"/>
            <a:ext cx="3733800" cy="4978399"/>
          </a:xfrm>
          <a:prstGeom prst="rect">
            <a:avLst/>
          </a:prstGeom>
          <a:ln>
            <a:noFill/>
          </a:ln>
          <a:effectLst>
            <a:outerShdw blurRad="190500" algn="tl" rotWithShape="0">
              <a:srgbClr val="000000">
                <a:alpha val="70000"/>
              </a:srgbClr>
            </a:outerShdw>
          </a:effectLst>
        </p:spPr>
      </p:pic>
      <p:sp>
        <p:nvSpPr>
          <p:cNvPr id="13" name="Title 1"/>
          <p:cNvSpPr txBox="1">
            <a:spLocks/>
          </p:cNvSpPr>
          <p:nvPr/>
        </p:nvSpPr>
        <p:spPr>
          <a:xfrm>
            <a:off x="2209800" y="514148"/>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Monuments</a:t>
            </a:r>
            <a:endParaRPr lang="en-US" sz="3200" dirty="0">
              <a:solidFill>
                <a:schemeClr val="tx1"/>
              </a:solidFill>
            </a:endParaRPr>
          </a:p>
        </p:txBody>
      </p:sp>
    </p:spTree>
    <p:extLst>
      <p:ext uri="{BB962C8B-B14F-4D97-AF65-F5344CB8AC3E}">
        <p14:creationId xmlns:p14="http://schemas.microsoft.com/office/powerpoint/2010/main" val="2605709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209800" y="611695"/>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Draft of Current Survey</a:t>
            </a:r>
            <a:endParaRPr lang="en-US" sz="3200" dirty="0">
              <a:solidFill>
                <a:schemeClr val="tx1"/>
              </a:solidFill>
            </a:endParaRP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57200" y="1143000"/>
            <a:ext cx="8001000" cy="5255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56252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166503" y="762000"/>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Mouth of Fox’s Creek</a:t>
            </a:r>
            <a:endParaRPr lang="en-US" sz="3200" dirty="0">
              <a:solidFill>
                <a:schemeClr val="tx1"/>
              </a:solidFill>
            </a:endParaRP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990600" y="1200151"/>
            <a:ext cx="7146160" cy="5205888"/>
          </a:xfrm>
        </p:spPr>
      </p:pic>
      <p:cxnSp>
        <p:nvCxnSpPr>
          <p:cNvPr id="4" name="Straight Connector 3"/>
          <p:cNvCxnSpPr/>
          <p:nvPr/>
        </p:nvCxnSpPr>
        <p:spPr>
          <a:xfrm flipH="1">
            <a:off x="4098472" y="1524000"/>
            <a:ext cx="4038288" cy="29391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4419600" y="1371600"/>
            <a:ext cx="3352800" cy="2286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143000" y="1676400"/>
            <a:ext cx="2667000" cy="461665"/>
          </a:xfrm>
          <a:prstGeom prst="rect">
            <a:avLst/>
          </a:prstGeom>
          <a:solidFill>
            <a:schemeClr val="bg1"/>
          </a:solidFill>
        </p:spPr>
        <p:txBody>
          <a:bodyPr wrap="square" rtlCol="0">
            <a:spAutoFit/>
          </a:bodyPr>
          <a:lstStyle/>
          <a:p>
            <a:r>
              <a:rPr lang="en-US" sz="1200" dirty="0" smtClean="0"/>
              <a:t>                    Current Determination</a:t>
            </a:r>
          </a:p>
          <a:p>
            <a:r>
              <a:rPr lang="en-US" sz="1200" dirty="0" smtClean="0"/>
              <a:t>                    Previous Determination</a:t>
            </a:r>
            <a:endParaRPr lang="en-US" sz="1200" dirty="0"/>
          </a:p>
        </p:txBody>
      </p:sp>
      <p:cxnSp>
        <p:nvCxnSpPr>
          <p:cNvPr id="7" name="Straight Connector 6"/>
          <p:cNvCxnSpPr/>
          <p:nvPr/>
        </p:nvCxnSpPr>
        <p:spPr>
          <a:xfrm flipH="1">
            <a:off x="1308696" y="1981200"/>
            <a:ext cx="6262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1295400" y="1828800"/>
            <a:ext cx="639536"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5643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133600" y="683493"/>
            <a:ext cx="5148696"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1964 Highway Plans</a:t>
            </a:r>
            <a:endParaRPr lang="en-US" sz="3200" dirty="0">
              <a:solidFill>
                <a:schemeClr val="tx1"/>
              </a:solidFill>
            </a:endParaRPr>
          </a:p>
        </p:txBody>
      </p:sp>
      <p:cxnSp>
        <p:nvCxnSpPr>
          <p:cNvPr id="6" name="Straight Connector 5"/>
          <p:cNvCxnSpPr/>
          <p:nvPr/>
        </p:nvCxnSpPr>
        <p:spPr>
          <a:xfrm>
            <a:off x="2561543" y="2133600"/>
            <a:ext cx="144780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1131082"/>
            <a:ext cx="8339254" cy="5351412"/>
          </a:xfrm>
          <a:prstGeom prst="rect">
            <a:avLst/>
          </a:prstGeom>
          <a:ln>
            <a:noFill/>
          </a:ln>
          <a:effectLst>
            <a:outerShdw blurRad="190500" algn="tl" rotWithShape="0">
              <a:srgbClr val="000000">
                <a:alpha val="70000"/>
              </a:srgbClr>
            </a:outerShdw>
          </a:effec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1676400"/>
            <a:ext cx="8764257" cy="366395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0897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3772</TotalTime>
  <Words>651</Words>
  <Application>Microsoft Office PowerPoint</Application>
  <PresentationFormat>On-screen Show (4:3)</PresentationFormat>
  <Paragraphs>122</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Constantia</vt:lpstr>
      <vt:lpstr>Wingdings 2</vt:lpstr>
      <vt:lpstr>Flow</vt:lpstr>
      <vt:lpstr>AIKEN/EDGEFIELD/SALUDA  COUNTY LINE RE-ESTABLISHMENT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Mouth of Fox’s Creek</vt:lpstr>
      <vt:lpstr>PowerPoint Presentation</vt:lpstr>
      <vt:lpstr>PowerPoint Presentation</vt:lpstr>
      <vt:lpstr>SC Code of Law and Act 262 Of 2014</vt:lpstr>
      <vt:lpstr>PowerPoint Presentation</vt:lpstr>
      <vt:lpstr>Public Meeting Notification</vt:lpstr>
      <vt:lpstr>Scatter Gram of Differences Between Observations 2 – Five Minute Sessions</vt:lpstr>
      <vt:lpstr>Scatter Gram of Differences Between Observations 2 – Five Minute Sessions</vt:lpstr>
      <vt:lpstr>Act 262 of 2014 </vt:lpstr>
      <vt:lpstr>Act 262 of 2014 </vt:lpstr>
      <vt:lpstr>SIGNIFICANT IMPACTS?</vt:lpstr>
      <vt:lpstr>QUESTIONS?</vt:lpstr>
    </vt:vector>
  </TitlesOfParts>
  <Company>SC Budget and Control  Board - 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 Ballard</dc:creator>
  <cp:lastModifiedBy>Ballard, David</cp:lastModifiedBy>
  <cp:revision>218</cp:revision>
  <cp:lastPrinted>2017-08-22T17:38:56Z</cp:lastPrinted>
  <dcterms:created xsi:type="dcterms:W3CDTF">2014-10-03T14:20:08Z</dcterms:created>
  <dcterms:modified xsi:type="dcterms:W3CDTF">2018-02-16T14:05:34Z</dcterms:modified>
</cp:coreProperties>
</file>