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62" r:id="rId2"/>
    <p:sldId id="331" r:id="rId3"/>
    <p:sldId id="343" r:id="rId4"/>
    <p:sldId id="333" r:id="rId5"/>
    <p:sldId id="344" r:id="rId6"/>
    <p:sldId id="341" r:id="rId7"/>
    <p:sldId id="339" r:id="rId8"/>
    <p:sldId id="337" r:id="rId9"/>
    <p:sldId id="347" r:id="rId10"/>
    <p:sldId id="342" r:id="rId11"/>
    <p:sldId id="334" r:id="rId12"/>
    <p:sldId id="345" r:id="rId13"/>
    <p:sldId id="335" r:id="rId14"/>
    <p:sldId id="346" r:id="rId15"/>
    <p:sldId id="338" r:id="rId16"/>
    <p:sldId id="348" r:id="rId17"/>
    <p:sldId id="349" r:id="rId18"/>
    <p:sldId id="350" r:id="rId19"/>
    <p:sldId id="351" r:id="rId20"/>
    <p:sldId id="352" r:id="rId21"/>
    <p:sldId id="353" r:id="rId22"/>
    <p:sldId id="354" r:id="rId23"/>
    <p:sldId id="355" r:id="rId24"/>
    <p:sldId id="357" r:id="rId25"/>
    <p:sldId id="356" r:id="rId26"/>
    <p:sldId id="358" r:id="rId27"/>
    <p:sldId id="359" r:id="rId28"/>
    <p:sldId id="360" r:id="rId29"/>
    <p:sldId id="361" r:id="rId30"/>
    <p:sldId id="362" r:id="rId31"/>
    <p:sldId id="363" r:id="rId32"/>
    <p:sldId id="364" r:id="rId33"/>
    <p:sldId id="365" r:id="rId34"/>
    <p:sldId id="366" r:id="rId35"/>
  </p:sldIdLst>
  <p:sldSz cx="9144000" cy="6858000" type="screen4x3"/>
  <p:notesSz cx="7077075" cy="9345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28" autoAdjust="0"/>
    <p:restoredTop sz="87333" autoAdjust="0"/>
  </p:normalViewPr>
  <p:slideViewPr>
    <p:cSldViewPr>
      <p:cViewPr varScale="1">
        <p:scale>
          <a:sx n="113" d="100"/>
          <a:sy n="113" d="100"/>
        </p:scale>
        <p:origin x="137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66733" cy="467281"/>
          </a:xfrm>
          <a:prstGeom prst="rect">
            <a:avLst/>
          </a:prstGeom>
        </p:spPr>
        <p:txBody>
          <a:bodyPr vert="horz" lIns="93832" tIns="46916" rIns="93832" bIns="4691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706" y="1"/>
            <a:ext cx="3066733" cy="467281"/>
          </a:xfrm>
          <a:prstGeom prst="rect">
            <a:avLst/>
          </a:prstGeom>
        </p:spPr>
        <p:txBody>
          <a:bodyPr vert="horz" lIns="93832" tIns="46916" rIns="93832" bIns="46916" rtlCol="0"/>
          <a:lstStyle>
            <a:lvl1pPr algn="r">
              <a:defRPr sz="1200"/>
            </a:lvl1pPr>
          </a:lstStyle>
          <a:p>
            <a:fld id="{6B6D0D8D-FEC3-4E08-AD9D-208726AB95AF}" type="datetimeFigureOut">
              <a:rPr lang="en-US" smtClean="0"/>
              <a:t>4/14/2016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3325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832" tIns="46916" rIns="93832" bIns="4691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7708" y="4439166"/>
            <a:ext cx="5661660" cy="4205526"/>
          </a:xfrm>
          <a:prstGeom prst="rect">
            <a:avLst/>
          </a:prstGeom>
        </p:spPr>
        <p:txBody>
          <a:bodyPr vert="horz" lIns="93832" tIns="46916" rIns="93832" bIns="46916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66733" cy="467281"/>
          </a:xfrm>
          <a:prstGeom prst="rect">
            <a:avLst/>
          </a:prstGeom>
        </p:spPr>
        <p:txBody>
          <a:bodyPr vert="horz" lIns="93832" tIns="46916" rIns="93832" bIns="4691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706" y="8876711"/>
            <a:ext cx="3066733" cy="467281"/>
          </a:xfrm>
          <a:prstGeom prst="rect">
            <a:avLst/>
          </a:prstGeom>
        </p:spPr>
        <p:txBody>
          <a:bodyPr vert="horz" lIns="93832" tIns="46916" rIns="93832" bIns="46916" rtlCol="0" anchor="b"/>
          <a:lstStyle>
            <a:lvl1pPr algn="r">
              <a:defRPr sz="1200"/>
            </a:lvl1pPr>
          </a:lstStyle>
          <a:p>
            <a:fld id="{57BB548B-7504-45D1-90E8-7D060A9A16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672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B548B-7504-45D1-90E8-7D060A9A16B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6047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B548B-7504-45D1-90E8-7D060A9A16B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3707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B548B-7504-45D1-90E8-7D060A9A16B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2601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B548B-7504-45D1-90E8-7D060A9A16B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9005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B548B-7504-45D1-90E8-7D060A9A16B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3373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B548B-7504-45D1-90E8-7D060A9A16B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6659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B548B-7504-45D1-90E8-7D060A9A16B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6716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B548B-7504-45D1-90E8-7D060A9A16B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0859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B548B-7504-45D1-90E8-7D060A9A16B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0460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B548B-7504-45D1-90E8-7D060A9A16B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688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B548B-7504-45D1-90E8-7D060A9A16B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629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B548B-7504-45D1-90E8-7D060A9A16B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3877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B548B-7504-45D1-90E8-7D060A9A16B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4140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B548B-7504-45D1-90E8-7D060A9A16B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066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B548B-7504-45D1-90E8-7D060A9A16B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4408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B548B-7504-45D1-90E8-7D060A9A16B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5205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B548B-7504-45D1-90E8-7D060A9A16B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99489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B548B-7504-45D1-90E8-7D060A9A16B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06599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B548B-7504-45D1-90E8-7D060A9A16B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82811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B548B-7504-45D1-90E8-7D060A9A16B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13772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B548B-7504-45D1-90E8-7D060A9A16B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14285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B548B-7504-45D1-90E8-7D060A9A16B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2640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B548B-7504-45D1-90E8-7D060A9A16B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0115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B548B-7504-45D1-90E8-7D060A9A16B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97442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B548B-7504-45D1-90E8-7D060A9A16B2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1985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B548B-7504-45D1-90E8-7D060A9A16B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48136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B548B-7504-45D1-90E8-7D060A9A16B2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01584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B548B-7504-45D1-90E8-7D060A9A16B2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781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B548B-7504-45D1-90E8-7D060A9A16B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1302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B548B-7504-45D1-90E8-7D060A9A16B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8661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54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B548B-7504-45D1-90E8-7D060A9A16B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6646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54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B548B-7504-45D1-90E8-7D060A9A16B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835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B548B-7504-45D1-90E8-7D060A9A16B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1836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B548B-7504-45D1-90E8-7D060A9A16B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731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A419A-375B-4FAB-8017-B02787262F3B}" type="datetimeFigureOut">
              <a:rPr lang="en-US" smtClean="0"/>
              <a:t>4/14/2016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8015-25FE-4034-9C5F-DAA303A4C87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A419A-375B-4FAB-8017-B02787262F3B}" type="datetimeFigureOut">
              <a:rPr lang="en-US" smtClean="0"/>
              <a:t>4/14/2016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8015-25FE-4034-9C5F-DAA303A4C8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A419A-375B-4FAB-8017-B02787262F3B}" type="datetimeFigureOut">
              <a:rPr lang="en-US" smtClean="0"/>
              <a:t>4/14/2016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8015-25FE-4034-9C5F-DAA303A4C8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A419A-375B-4FAB-8017-B02787262F3B}" type="datetimeFigureOut">
              <a:rPr lang="en-US" smtClean="0"/>
              <a:t>4/14/2016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8015-25FE-4034-9C5F-DAA303A4C8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A419A-375B-4FAB-8017-B02787262F3B}" type="datetimeFigureOut">
              <a:rPr lang="en-US" smtClean="0"/>
              <a:t>4/14/2016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8015-25FE-4034-9C5F-DAA303A4C87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A419A-375B-4FAB-8017-B02787262F3B}" type="datetimeFigureOut">
              <a:rPr lang="en-US" smtClean="0"/>
              <a:t>4/14/2016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8015-25FE-4034-9C5F-DAA303A4C8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A419A-375B-4FAB-8017-B02787262F3B}" type="datetimeFigureOut">
              <a:rPr lang="en-US" smtClean="0"/>
              <a:t>4/14/2016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8015-25FE-4034-9C5F-DAA303A4C8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A419A-375B-4FAB-8017-B02787262F3B}" type="datetimeFigureOut">
              <a:rPr lang="en-US" smtClean="0"/>
              <a:t>4/14/2016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8015-25FE-4034-9C5F-DAA303A4C8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A419A-375B-4FAB-8017-B02787262F3B}" type="datetimeFigureOut">
              <a:rPr lang="en-US" smtClean="0"/>
              <a:t>4/14/2016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8015-25FE-4034-9C5F-DAA303A4C8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A419A-375B-4FAB-8017-B02787262F3B}" type="datetimeFigureOut">
              <a:rPr lang="en-US" smtClean="0"/>
              <a:t>4/14/2016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8015-25FE-4034-9C5F-DAA303A4C8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A419A-375B-4FAB-8017-B02787262F3B}" type="datetimeFigureOut">
              <a:rPr lang="en-US" smtClean="0"/>
              <a:t>4/14/2016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2418015-25FE-4034-9C5F-DAA303A4C870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4CA419A-375B-4FAB-8017-B02787262F3B}" type="datetimeFigureOut">
              <a:rPr lang="en-US" smtClean="0"/>
              <a:t>4/14/2016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2418015-25FE-4034-9C5F-DAA303A4C870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5.png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tiff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20.tiff"/><Relationship Id="rId4" Type="http://schemas.openxmlformats.org/officeDocument/2006/relationships/image" Target="../media/image19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if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2.JP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0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1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3.JPG"/><Relationship Id="rId4" Type="http://schemas.openxmlformats.org/officeDocument/2006/relationships/image" Target="../media/image4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1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155" y="770558"/>
            <a:ext cx="8960560" cy="462565"/>
          </a:xfrm>
          <a:noFill/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CHARLESTON/DORCHESTER COUNTY LINE RE-ESTABLISHMENT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96683" y="6162542"/>
            <a:ext cx="1594155" cy="468399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dirty="0" smtClean="0"/>
              <a:t>2014-2016</a:t>
            </a:r>
            <a:endParaRPr lang="en-US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72882"/>
            <a:ext cx="260985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6"/>
          <p:cNvSpPr txBox="1">
            <a:spLocks noChangeArrowheads="1" noChangeShapeType="1"/>
          </p:cNvSpPr>
          <p:nvPr/>
        </p:nvSpPr>
        <p:spPr bwMode="auto">
          <a:xfrm>
            <a:off x="4901401" y="5020413"/>
            <a:ext cx="1719839" cy="167118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E6"/>
                  </a:outerShdw>
                </a:effectLst>
              </a14:hiddenEffects>
            </a:ext>
          </a:extLst>
        </p:spPr>
        <p:txBody>
          <a:bodyPr vert="horz" wrap="square" lIns="36195" tIns="36195" rIns="36195" bIns="3619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40"/>
                </a:solidFill>
                <a:effectLst/>
                <a:latin typeface="Copperplate Gothic Bold" pitchFamily="34" charset="0"/>
                <a:cs typeface="Arial" pitchFamily="34" charset="0"/>
              </a:rPr>
              <a:t>PROJECT: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Perpetua" pitchFamily="18" charset="0"/>
                <a:cs typeface="Arial" pitchFamily="34" charset="0"/>
              </a:rPr>
              <a:t>In 2014, South Carolina Geodetic Survey was asked by Charleston and Dorchester counties to assist in re-establishing their common boundary along County Line Road. </a:t>
            </a: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6750761" y="5194949"/>
            <a:ext cx="2286000" cy="832703"/>
          </a:xfrm>
          <a:prstGeom prst="rect">
            <a:avLst/>
          </a:prstGeom>
          <a:solidFill>
            <a:schemeClr val="bg1"/>
          </a:solidFill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 smtClean="0"/>
              <a:t>David Ballard, PLS</a:t>
            </a:r>
          </a:p>
          <a:p>
            <a:pPr marL="0" indent="0">
              <a:buNone/>
            </a:pPr>
            <a:r>
              <a:rPr lang="en-US" sz="1400" dirty="0" smtClean="0"/>
              <a:t>Revenue and Fiscal Affairs</a:t>
            </a:r>
          </a:p>
          <a:p>
            <a:pPr marL="0" indent="0">
              <a:buNone/>
            </a:pPr>
            <a:r>
              <a:rPr lang="en-US" sz="1400" dirty="0" smtClean="0"/>
              <a:t>SC Geodetic Survey  </a:t>
            </a:r>
            <a:endParaRPr lang="en-US" sz="1400" dirty="0"/>
          </a:p>
        </p:txBody>
      </p:sp>
      <p:pic>
        <p:nvPicPr>
          <p:cNvPr id="5" name="Picture 2" descr="IMG_20150617_12352396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561" y="3991101"/>
            <a:ext cx="1523999" cy="2094337"/>
          </a:xfrm>
          <a:prstGeom prst="rect">
            <a:avLst/>
          </a:prstGeom>
          <a:noFill/>
          <a:ln w="57150" algn="ctr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E6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37082" y="1527214"/>
            <a:ext cx="1410795" cy="174938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16854" y="1584019"/>
            <a:ext cx="1476906" cy="2266286"/>
          </a:xfrm>
          <a:prstGeom prst="rect">
            <a:avLst/>
          </a:prstGeom>
        </p:spPr>
      </p:pic>
      <p:sp>
        <p:nvSpPr>
          <p:cNvPr id="9" name="Freeform 8"/>
          <p:cNvSpPr/>
          <p:nvPr/>
        </p:nvSpPr>
        <p:spPr>
          <a:xfrm>
            <a:off x="1290638" y="3328988"/>
            <a:ext cx="3414712" cy="481012"/>
          </a:xfrm>
          <a:custGeom>
            <a:avLst/>
            <a:gdLst>
              <a:gd name="connsiteX0" fmla="*/ 0 w 3414712"/>
              <a:gd name="connsiteY0" fmla="*/ 0 h 481012"/>
              <a:gd name="connsiteX1" fmla="*/ 2424112 w 3414712"/>
              <a:gd name="connsiteY1" fmla="*/ 233362 h 481012"/>
              <a:gd name="connsiteX2" fmla="*/ 2705100 w 3414712"/>
              <a:gd name="connsiteY2" fmla="*/ 214312 h 481012"/>
              <a:gd name="connsiteX3" fmla="*/ 3414712 w 3414712"/>
              <a:gd name="connsiteY3" fmla="*/ 481012 h 481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14712" h="481012">
                <a:moveTo>
                  <a:pt x="0" y="0"/>
                </a:moveTo>
                <a:lnTo>
                  <a:pt x="2424112" y="233362"/>
                </a:lnTo>
                <a:lnTo>
                  <a:pt x="2705100" y="214312"/>
                </a:lnTo>
                <a:lnTo>
                  <a:pt x="3414712" y="481012"/>
                </a:lnTo>
              </a:path>
            </a:pathLst>
          </a:custGeom>
          <a:noFill/>
          <a:ln w="381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4695825" y="3800475"/>
            <a:ext cx="3490913" cy="828675"/>
          </a:xfrm>
          <a:custGeom>
            <a:avLst/>
            <a:gdLst>
              <a:gd name="connsiteX0" fmla="*/ 0 w 3490913"/>
              <a:gd name="connsiteY0" fmla="*/ 0 h 828675"/>
              <a:gd name="connsiteX1" fmla="*/ 3209925 w 3490913"/>
              <a:gd name="connsiteY1" fmla="*/ 828675 h 828675"/>
              <a:gd name="connsiteX2" fmla="*/ 3490913 w 3490913"/>
              <a:gd name="connsiteY2" fmla="*/ 823913 h 828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90913" h="828675">
                <a:moveTo>
                  <a:pt x="0" y="0"/>
                </a:moveTo>
                <a:lnTo>
                  <a:pt x="3209925" y="828675"/>
                </a:lnTo>
                <a:lnTo>
                  <a:pt x="3490913" y="823913"/>
                </a:lnTo>
              </a:path>
            </a:pathLst>
          </a:custGeom>
          <a:noFill/>
          <a:ln w="381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7315200" y="3886200"/>
            <a:ext cx="685800" cy="6858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1371600" y="2717162"/>
            <a:ext cx="914400" cy="48323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3657600" y="3603657"/>
            <a:ext cx="236766" cy="35874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35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56535" y="4195658"/>
            <a:ext cx="83058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dirty="0">
                <a:solidFill>
                  <a:schemeClr val="accent1"/>
                </a:solidFill>
              </a:rPr>
              <a:t>	</a:t>
            </a:r>
            <a:r>
              <a:rPr lang="en-US" sz="1600" dirty="0" smtClean="0">
                <a:solidFill>
                  <a:schemeClr val="accent1"/>
                </a:solidFill>
              </a:rPr>
              <a:t>… </a:t>
            </a:r>
            <a:r>
              <a:rPr lang="en-US" sz="1600" dirty="0">
                <a:solidFill>
                  <a:schemeClr val="accent1"/>
                </a:solidFill>
              </a:rPr>
              <a:t>where the Dorchester County line intersects the Edisto River; thence easterly along the center line of the Parker’s Ferry Road to the intersection with </a:t>
            </a:r>
            <a:r>
              <a:rPr lang="en-US" sz="1600" dirty="0" err="1">
                <a:solidFill>
                  <a:schemeClr val="accent1"/>
                </a:solidFill>
              </a:rPr>
              <a:t>Rantowles</a:t>
            </a:r>
            <a:r>
              <a:rPr lang="en-US" sz="1600" dirty="0">
                <a:solidFill>
                  <a:schemeClr val="accent1"/>
                </a:solidFill>
              </a:rPr>
              <a:t> Creek; thence northerly up </a:t>
            </a:r>
            <a:r>
              <a:rPr lang="en-US" sz="1600" dirty="0" err="1">
                <a:solidFill>
                  <a:schemeClr val="accent1"/>
                </a:solidFill>
              </a:rPr>
              <a:t>Rantowles</a:t>
            </a:r>
            <a:r>
              <a:rPr lang="en-US" sz="1600" dirty="0">
                <a:solidFill>
                  <a:schemeClr val="accent1"/>
                </a:solidFill>
              </a:rPr>
              <a:t> Creek …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72882"/>
            <a:ext cx="260985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29155" y="770558"/>
            <a:ext cx="8960560" cy="462565"/>
          </a:xfrm>
          <a:prstGeom prst="rect">
            <a:avLst/>
          </a:prstGeom>
          <a:noFill/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6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CHARLESTON/DORCHESTER COUNTY LINE RE-ESTABLISHMENT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" y="1524000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Act 346 of 1897 “AN ACT to establish Dorchester County” and Code of Laws of South Carolina 1902: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6535" y="4195658"/>
            <a:ext cx="830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Act 165 of 1953 and Code of Laws of South Carolina 1962: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2859829"/>
            <a:ext cx="830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Act 171 of 1911: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4800" y="1524000"/>
            <a:ext cx="83058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	</a:t>
            </a:r>
            <a:r>
              <a:rPr lang="en-US" sz="1600" dirty="0" smtClean="0"/>
              <a:t>… </a:t>
            </a:r>
            <a:r>
              <a:rPr lang="en-US" sz="1600" dirty="0"/>
              <a:t>lying north of the public road leading from Parker’s Ferry upon the Edisto River to a public landing known as </a:t>
            </a:r>
            <a:r>
              <a:rPr lang="en-US" sz="1600" dirty="0" smtClean="0"/>
              <a:t>Lowndes </a:t>
            </a:r>
            <a:r>
              <a:rPr lang="en-US" sz="1600" dirty="0"/>
              <a:t>Landing upon </a:t>
            </a:r>
            <a:r>
              <a:rPr lang="en-US" sz="1600" dirty="0" err="1"/>
              <a:t>Rantowles</a:t>
            </a:r>
            <a:r>
              <a:rPr lang="en-US" sz="1600" dirty="0"/>
              <a:t> </a:t>
            </a:r>
            <a:r>
              <a:rPr lang="en-US" sz="1600" dirty="0" smtClean="0"/>
              <a:t>Creek…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457200" y="2859829"/>
            <a:ext cx="83058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dirty="0" smtClean="0"/>
              <a:t>	</a:t>
            </a:r>
            <a:r>
              <a:rPr lang="en-US" sz="1600" dirty="0" smtClean="0"/>
              <a:t>… </a:t>
            </a:r>
            <a:r>
              <a:rPr lang="en-US" sz="1600" dirty="0"/>
              <a:t>Beginning at a point on </a:t>
            </a:r>
            <a:r>
              <a:rPr lang="en-US" sz="1600" dirty="0" err="1"/>
              <a:t>Rantowles</a:t>
            </a:r>
            <a:r>
              <a:rPr lang="en-US" sz="1600" dirty="0"/>
              <a:t> Creek, where the Dorchester and Colleton county lines now come together; then running west along the </a:t>
            </a:r>
            <a:r>
              <a:rPr lang="en-US" sz="1600" dirty="0" smtClean="0"/>
              <a:t>lines [sic] </a:t>
            </a:r>
            <a:r>
              <a:rPr lang="en-US" sz="1600" dirty="0"/>
              <a:t>between Dorchester and Colleton county to Edisto River; …</a:t>
            </a:r>
          </a:p>
        </p:txBody>
      </p:sp>
    </p:spTree>
    <p:extLst>
      <p:ext uri="{BB962C8B-B14F-4D97-AF65-F5344CB8AC3E}">
        <p14:creationId xmlns:p14="http://schemas.microsoft.com/office/powerpoint/2010/main" val="2533741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 txBox="1">
            <a:spLocks/>
          </p:cNvSpPr>
          <p:nvPr/>
        </p:nvSpPr>
        <p:spPr>
          <a:xfrm>
            <a:off x="129155" y="770558"/>
            <a:ext cx="8960560" cy="462565"/>
          </a:xfrm>
          <a:prstGeom prst="rect">
            <a:avLst/>
          </a:prstGeom>
          <a:noFill/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6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CHARLESTON/DORCHESTER COUNTY LINE RE-ESTABLISHMENT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72882"/>
            <a:ext cx="260985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457200" y="1295400"/>
            <a:ext cx="8153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…along </a:t>
            </a:r>
            <a:r>
              <a:rPr lang="en-US" sz="1600" dirty="0"/>
              <a:t>the center line of the Parker’s Ferry Road to the intersection with </a:t>
            </a:r>
            <a:r>
              <a:rPr lang="en-US" sz="1600" dirty="0" err="1"/>
              <a:t>Rantowles</a:t>
            </a:r>
            <a:r>
              <a:rPr lang="en-US" sz="1600" dirty="0"/>
              <a:t> </a:t>
            </a:r>
            <a:r>
              <a:rPr lang="en-US" sz="1600" dirty="0" smtClean="0"/>
              <a:t>Creek…</a:t>
            </a:r>
            <a:endParaRPr lang="en-U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994" y="1710152"/>
            <a:ext cx="9168994" cy="4146652"/>
          </a:xfrm>
          <a:prstGeom prst="rect">
            <a:avLst/>
          </a:prstGeom>
        </p:spPr>
      </p:pic>
      <p:sp>
        <p:nvSpPr>
          <p:cNvPr id="9" name="Freeform 8"/>
          <p:cNvSpPr/>
          <p:nvPr/>
        </p:nvSpPr>
        <p:spPr>
          <a:xfrm>
            <a:off x="10048" y="2914022"/>
            <a:ext cx="7948247" cy="1999622"/>
          </a:xfrm>
          <a:custGeom>
            <a:avLst/>
            <a:gdLst>
              <a:gd name="connsiteX0" fmla="*/ 0 w 7948247"/>
              <a:gd name="connsiteY0" fmla="*/ 0 h 1999622"/>
              <a:gd name="connsiteX1" fmla="*/ 4180115 w 7948247"/>
              <a:gd name="connsiteY1" fmla="*/ 1095270 h 1999622"/>
              <a:gd name="connsiteX2" fmla="*/ 7023798 w 7948247"/>
              <a:gd name="connsiteY2" fmla="*/ 1838848 h 1999622"/>
              <a:gd name="connsiteX3" fmla="*/ 7707086 w 7948247"/>
              <a:gd name="connsiteY3" fmla="*/ 1838848 h 1999622"/>
              <a:gd name="connsiteX4" fmla="*/ 7827666 w 7948247"/>
              <a:gd name="connsiteY4" fmla="*/ 1999622 h 1999622"/>
              <a:gd name="connsiteX5" fmla="*/ 7948247 w 7948247"/>
              <a:gd name="connsiteY5" fmla="*/ 1949380 h 1999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8247" h="1999622">
                <a:moveTo>
                  <a:pt x="0" y="0"/>
                </a:moveTo>
                <a:lnTo>
                  <a:pt x="4180115" y="1095270"/>
                </a:lnTo>
                <a:lnTo>
                  <a:pt x="7023798" y="1838848"/>
                </a:lnTo>
                <a:lnTo>
                  <a:pt x="7707086" y="1838848"/>
                </a:lnTo>
                <a:lnTo>
                  <a:pt x="7827666" y="1999622"/>
                </a:lnTo>
                <a:lnTo>
                  <a:pt x="7948247" y="1949380"/>
                </a:ln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815" y="2121133"/>
            <a:ext cx="5563376" cy="33246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Freeform 10"/>
          <p:cNvSpPr/>
          <p:nvPr/>
        </p:nvSpPr>
        <p:spPr>
          <a:xfrm>
            <a:off x="1748413" y="3416440"/>
            <a:ext cx="3145134" cy="683287"/>
          </a:xfrm>
          <a:custGeom>
            <a:avLst/>
            <a:gdLst>
              <a:gd name="connsiteX0" fmla="*/ 0 w 3145134"/>
              <a:gd name="connsiteY0" fmla="*/ 0 h 683287"/>
              <a:gd name="connsiteX1" fmla="*/ 522514 w 3145134"/>
              <a:gd name="connsiteY1" fmla="*/ 120580 h 683287"/>
              <a:gd name="connsiteX2" fmla="*/ 2502040 w 3145134"/>
              <a:gd name="connsiteY2" fmla="*/ 150725 h 683287"/>
              <a:gd name="connsiteX3" fmla="*/ 2883877 w 3145134"/>
              <a:gd name="connsiteY3" fmla="*/ 683287 h 683287"/>
              <a:gd name="connsiteX4" fmla="*/ 3145134 w 3145134"/>
              <a:gd name="connsiteY4" fmla="*/ 532562 h 683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134" h="683287">
                <a:moveTo>
                  <a:pt x="0" y="0"/>
                </a:moveTo>
                <a:lnTo>
                  <a:pt x="522514" y="120580"/>
                </a:lnTo>
                <a:lnTo>
                  <a:pt x="2502040" y="150725"/>
                </a:lnTo>
                <a:lnTo>
                  <a:pt x="2883877" y="683287"/>
                </a:lnTo>
                <a:lnTo>
                  <a:pt x="3145134" y="532562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 rot="18700199">
            <a:off x="3976331" y="2928003"/>
            <a:ext cx="297048" cy="57861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007192" y="2706646"/>
            <a:ext cx="1828800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dirty="0" err="1" smtClean="0"/>
              <a:t>Lownde’s</a:t>
            </a:r>
            <a:r>
              <a:rPr lang="en-US" sz="1600" dirty="0" smtClean="0"/>
              <a:t> Landing</a:t>
            </a:r>
            <a:endParaRPr lang="en-US" sz="1600" dirty="0"/>
          </a:p>
        </p:txBody>
      </p:sp>
      <p:cxnSp>
        <p:nvCxnSpPr>
          <p:cNvPr id="5" name="Curved Connector 4"/>
          <p:cNvCxnSpPr/>
          <p:nvPr/>
        </p:nvCxnSpPr>
        <p:spPr>
          <a:xfrm rot="16200000" flipH="1">
            <a:off x="7099597" y="3899197"/>
            <a:ext cx="990600" cy="507410"/>
          </a:xfrm>
          <a:prstGeom prst="curvedConnector3">
            <a:avLst>
              <a:gd name="adj1" fmla="val 2325"/>
            </a:avLst>
          </a:prstGeom>
          <a:ln w="5715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reeform 18"/>
          <p:cNvSpPr/>
          <p:nvPr/>
        </p:nvSpPr>
        <p:spPr>
          <a:xfrm>
            <a:off x="4250453" y="3356149"/>
            <a:ext cx="241160" cy="190919"/>
          </a:xfrm>
          <a:custGeom>
            <a:avLst/>
            <a:gdLst>
              <a:gd name="connsiteX0" fmla="*/ 0 w 241160"/>
              <a:gd name="connsiteY0" fmla="*/ 190919 h 190919"/>
              <a:gd name="connsiteX1" fmla="*/ 241160 w 241160"/>
              <a:gd name="connsiteY1" fmla="*/ 0 h 190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41160" h="190919">
                <a:moveTo>
                  <a:pt x="0" y="190919"/>
                </a:moveTo>
                <a:lnTo>
                  <a:pt x="241160" y="0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wn Arrow 14"/>
          <p:cNvSpPr/>
          <p:nvPr/>
        </p:nvSpPr>
        <p:spPr>
          <a:xfrm rot="7123622">
            <a:off x="5070108" y="3849162"/>
            <a:ext cx="297048" cy="57861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591618" y="4155833"/>
            <a:ext cx="1596485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dirty="0" smtClean="0"/>
              <a:t>Bradley’s Bridge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307618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4" grpId="0" animBg="1"/>
      <p:bldP spid="19" grpId="0" animBg="1"/>
      <p:bldP spid="15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72882"/>
            <a:ext cx="260985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29155" y="770558"/>
            <a:ext cx="8960560" cy="462565"/>
          </a:xfrm>
          <a:prstGeom prst="rect">
            <a:avLst/>
          </a:prstGeom>
          <a:noFill/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6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CHARLESTON/DORCHESTER COUNTY LINE RE-ESTABLISHMENT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56834" y="2230952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North of the Public Road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56577" y="5486400"/>
            <a:ext cx="23057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Bradley’s</a:t>
            </a:r>
            <a:r>
              <a:rPr lang="en-US" dirty="0" smtClean="0"/>
              <a:t> </a:t>
            </a:r>
            <a:r>
              <a:rPr lang="en-US" sz="2400" dirty="0"/>
              <a:t>Bridge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314034" y="4564978"/>
            <a:ext cx="25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Lownde’s</a:t>
            </a:r>
            <a:r>
              <a:rPr lang="en-US" sz="2400" dirty="0"/>
              <a:t> Landing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80834" y="2687908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vs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33034" y="3154282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Center Line of the Road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80834" y="5024735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vs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2438400" y="3385114"/>
            <a:ext cx="4267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475834" y="5717232"/>
            <a:ext cx="4267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1726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72882"/>
            <a:ext cx="260985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914400" y="762000"/>
            <a:ext cx="7162800" cy="457201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6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BULOW LANDING aka LOWNDE’S </a:t>
            </a:r>
            <a:r>
              <a:rPr lang="en-US" sz="3200" dirty="0">
                <a:solidFill>
                  <a:schemeClr val="tx1"/>
                </a:solidFill>
              </a:rPr>
              <a:t>L</a:t>
            </a:r>
            <a:r>
              <a:rPr lang="en-US" sz="3200" dirty="0" smtClean="0">
                <a:solidFill>
                  <a:schemeClr val="tx1"/>
                </a:solidFill>
              </a:rPr>
              <a:t>ANDING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513493"/>
            <a:ext cx="3969936" cy="51231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611172"/>
            <a:ext cx="3276600" cy="211452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54464" y="1153971"/>
            <a:ext cx="76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…to </a:t>
            </a:r>
            <a:r>
              <a:rPr lang="en-US" dirty="0"/>
              <a:t>a public landing known as Lowndes Landing upon </a:t>
            </a:r>
            <a:r>
              <a:rPr lang="en-US" dirty="0" err="1"/>
              <a:t>Rantowles</a:t>
            </a:r>
            <a:r>
              <a:rPr lang="en-US" dirty="0"/>
              <a:t> </a:t>
            </a:r>
            <a:r>
              <a:rPr lang="en-US" dirty="0" smtClean="0"/>
              <a:t>Creek…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396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72882"/>
            <a:ext cx="260985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914400" y="762000"/>
            <a:ext cx="7162800" cy="457201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6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BULOW LANDING aka LOWNDE’S </a:t>
            </a:r>
            <a:r>
              <a:rPr lang="en-US" sz="3200" dirty="0">
                <a:solidFill>
                  <a:schemeClr val="tx1"/>
                </a:solidFill>
              </a:rPr>
              <a:t>L</a:t>
            </a:r>
            <a:r>
              <a:rPr lang="en-US" sz="3200" dirty="0" smtClean="0">
                <a:solidFill>
                  <a:schemeClr val="tx1"/>
                </a:solidFill>
              </a:rPr>
              <a:t>ANDING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611172"/>
            <a:ext cx="3276600" cy="211452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54464" y="1153971"/>
            <a:ext cx="76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…to </a:t>
            </a:r>
            <a:r>
              <a:rPr lang="en-US" dirty="0"/>
              <a:t>a public landing known as Lowndes Landing upon </a:t>
            </a:r>
            <a:r>
              <a:rPr lang="en-US" dirty="0" err="1"/>
              <a:t>Rantowles</a:t>
            </a:r>
            <a:r>
              <a:rPr lang="en-US" dirty="0"/>
              <a:t> </a:t>
            </a:r>
            <a:r>
              <a:rPr lang="en-US" dirty="0" smtClean="0"/>
              <a:t>Creek…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870553"/>
            <a:ext cx="3221545" cy="258641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1915274"/>
            <a:ext cx="4694485" cy="415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132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72882"/>
            <a:ext cx="260985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914400" y="762000"/>
            <a:ext cx="7162800" cy="457201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6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BULOW LANDING aka LOWNDE’S </a:t>
            </a:r>
            <a:r>
              <a:rPr lang="en-US" sz="3200" dirty="0">
                <a:solidFill>
                  <a:schemeClr val="tx1"/>
                </a:solidFill>
              </a:rPr>
              <a:t>L</a:t>
            </a:r>
            <a:r>
              <a:rPr lang="en-US" sz="3200" dirty="0" smtClean="0">
                <a:solidFill>
                  <a:schemeClr val="tx1"/>
                </a:solidFill>
              </a:rPr>
              <a:t>ANDING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611172"/>
            <a:ext cx="3276600" cy="211452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54464" y="1153971"/>
            <a:ext cx="76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…to </a:t>
            </a:r>
            <a:r>
              <a:rPr lang="en-US" dirty="0"/>
              <a:t>a public landing known as Lowndes Landing upon </a:t>
            </a:r>
            <a:r>
              <a:rPr lang="en-US" dirty="0" err="1"/>
              <a:t>Rantowles</a:t>
            </a:r>
            <a:r>
              <a:rPr lang="en-US" dirty="0"/>
              <a:t> </a:t>
            </a:r>
            <a:r>
              <a:rPr lang="en-US" dirty="0" smtClean="0"/>
              <a:t>Creek…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870553"/>
            <a:ext cx="3221545" cy="258641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2286000"/>
            <a:ext cx="4694485" cy="353467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04" y="2788975"/>
            <a:ext cx="3083935" cy="22108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7397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72882"/>
            <a:ext cx="260985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914400" y="762000"/>
            <a:ext cx="7162800" cy="457201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6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BULOW LANDING aka LOWNDE’S </a:t>
            </a:r>
            <a:r>
              <a:rPr lang="en-US" sz="3200" dirty="0">
                <a:solidFill>
                  <a:schemeClr val="tx1"/>
                </a:solidFill>
              </a:rPr>
              <a:t>L</a:t>
            </a:r>
            <a:r>
              <a:rPr lang="en-US" sz="3200" dirty="0" smtClean="0">
                <a:solidFill>
                  <a:schemeClr val="tx1"/>
                </a:solidFill>
              </a:rPr>
              <a:t>ANDING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611172"/>
            <a:ext cx="4572000" cy="483785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54464" y="1153971"/>
            <a:ext cx="76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…to </a:t>
            </a:r>
            <a:r>
              <a:rPr lang="en-US" dirty="0"/>
              <a:t>a public landing known as Lowndes Landing upon </a:t>
            </a:r>
            <a:r>
              <a:rPr lang="en-US" dirty="0" err="1"/>
              <a:t>Rantowles</a:t>
            </a:r>
            <a:r>
              <a:rPr lang="en-US" dirty="0"/>
              <a:t> </a:t>
            </a:r>
            <a:r>
              <a:rPr lang="en-US" dirty="0" smtClean="0"/>
              <a:t>Creek…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523303"/>
            <a:ext cx="4044422" cy="496840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2209800"/>
            <a:ext cx="4436347" cy="33411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03098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72882"/>
            <a:ext cx="260985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914400" y="762000"/>
            <a:ext cx="7162800" cy="457201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6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BULOW LANDING aka LOWNDE’S </a:t>
            </a:r>
            <a:r>
              <a:rPr lang="en-US" sz="3200" dirty="0">
                <a:solidFill>
                  <a:schemeClr val="tx1"/>
                </a:solidFill>
              </a:rPr>
              <a:t>L</a:t>
            </a:r>
            <a:r>
              <a:rPr lang="en-US" sz="3200" dirty="0" smtClean="0">
                <a:solidFill>
                  <a:schemeClr val="tx1"/>
                </a:solidFill>
              </a:rPr>
              <a:t>ANDING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54464" y="1153971"/>
            <a:ext cx="76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…to </a:t>
            </a:r>
            <a:r>
              <a:rPr lang="en-US" dirty="0"/>
              <a:t>a public landing known as Lowndes Landing upon </a:t>
            </a:r>
            <a:r>
              <a:rPr lang="en-US" dirty="0" err="1"/>
              <a:t>Rantowles</a:t>
            </a:r>
            <a:r>
              <a:rPr lang="en-US" dirty="0"/>
              <a:t> </a:t>
            </a:r>
            <a:r>
              <a:rPr lang="en-US" dirty="0" smtClean="0"/>
              <a:t>Creek…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842" y="1523303"/>
            <a:ext cx="6624538" cy="4968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89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72882"/>
            <a:ext cx="260985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914400" y="762000"/>
            <a:ext cx="7162800" cy="457201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6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BULOW LANDING aka LOWNDE’S </a:t>
            </a:r>
            <a:r>
              <a:rPr lang="en-US" sz="3200" dirty="0">
                <a:solidFill>
                  <a:schemeClr val="tx1"/>
                </a:solidFill>
              </a:rPr>
              <a:t>L</a:t>
            </a:r>
            <a:r>
              <a:rPr lang="en-US" sz="3200" dirty="0" smtClean="0">
                <a:solidFill>
                  <a:schemeClr val="tx1"/>
                </a:solidFill>
              </a:rPr>
              <a:t>ANDING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54464" y="1153971"/>
            <a:ext cx="76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…to </a:t>
            </a:r>
            <a:r>
              <a:rPr lang="en-US" dirty="0"/>
              <a:t>a public landing known as Lowndes Landing upon </a:t>
            </a:r>
            <a:r>
              <a:rPr lang="en-US" dirty="0" err="1"/>
              <a:t>Rantowles</a:t>
            </a:r>
            <a:r>
              <a:rPr lang="en-US" dirty="0"/>
              <a:t> </a:t>
            </a:r>
            <a:r>
              <a:rPr lang="en-US" dirty="0" smtClean="0"/>
              <a:t>Creek…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999" y="1523303"/>
            <a:ext cx="6486224" cy="4968404"/>
          </a:xfrm>
          <a:prstGeom prst="rect">
            <a:avLst/>
          </a:prstGeom>
        </p:spPr>
      </p:pic>
      <p:sp>
        <p:nvSpPr>
          <p:cNvPr id="7" name="Down Arrow 6"/>
          <p:cNvSpPr/>
          <p:nvPr/>
        </p:nvSpPr>
        <p:spPr>
          <a:xfrm rot="18700199">
            <a:off x="4399494" y="3333804"/>
            <a:ext cx="192612" cy="54263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422909" y="3008384"/>
            <a:ext cx="1828800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dirty="0" err="1" smtClean="0"/>
              <a:t>Lownde’s</a:t>
            </a:r>
            <a:r>
              <a:rPr lang="en-US" sz="1600" dirty="0" smtClean="0"/>
              <a:t> Landing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3188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72882"/>
            <a:ext cx="260985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914400" y="762000"/>
            <a:ext cx="7162800" cy="457201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6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BULOW LANDING aka LOWNDE’S </a:t>
            </a:r>
            <a:r>
              <a:rPr lang="en-US" sz="3200" dirty="0">
                <a:solidFill>
                  <a:schemeClr val="tx1"/>
                </a:solidFill>
              </a:rPr>
              <a:t>L</a:t>
            </a:r>
            <a:r>
              <a:rPr lang="en-US" sz="3200" dirty="0" smtClean="0">
                <a:solidFill>
                  <a:schemeClr val="tx1"/>
                </a:solidFill>
              </a:rPr>
              <a:t>ANDING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54464" y="1153971"/>
            <a:ext cx="76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…to </a:t>
            </a:r>
            <a:r>
              <a:rPr lang="en-US" dirty="0"/>
              <a:t>a public landing known as Lowndes Landing upon </a:t>
            </a:r>
            <a:r>
              <a:rPr lang="en-US" dirty="0" err="1"/>
              <a:t>Rantowles</a:t>
            </a:r>
            <a:r>
              <a:rPr lang="en-US" dirty="0"/>
              <a:t> </a:t>
            </a:r>
            <a:r>
              <a:rPr lang="en-US" dirty="0" smtClean="0"/>
              <a:t>Creek…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682" y="1523303"/>
            <a:ext cx="6470858" cy="4968404"/>
          </a:xfrm>
          <a:prstGeom prst="rect">
            <a:avLst/>
          </a:prstGeom>
        </p:spPr>
      </p:pic>
      <p:sp>
        <p:nvSpPr>
          <p:cNvPr id="7" name="Down Arrow 6"/>
          <p:cNvSpPr/>
          <p:nvPr/>
        </p:nvSpPr>
        <p:spPr>
          <a:xfrm rot="18700199">
            <a:off x="4399494" y="3333804"/>
            <a:ext cx="192612" cy="54263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422909" y="3008384"/>
            <a:ext cx="1828800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dirty="0" err="1" smtClean="0"/>
              <a:t>Lownde’s</a:t>
            </a:r>
            <a:r>
              <a:rPr lang="en-US" sz="1600" dirty="0" smtClean="0"/>
              <a:t> Landing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23778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06280" y="1524416"/>
            <a:ext cx="830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Act 346 of 1897 “AN ACT to establish Dorchester County”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4800" y="1524000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Act 346 of 1897 “AN ACT to establish Dorchester County” and Code of Laws of South Carolina 1902: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4800" y="1524000"/>
            <a:ext cx="83058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	</a:t>
            </a:r>
            <a:r>
              <a:rPr lang="en-US" sz="1600" dirty="0" smtClean="0">
                <a:solidFill>
                  <a:schemeClr val="accent1"/>
                </a:solidFill>
              </a:rPr>
              <a:t>… </a:t>
            </a:r>
            <a:r>
              <a:rPr lang="en-US" sz="1600" dirty="0">
                <a:solidFill>
                  <a:schemeClr val="accent1"/>
                </a:solidFill>
              </a:rPr>
              <a:t>lying north of the public road leading from Parker’s Ferry upon the Edisto River to a public landing known as </a:t>
            </a:r>
            <a:r>
              <a:rPr lang="en-US" sz="1600" dirty="0" err="1" smtClean="0">
                <a:solidFill>
                  <a:schemeClr val="accent1"/>
                </a:solidFill>
              </a:rPr>
              <a:t>Loundes</a:t>
            </a:r>
            <a:r>
              <a:rPr lang="en-US" sz="1600" dirty="0" smtClean="0">
                <a:solidFill>
                  <a:schemeClr val="accent1"/>
                </a:solidFill>
              </a:rPr>
              <a:t> Landing upon </a:t>
            </a:r>
            <a:r>
              <a:rPr lang="en-US" sz="1600" dirty="0" err="1" smtClean="0">
                <a:solidFill>
                  <a:schemeClr val="accent1"/>
                </a:solidFill>
              </a:rPr>
              <a:t>Rantowles</a:t>
            </a:r>
            <a:r>
              <a:rPr lang="en-US" sz="1600" dirty="0" smtClean="0">
                <a:solidFill>
                  <a:schemeClr val="accent1"/>
                </a:solidFill>
              </a:rPr>
              <a:t> Creek…</a:t>
            </a:r>
            <a:endParaRPr lang="en-US" sz="1600" dirty="0">
              <a:solidFill>
                <a:schemeClr val="accent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" y="1524000"/>
            <a:ext cx="830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Act 346 of 1897 “AN ACT to establish Dorchester County”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72882"/>
            <a:ext cx="260985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29155" y="770558"/>
            <a:ext cx="8960560" cy="462565"/>
          </a:xfrm>
          <a:prstGeom prst="rect">
            <a:avLst/>
          </a:prstGeom>
          <a:noFill/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6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CHARLESTON/DORCHESTER COUNTY LINE RE-ESTABLISHMENT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6535" y="4195658"/>
            <a:ext cx="830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Act 165 of 1953 and Code of Laws of South Carolina 1962: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2859829"/>
            <a:ext cx="830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Act 171 of 1911:</a:t>
            </a:r>
          </a:p>
        </p:txBody>
      </p:sp>
    </p:spTree>
    <p:extLst>
      <p:ext uri="{BB962C8B-B14F-4D97-AF65-F5344CB8AC3E}">
        <p14:creationId xmlns:p14="http://schemas.microsoft.com/office/powerpoint/2010/main" val="2771343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8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1" y="1120047"/>
            <a:ext cx="6951560" cy="537166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72882"/>
            <a:ext cx="260985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914400" y="762000"/>
            <a:ext cx="7162800" cy="457201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6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BULOW LANDING aka LOWNDE’S </a:t>
            </a:r>
            <a:r>
              <a:rPr lang="en-US" sz="3200" dirty="0">
                <a:solidFill>
                  <a:schemeClr val="tx1"/>
                </a:solidFill>
              </a:rPr>
              <a:t>L</a:t>
            </a:r>
            <a:r>
              <a:rPr lang="en-US" sz="3200" dirty="0" smtClean="0">
                <a:solidFill>
                  <a:schemeClr val="tx1"/>
                </a:solidFill>
              </a:rPr>
              <a:t>ANDING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54464" y="1153971"/>
            <a:ext cx="76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…to </a:t>
            </a:r>
            <a:r>
              <a:rPr lang="en-US" dirty="0"/>
              <a:t>a public landing known as Lowndes Landing upon </a:t>
            </a:r>
            <a:r>
              <a:rPr lang="en-US" dirty="0" err="1"/>
              <a:t>Rantowles</a:t>
            </a:r>
            <a:r>
              <a:rPr lang="en-US" dirty="0"/>
              <a:t> </a:t>
            </a:r>
            <a:r>
              <a:rPr lang="en-US" dirty="0" smtClean="0"/>
              <a:t>Creek…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959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593458"/>
            <a:ext cx="7964798" cy="4575322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72882"/>
            <a:ext cx="260985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914400" y="762000"/>
            <a:ext cx="7162800" cy="457201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6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BULOW LANDING aka LOWNDE’S </a:t>
            </a:r>
            <a:r>
              <a:rPr lang="en-US" sz="3200" dirty="0">
                <a:solidFill>
                  <a:schemeClr val="tx1"/>
                </a:solidFill>
              </a:rPr>
              <a:t>L</a:t>
            </a:r>
            <a:r>
              <a:rPr lang="en-US" sz="3200" dirty="0" smtClean="0">
                <a:solidFill>
                  <a:schemeClr val="tx1"/>
                </a:solidFill>
              </a:rPr>
              <a:t>ANDING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54464" y="1153971"/>
            <a:ext cx="76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…to </a:t>
            </a:r>
            <a:r>
              <a:rPr lang="en-US" dirty="0"/>
              <a:t>a public landing known as Lowndes Landing upon </a:t>
            </a:r>
            <a:r>
              <a:rPr lang="en-US" dirty="0" err="1"/>
              <a:t>Rantowles</a:t>
            </a:r>
            <a:r>
              <a:rPr lang="en-US" dirty="0"/>
              <a:t> </a:t>
            </a:r>
            <a:r>
              <a:rPr lang="en-US" dirty="0" smtClean="0"/>
              <a:t>Creek…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5331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0676" y="1708309"/>
            <a:ext cx="5342712" cy="4460471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72882"/>
            <a:ext cx="260985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52400" y="696770"/>
            <a:ext cx="8763000" cy="457201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6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PUBLIC ROAD aka COUNTY </a:t>
            </a:r>
            <a:r>
              <a:rPr lang="en-US" sz="2400" dirty="0">
                <a:solidFill>
                  <a:schemeClr val="tx1"/>
                </a:solidFill>
              </a:rPr>
              <a:t>LINE ROAD </a:t>
            </a:r>
            <a:r>
              <a:rPr lang="en-US" sz="2400" dirty="0" smtClean="0">
                <a:solidFill>
                  <a:schemeClr val="tx1"/>
                </a:solidFill>
              </a:rPr>
              <a:t>aka </a:t>
            </a:r>
            <a:r>
              <a:rPr lang="en-US" sz="2400" dirty="0">
                <a:solidFill>
                  <a:schemeClr val="tx1"/>
                </a:solidFill>
              </a:rPr>
              <a:t>PARKER’S FERRY ROAD </a:t>
            </a:r>
          </a:p>
        </p:txBody>
      </p:sp>
      <p:sp>
        <p:nvSpPr>
          <p:cNvPr id="6" name="Rectangle 5"/>
          <p:cNvSpPr/>
          <p:nvPr/>
        </p:nvSpPr>
        <p:spPr>
          <a:xfrm>
            <a:off x="754464" y="1153971"/>
            <a:ext cx="7620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… lying north of the </a:t>
            </a:r>
            <a:r>
              <a:rPr lang="en-US" sz="1600" dirty="0" smtClean="0"/>
              <a:t>public </a:t>
            </a:r>
            <a:r>
              <a:rPr lang="en-US" sz="1600" dirty="0"/>
              <a:t>road leading from </a:t>
            </a:r>
            <a:r>
              <a:rPr lang="en-US" sz="1600" dirty="0" smtClean="0"/>
              <a:t>Parker’s </a:t>
            </a:r>
            <a:r>
              <a:rPr lang="en-US" sz="1600" dirty="0"/>
              <a:t>Ferry upon the Edisto River to a public landing known as </a:t>
            </a:r>
            <a:r>
              <a:rPr lang="en-US" sz="1600" dirty="0" smtClean="0"/>
              <a:t>Lowndes </a:t>
            </a:r>
            <a:r>
              <a:rPr lang="en-US" sz="1600" dirty="0"/>
              <a:t>Landing upon </a:t>
            </a:r>
            <a:r>
              <a:rPr lang="en-US" sz="1600" dirty="0" err="1"/>
              <a:t>Rantowles</a:t>
            </a:r>
            <a:r>
              <a:rPr lang="en-US" sz="1600" dirty="0"/>
              <a:t> Creek …</a:t>
            </a:r>
          </a:p>
        </p:txBody>
      </p:sp>
    </p:spTree>
    <p:extLst>
      <p:ext uri="{BB962C8B-B14F-4D97-AF65-F5344CB8AC3E}">
        <p14:creationId xmlns:p14="http://schemas.microsoft.com/office/powerpoint/2010/main" val="4179837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096" y="1917464"/>
            <a:ext cx="7322736" cy="437669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72882"/>
            <a:ext cx="260985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52400" y="696770"/>
            <a:ext cx="8763000" cy="457201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6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PUBLIC ROAD aka COUNTY </a:t>
            </a:r>
            <a:r>
              <a:rPr lang="en-US" sz="2400" dirty="0">
                <a:solidFill>
                  <a:schemeClr val="tx1"/>
                </a:solidFill>
              </a:rPr>
              <a:t>LINE ROAD </a:t>
            </a:r>
            <a:r>
              <a:rPr lang="en-US" sz="2400" dirty="0" smtClean="0">
                <a:solidFill>
                  <a:schemeClr val="tx1"/>
                </a:solidFill>
              </a:rPr>
              <a:t>aka </a:t>
            </a:r>
            <a:r>
              <a:rPr lang="en-US" sz="2400" dirty="0">
                <a:solidFill>
                  <a:schemeClr val="tx1"/>
                </a:solidFill>
              </a:rPr>
              <a:t>PARKER’S FERRY ROAD </a:t>
            </a:r>
          </a:p>
        </p:txBody>
      </p:sp>
      <p:sp>
        <p:nvSpPr>
          <p:cNvPr id="6" name="Rectangle 5"/>
          <p:cNvSpPr/>
          <p:nvPr/>
        </p:nvSpPr>
        <p:spPr>
          <a:xfrm>
            <a:off x="754464" y="1153971"/>
            <a:ext cx="7620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… lying north of the </a:t>
            </a:r>
            <a:r>
              <a:rPr lang="en-US" sz="1600" dirty="0" smtClean="0"/>
              <a:t>public </a:t>
            </a:r>
            <a:r>
              <a:rPr lang="en-US" sz="1600" dirty="0"/>
              <a:t>road leading from </a:t>
            </a:r>
            <a:r>
              <a:rPr lang="en-US" sz="1600" dirty="0" smtClean="0"/>
              <a:t>Parker’s </a:t>
            </a:r>
            <a:r>
              <a:rPr lang="en-US" sz="1600" dirty="0"/>
              <a:t>Ferry upon the Edisto River to a public landing known as </a:t>
            </a:r>
            <a:r>
              <a:rPr lang="en-US" sz="1600" dirty="0" smtClean="0"/>
              <a:t>Lowndes </a:t>
            </a:r>
            <a:r>
              <a:rPr lang="en-US" sz="1600" dirty="0"/>
              <a:t>Landing upon </a:t>
            </a:r>
            <a:r>
              <a:rPr lang="en-US" sz="1600" dirty="0" err="1"/>
              <a:t>Rantowles</a:t>
            </a:r>
            <a:r>
              <a:rPr lang="en-US" sz="1600" dirty="0"/>
              <a:t> Creek …</a:t>
            </a:r>
          </a:p>
        </p:txBody>
      </p:sp>
    </p:spTree>
    <p:extLst>
      <p:ext uri="{BB962C8B-B14F-4D97-AF65-F5344CB8AC3E}">
        <p14:creationId xmlns:p14="http://schemas.microsoft.com/office/powerpoint/2010/main" val="2378510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028" y="1917464"/>
            <a:ext cx="6890872" cy="4376699"/>
          </a:xfrm>
          <a:prstGeom prst="rect">
            <a:avLst/>
          </a:prstGeom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72882"/>
            <a:ext cx="260985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52400" y="696770"/>
            <a:ext cx="8763000" cy="457201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6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PUBLIC ROAD aka COUNTY </a:t>
            </a:r>
            <a:r>
              <a:rPr lang="en-US" sz="2400" dirty="0">
                <a:solidFill>
                  <a:schemeClr val="tx1"/>
                </a:solidFill>
              </a:rPr>
              <a:t>LINE ROAD </a:t>
            </a:r>
            <a:r>
              <a:rPr lang="en-US" sz="2400" dirty="0" smtClean="0">
                <a:solidFill>
                  <a:schemeClr val="tx1"/>
                </a:solidFill>
              </a:rPr>
              <a:t>aka </a:t>
            </a:r>
            <a:r>
              <a:rPr lang="en-US" sz="2400" dirty="0">
                <a:solidFill>
                  <a:schemeClr val="tx1"/>
                </a:solidFill>
              </a:rPr>
              <a:t>PARKER’S FERRY ROAD </a:t>
            </a:r>
          </a:p>
        </p:txBody>
      </p:sp>
      <p:sp>
        <p:nvSpPr>
          <p:cNvPr id="6" name="Rectangle 5"/>
          <p:cNvSpPr/>
          <p:nvPr/>
        </p:nvSpPr>
        <p:spPr>
          <a:xfrm>
            <a:off x="754464" y="1153971"/>
            <a:ext cx="7620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… lying north of the </a:t>
            </a:r>
            <a:r>
              <a:rPr lang="en-US" sz="1600" dirty="0" smtClean="0"/>
              <a:t>public </a:t>
            </a:r>
            <a:r>
              <a:rPr lang="en-US" sz="1600" dirty="0"/>
              <a:t>road leading from </a:t>
            </a:r>
            <a:r>
              <a:rPr lang="en-US" sz="1600" dirty="0" smtClean="0"/>
              <a:t>Parker’s </a:t>
            </a:r>
            <a:r>
              <a:rPr lang="en-US" sz="1600" dirty="0"/>
              <a:t>Ferry upon the Edisto River to a public landing known as </a:t>
            </a:r>
            <a:r>
              <a:rPr lang="en-US" sz="1600" dirty="0" smtClean="0"/>
              <a:t>Lowndes </a:t>
            </a:r>
            <a:r>
              <a:rPr lang="en-US" sz="1600" dirty="0"/>
              <a:t>Landing upon </a:t>
            </a:r>
            <a:r>
              <a:rPr lang="en-US" sz="1600" dirty="0" err="1"/>
              <a:t>Rantowles</a:t>
            </a:r>
            <a:r>
              <a:rPr lang="en-US" sz="1600" dirty="0"/>
              <a:t> Creek …</a:t>
            </a:r>
          </a:p>
        </p:txBody>
      </p:sp>
    </p:spTree>
    <p:extLst>
      <p:ext uri="{BB962C8B-B14F-4D97-AF65-F5344CB8AC3E}">
        <p14:creationId xmlns:p14="http://schemas.microsoft.com/office/powerpoint/2010/main" val="570377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731593"/>
            <a:ext cx="5410200" cy="47109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72882"/>
            <a:ext cx="260985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52400" y="696770"/>
            <a:ext cx="8763000" cy="457201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6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PUBLIC ROAD aka COUNTY </a:t>
            </a:r>
            <a:r>
              <a:rPr lang="en-US" sz="2400" dirty="0">
                <a:solidFill>
                  <a:schemeClr val="tx1"/>
                </a:solidFill>
              </a:rPr>
              <a:t>LINE ROAD </a:t>
            </a:r>
            <a:r>
              <a:rPr lang="en-US" sz="2400" dirty="0" smtClean="0">
                <a:solidFill>
                  <a:schemeClr val="tx1"/>
                </a:solidFill>
              </a:rPr>
              <a:t>aka </a:t>
            </a:r>
            <a:r>
              <a:rPr lang="en-US" sz="2400" dirty="0">
                <a:solidFill>
                  <a:schemeClr val="tx1"/>
                </a:solidFill>
              </a:rPr>
              <a:t>PARKER’S FERRY ROAD </a:t>
            </a:r>
          </a:p>
        </p:txBody>
      </p:sp>
      <p:sp>
        <p:nvSpPr>
          <p:cNvPr id="6" name="Rectangle 5"/>
          <p:cNvSpPr/>
          <p:nvPr/>
        </p:nvSpPr>
        <p:spPr>
          <a:xfrm>
            <a:off x="754464" y="1153971"/>
            <a:ext cx="7620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… lying north of the </a:t>
            </a:r>
            <a:r>
              <a:rPr lang="en-US" sz="1600" dirty="0" smtClean="0"/>
              <a:t>public </a:t>
            </a:r>
            <a:r>
              <a:rPr lang="en-US" sz="1600" dirty="0"/>
              <a:t>road leading from </a:t>
            </a:r>
            <a:r>
              <a:rPr lang="en-US" sz="1600" dirty="0" smtClean="0"/>
              <a:t>Parker’s </a:t>
            </a:r>
            <a:r>
              <a:rPr lang="en-US" sz="1600" dirty="0"/>
              <a:t>Ferry upon the Edisto River to a public landing known as </a:t>
            </a:r>
            <a:r>
              <a:rPr lang="en-US" sz="1600" dirty="0" smtClean="0"/>
              <a:t>Lowndes </a:t>
            </a:r>
            <a:r>
              <a:rPr lang="en-US" sz="1600" dirty="0"/>
              <a:t>Landing upon </a:t>
            </a:r>
            <a:r>
              <a:rPr lang="en-US" sz="1600" dirty="0" err="1"/>
              <a:t>Rantowles</a:t>
            </a:r>
            <a:r>
              <a:rPr lang="en-US" sz="1600" dirty="0"/>
              <a:t> Creek …</a:t>
            </a:r>
          </a:p>
        </p:txBody>
      </p:sp>
    </p:spTree>
    <p:extLst>
      <p:ext uri="{BB962C8B-B14F-4D97-AF65-F5344CB8AC3E}">
        <p14:creationId xmlns:p14="http://schemas.microsoft.com/office/powerpoint/2010/main" val="4011817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890735"/>
            <a:ext cx="7460063" cy="4527214"/>
          </a:xfrm>
          <a:prstGeom prst="rect">
            <a:avLst/>
          </a:prstGeom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72882"/>
            <a:ext cx="260985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52400" y="696770"/>
            <a:ext cx="8763000" cy="457201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6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PUBLIC ROAD aka COUNTY </a:t>
            </a:r>
            <a:r>
              <a:rPr lang="en-US" sz="2400" dirty="0">
                <a:solidFill>
                  <a:schemeClr val="tx1"/>
                </a:solidFill>
              </a:rPr>
              <a:t>LINE ROAD </a:t>
            </a:r>
            <a:r>
              <a:rPr lang="en-US" sz="2400" dirty="0" smtClean="0">
                <a:solidFill>
                  <a:schemeClr val="tx1"/>
                </a:solidFill>
              </a:rPr>
              <a:t>aka </a:t>
            </a:r>
            <a:r>
              <a:rPr lang="en-US" sz="2400" dirty="0">
                <a:solidFill>
                  <a:schemeClr val="tx1"/>
                </a:solidFill>
              </a:rPr>
              <a:t>PARKER’S FERRY ROAD </a:t>
            </a:r>
          </a:p>
        </p:txBody>
      </p:sp>
      <p:sp>
        <p:nvSpPr>
          <p:cNvPr id="6" name="Rectangle 5"/>
          <p:cNvSpPr/>
          <p:nvPr/>
        </p:nvSpPr>
        <p:spPr>
          <a:xfrm>
            <a:off x="754464" y="1153971"/>
            <a:ext cx="7620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… lying north of the </a:t>
            </a:r>
            <a:r>
              <a:rPr lang="en-US" sz="1600" dirty="0" smtClean="0"/>
              <a:t>public </a:t>
            </a:r>
            <a:r>
              <a:rPr lang="en-US" sz="1600" dirty="0"/>
              <a:t>road leading from </a:t>
            </a:r>
            <a:r>
              <a:rPr lang="en-US" sz="1600" dirty="0" smtClean="0"/>
              <a:t>Parker’s </a:t>
            </a:r>
            <a:r>
              <a:rPr lang="en-US" sz="1600" dirty="0"/>
              <a:t>Ferry upon the Edisto River to a public landing known as </a:t>
            </a:r>
            <a:r>
              <a:rPr lang="en-US" sz="1600" dirty="0" smtClean="0"/>
              <a:t>Lowndes </a:t>
            </a:r>
            <a:r>
              <a:rPr lang="en-US" sz="1600" dirty="0"/>
              <a:t>Landing upon </a:t>
            </a:r>
            <a:r>
              <a:rPr lang="en-US" sz="1600" dirty="0" err="1"/>
              <a:t>Rantowles</a:t>
            </a:r>
            <a:r>
              <a:rPr lang="en-US" sz="1600" dirty="0"/>
              <a:t> Creek …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400785"/>
            <a:ext cx="8839200" cy="20215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Down Arrow 10"/>
          <p:cNvSpPr/>
          <p:nvPr/>
        </p:nvSpPr>
        <p:spPr>
          <a:xfrm rot="3546258">
            <a:off x="819090" y="2816548"/>
            <a:ext cx="178132" cy="41165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754464" y="2551874"/>
            <a:ext cx="850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18’ CL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Down Arrow 13"/>
          <p:cNvSpPr/>
          <p:nvPr/>
        </p:nvSpPr>
        <p:spPr>
          <a:xfrm rot="13860927">
            <a:off x="8147724" y="3430323"/>
            <a:ext cx="178132" cy="41165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wn Arrow 14"/>
          <p:cNvSpPr/>
          <p:nvPr/>
        </p:nvSpPr>
        <p:spPr>
          <a:xfrm rot="18213553">
            <a:off x="8152453" y="2891610"/>
            <a:ext cx="178132" cy="41165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wn Arrow 15"/>
          <p:cNvSpPr/>
          <p:nvPr/>
        </p:nvSpPr>
        <p:spPr>
          <a:xfrm rot="3546258">
            <a:off x="6235535" y="2897494"/>
            <a:ext cx="178132" cy="41165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16"/>
          <p:cNvSpPr/>
          <p:nvPr/>
        </p:nvSpPr>
        <p:spPr>
          <a:xfrm rot="3546258">
            <a:off x="3790890" y="2799343"/>
            <a:ext cx="178132" cy="41165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7239000" y="3663342"/>
            <a:ext cx="850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22’ CL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290226" y="2660546"/>
            <a:ext cx="850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20’ CL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657600" y="2562429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19.5’ CL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160790" y="2660546"/>
            <a:ext cx="850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18’ CL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684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4" grpId="0" animBg="1"/>
      <p:bldP spid="15" grpId="0" animBg="1"/>
      <p:bldP spid="16" grpId="0" animBg="1"/>
      <p:bldP spid="17" grpId="0" animBg="1"/>
      <p:bldP spid="18" grpId="0"/>
      <p:bldP spid="19" grpId="0"/>
      <p:bldP spid="20" grpId="0"/>
      <p:bldP spid="2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72882"/>
            <a:ext cx="260985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52400" y="696770"/>
            <a:ext cx="8763000" cy="457201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6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PUBLIC ROAD aka COUNTY </a:t>
            </a:r>
            <a:r>
              <a:rPr lang="en-US" sz="2400" dirty="0">
                <a:solidFill>
                  <a:schemeClr val="tx1"/>
                </a:solidFill>
              </a:rPr>
              <a:t>LINE ROAD </a:t>
            </a:r>
            <a:r>
              <a:rPr lang="en-US" sz="2400" dirty="0" smtClean="0">
                <a:solidFill>
                  <a:schemeClr val="tx1"/>
                </a:solidFill>
              </a:rPr>
              <a:t>aka </a:t>
            </a:r>
            <a:r>
              <a:rPr lang="en-US" sz="2400" dirty="0">
                <a:solidFill>
                  <a:schemeClr val="tx1"/>
                </a:solidFill>
              </a:rPr>
              <a:t>PARKER’S FERRY ROAD </a:t>
            </a:r>
          </a:p>
        </p:txBody>
      </p:sp>
      <p:sp>
        <p:nvSpPr>
          <p:cNvPr id="6" name="Rectangle 5"/>
          <p:cNvSpPr/>
          <p:nvPr/>
        </p:nvSpPr>
        <p:spPr>
          <a:xfrm>
            <a:off x="754464" y="1153971"/>
            <a:ext cx="7620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… lying north of the </a:t>
            </a:r>
            <a:r>
              <a:rPr lang="en-US" sz="1600" dirty="0" smtClean="0"/>
              <a:t>public </a:t>
            </a:r>
            <a:r>
              <a:rPr lang="en-US" sz="1600" dirty="0"/>
              <a:t>road leading from </a:t>
            </a:r>
            <a:r>
              <a:rPr lang="en-US" sz="1600" dirty="0" smtClean="0"/>
              <a:t>Parker’s </a:t>
            </a:r>
            <a:r>
              <a:rPr lang="en-US" sz="1600" dirty="0"/>
              <a:t>Ferry upon the Edisto River to a public landing known as </a:t>
            </a:r>
            <a:r>
              <a:rPr lang="en-US" sz="1600" dirty="0" smtClean="0"/>
              <a:t>Lowndes </a:t>
            </a:r>
            <a:r>
              <a:rPr lang="en-US" sz="1600" dirty="0"/>
              <a:t>Landing upon </a:t>
            </a:r>
            <a:r>
              <a:rPr lang="en-US" sz="1600" dirty="0" err="1"/>
              <a:t>Rantowles</a:t>
            </a:r>
            <a:r>
              <a:rPr lang="en-US" sz="1600" dirty="0"/>
              <a:t> Creek …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2308" y="1905000"/>
            <a:ext cx="2461893" cy="4376698"/>
          </a:xfrm>
          <a:prstGeom prst="rect">
            <a:avLst/>
          </a:prstGeom>
          <a:effectLst/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195946"/>
            <a:ext cx="4996873" cy="374765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045821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72882"/>
            <a:ext cx="260985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52400" y="696770"/>
            <a:ext cx="8763000" cy="457201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6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PUBLIC ROAD aka COUNTY </a:t>
            </a:r>
            <a:r>
              <a:rPr lang="en-US" sz="2400" dirty="0">
                <a:solidFill>
                  <a:schemeClr val="tx1"/>
                </a:solidFill>
              </a:rPr>
              <a:t>LINE ROAD </a:t>
            </a:r>
            <a:r>
              <a:rPr lang="en-US" sz="2400" dirty="0" smtClean="0">
                <a:solidFill>
                  <a:schemeClr val="tx1"/>
                </a:solidFill>
              </a:rPr>
              <a:t>aka </a:t>
            </a:r>
            <a:r>
              <a:rPr lang="en-US" sz="2400" dirty="0">
                <a:solidFill>
                  <a:schemeClr val="tx1"/>
                </a:solidFill>
              </a:rPr>
              <a:t>PARKER’S FERRY ROAD </a:t>
            </a:r>
          </a:p>
        </p:txBody>
      </p:sp>
      <p:sp>
        <p:nvSpPr>
          <p:cNvPr id="6" name="Rectangle 5"/>
          <p:cNvSpPr/>
          <p:nvPr/>
        </p:nvSpPr>
        <p:spPr>
          <a:xfrm>
            <a:off x="754464" y="1153971"/>
            <a:ext cx="7620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… lying north of the </a:t>
            </a:r>
            <a:r>
              <a:rPr lang="en-US" sz="1600" dirty="0" smtClean="0"/>
              <a:t>public </a:t>
            </a:r>
            <a:r>
              <a:rPr lang="en-US" sz="1600" dirty="0"/>
              <a:t>road leading from </a:t>
            </a:r>
            <a:r>
              <a:rPr lang="en-US" sz="1600" dirty="0" smtClean="0"/>
              <a:t>Parker’s </a:t>
            </a:r>
            <a:r>
              <a:rPr lang="en-US" sz="1600" dirty="0"/>
              <a:t>Ferry upon the Edisto River to a public landing known as </a:t>
            </a:r>
            <a:r>
              <a:rPr lang="en-US" sz="1600" dirty="0" smtClean="0"/>
              <a:t>Lowndes </a:t>
            </a:r>
            <a:r>
              <a:rPr lang="en-US" sz="1600" dirty="0"/>
              <a:t>Landing upon </a:t>
            </a:r>
            <a:r>
              <a:rPr lang="en-US" sz="1600" dirty="0" err="1"/>
              <a:t>Rantowles</a:t>
            </a:r>
            <a:r>
              <a:rPr lang="en-US" sz="1600" dirty="0"/>
              <a:t> Creek …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2590800"/>
            <a:ext cx="3542344" cy="2656757"/>
          </a:xfrm>
          <a:prstGeom prst="rect">
            <a:avLst/>
          </a:prstGeom>
          <a:effectLst/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590800"/>
            <a:ext cx="4585854" cy="257954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13479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72882"/>
            <a:ext cx="260985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52400" y="696770"/>
            <a:ext cx="8763000" cy="457201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6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PUBLIC ROAD aka COUNTY </a:t>
            </a:r>
            <a:r>
              <a:rPr lang="en-US" sz="2400" dirty="0">
                <a:solidFill>
                  <a:schemeClr val="tx1"/>
                </a:solidFill>
              </a:rPr>
              <a:t>LINE ROAD </a:t>
            </a:r>
            <a:r>
              <a:rPr lang="en-US" sz="2400" dirty="0" smtClean="0">
                <a:solidFill>
                  <a:schemeClr val="tx1"/>
                </a:solidFill>
              </a:rPr>
              <a:t>aka </a:t>
            </a:r>
            <a:r>
              <a:rPr lang="en-US" sz="2400" dirty="0">
                <a:solidFill>
                  <a:schemeClr val="tx1"/>
                </a:solidFill>
              </a:rPr>
              <a:t>PARKER’S FERRY ROAD </a:t>
            </a:r>
          </a:p>
        </p:txBody>
      </p:sp>
      <p:sp>
        <p:nvSpPr>
          <p:cNvPr id="6" name="Rectangle 5"/>
          <p:cNvSpPr/>
          <p:nvPr/>
        </p:nvSpPr>
        <p:spPr>
          <a:xfrm>
            <a:off x="754464" y="1153971"/>
            <a:ext cx="7620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… lying north of the </a:t>
            </a:r>
            <a:r>
              <a:rPr lang="en-US" sz="1600" dirty="0" smtClean="0"/>
              <a:t>public </a:t>
            </a:r>
            <a:r>
              <a:rPr lang="en-US" sz="1600" dirty="0"/>
              <a:t>road leading from </a:t>
            </a:r>
            <a:r>
              <a:rPr lang="en-US" sz="1600" dirty="0" smtClean="0"/>
              <a:t>Parker’s </a:t>
            </a:r>
            <a:r>
              <a:rPr lang="en-US" sz="1600" dirty="0"/>
              <a:t>Ferry upon the Edisto River to a public landing known as </a:t>
            </a:r>
            <a:r>
              <a:rPr lang="en-US" sz="1600" dirty="0" smtClean="0"/>
              <a:t>Lowndes </a:t>
            </a:r>
            <a:r>
              <a:rPr lang="en-US" sz="1600" dirty="0"/>
              <a:t>Landing upon </a:t>
            </a:r>
            <a:r>
              <a:rPr lang="en-US" sz="1600" dirty="0" err="1"/>
              <a:t>Rantowles</a:t>
            </a:r>
            <a:r>
              <a:rPr lang="en-US" sz="1600" dirty="0"/>
              <a:t> Creek …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300" y="1762769"/>
            <a:ext cx="6553200" cy="471011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003350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04800" y="1524000"/>
            <a:ext cx="83058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	</a:t>
            </a:r>
            <a:r>
              <a:rPr lang="en-US" sz="1600" dirty="0" smtClean="0">
                <a:solidFill>
                  <a:schemeClr val="accent1"/>
                </a:solidFill>
              </a:rPr>
              <a:t>… </a:t>
            </a:r>
            <a:r>
              <a:rPr lang="en-US" sz="1600" dirty="0">
                <a:solidFill>
                  <a:schemeClr val="accent1"/>
                </a:solidFill>
              </a:rPr>
              <a:t>lying north of the public road leading from Parker’s Ferry upon the Edisto River to a public landing known as </a:t>
            </a:r>
            <a:r>
              <a:rPr lang="en-US" sz="1600" dirty="0" smtClean="0">
                <a:solidFill>
                  <a:srgbClr val="FF0000"/>
                </a:solidFill>
              </a:rPr>
              <a:t>Lowndes</a:t>
            </a:r>
            <a:r>
              <a:rPr lang="en-US" sz="1600" dirty="0" smtClean="0"/>
              <a:t> </a:t>
            </a:r>
            <a:r>
              <a:rPr lang="en-US" sz="1600" dirty="0" smtClean="0">
                <a:solidFill>
                  <a:schemeClr val="accent1"/>
                </a:solidFill>
              </a:rPr>
              <a:t>Landing upon </a:t>
            </a:r>
            <a:r>
              <a:rPr lang="en-US" sz="1600" dirty="0" err="1" smtClean="0">
                <a:solidFill>
                  <a:schemeClr val="accent1"/>
                </a:solidFill>
              </a:rPr>
              <a:t>Rantowles</a:t>
            </a:r>
            <a:r>
              <a:rPr lang="en-US" sz="1600" dirty="0" smtClean="0">
                <a:solidFill>
                  <a:schemeClr val="accent1"/>
                </a:solidFill>
              </a:rPr>
              <a:t> Creek…</a:t>
            </a:r>
            <a:endParaRPr lang="en-US" sz="1600" dirty="0">
              <a:solidFill>
                <a:schemeClr val="accent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4800" y="1524000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Act 346 of 1897 “AN ACT to establish Dorchester County” and Code of Laws of South Carolina 1902: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72882"/>
            <a:ext cx="260985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29155" y="770558"/>
            <a:ext cx="8960560" cy="462565"/>
          </a:xfrm>
          <a:prstGeom prst="rect">
            <a:avLst/>
          </a:prstGeom>
          <a:noFill/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6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CHARLESTON/DORCHESTER COUNTY LINE RE-ESTABLISHMENT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6535" y="4195658"/>
            <a:ext cx="830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Act 165 of 1953 and Code of Laws of South Carolina 1962: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2859829"/>
            <a:ext cx="830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Act 171 of 1911:</a:t>
            </a:r>
          </a:p>
        </p:txBody>
      </p:sp>
    </p:spTree>
    <p:extLst>
      <p:ext uri="{BB962C8B-B14F-4D97-AF65-F5344CB8AC3E}">
        <p14:creationId xmlns:p14="http://schemas.microsoft.com/office/powerpoint/2010/main" val="864324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72882"/>
            <a:ext cx="260985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52400" y="696770"/>
            <a:ext cx="8763000" cy="457201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6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PUBLIC ROAD aka COUNTY </a:t>
            </a:r>
            <a:r>
              <a:rPr lang="en-US" sz="2400" dirty="0">
                <a:solidFill>
                  <a:schemeClr val="tx1"/>
                </a:solidFill>
              </a:rPr>
              <a:t>LINE ROAD </a:t>
            </a:r>
            <a:r>
              <a:rPr lang="en-US" sz="2400" dirty="0" smtClean="0">
                <a:solidFill>
                  <a:schemeClr val="tx1"/>
                </a:solidFill>
              </a:rPr>
              <a:t>aka </a:t>
            </a:r>
            <a:r>
              <a:rPr lang="en-US" sz="2400" dirty="0">
                <a:solidFill>
                  <a:schemeClr val="tx1"/>
                </a:solidFill>
              </a:rPr>
              <a:t>PARKER’S FERRY ROAD </a:t>
            </a:r>
          </a:p>
        </p:txBody>
      </p:sp>
      <p:sp>
        <p:nvSpPr>
          <p:cNvPr id="6" name="Rectangle 5"/>
          <p:cNvSpPr/>
          <p:nvPr/>
        </p:nvSpPr>
        <p:spPr>
          <a:xfrm>
            <a:off x="754464" y="1153971"/>
            <a:ext cx="7620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… lying north of the </a:t>
            </a:r>
            <a:r>
              <a:rPr lang="en-US" sz="1600" dirty="0" smtClean="0"/>
              <a:t>public </a:t>
            </a:r>
            <a:r>
              <a:rPr lang="en-US" sz="1600" dirty="0"/>
              <a:t>road leading from </a:t>
            </a:r>
            <a:r>
              <a:rPr lang="en-US" sz="1600" dirty="0" smtClean="0"/>
              <a:t>Parker’s </a:t>
            </a:r>
            <a:r>
              <a:rPr lang="en-US" sz="1600" dirty="0"/>
              <a:t>Ferry upon the Edisto River to a public landing known as </a:t>
            </a:r>
            <a:r>
              <a:rPr lang="en-US" sz="1600" dirty="0" smtClean="0"/>
              <a:t>Lowndes </a:t>
            </a:r>
            <a:r>
              <a:rPr lang="en-US" sz="1600" dirty="0"/>
              <a:t>Landing upon </a:t>
            </a:r>
            <a:r>
              <a:rPr lang="en-US" sz="1600" dirty="0" err="1"/>
              <a:t>Rantowles</a:t>
            </a:r>
            <a:r>
              <a:rPr lang="en-US" sz="1600" dirty="0"/>
              <a:t> Creek …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738746"/>
            <a:ext cx="2649438" cy="4710113"/>
          </a:xfrm>
          <a:prstGeom prst="rect">
            <a:avLst/>
          </a:prstGeom>
          <a:effectLst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762769"/>
            <a:ext cx="2649438" cy="471011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71783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72882"/>
            <a:ext cx="260985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52400" y="696770"/>
            <a:ext cx="8763000" cy="457201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6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PUBLIC ROAD aka COUNTY </a:t>
            </a:r>
            <a:r>
              <a:rPr lang="en-US" sz="2400" dirty="0">
                <a:solidFill>
                  <a:schemeClr val="tx1"/>
                </a:solidFill>
              </a:rPr>
              <a:t>LINE ROAD </a:t>
            </a:r>
            <a:r>
              <a:rPr lang="en-US" sz="2400" dirty="0" smtClean="0">
                <a:solidFill>
                  <a:schemeClr val="tx1"/>
                </a:solidFill>
              </a:rPr>
              <a:t>aka </a:t>
            </a:r>
            <a:r>
              <a:rPr lang="en-US" sz="2400" dirty="0">
                <a:solidFill>
                  <a:schemeClr val="tx1"/>
                </a:solidFill>
              </a:rPr>
              <a:t>PARKER’S FERRY ROAD </a:t>
            </a:r>
          </a:p>
        </p:txBody>
      </p:sp>
      <p:sp>
        <p:nvSpPr>
          <p:cNvPr id="6" name="Rectangle 5"/>
          <p:cNvSpPr/>
          <p:nvPr/>
        </p:nvSpPr>
        <p:spPr>
          <a:xfrm>
            <a:off x="754464" y="1153971"/>
            <a:ext cx="7620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… lying north of the </a:t>
            </a:r>
            <a:r>
              <a:rPr lang="en-US" sz="1600" dirty="0" smtClean="0"/>
              <a:t>public </a:t>
            </a:r>
            <a:r>
              <a:rPr lang="en-US" sz="1600" dirty="0"/>
              <a:t>road leading from </a:t>
            </a:r>
            <a:r>
              <a:rPr lang="en-US" sz="1600" dirty="0" smtClean="0"/>
              <a:t>Parker’s </a:t>
            </a:r>
            <a:r>
              <a:rPr lang="en-US" sz="1600" dirty="0"/>
              <a:t>Ferry upon the Edisto River to a public landing known as </a:t>
            </a:r>
            <a:r>
              <a:rPr lang="en-US" sz="1600" dirty="0" smtClean="0"/>
              <a:t>Lowndes </a:t>
            </a:r>
            <a:r>
              <a:rPr lang="en-US" sz="1600" dirty="0"/>
              <a:t>Landing upon </a:t>
            </a:r>
            <a:r>
              <a:rPr lang="en-US" sz="1600" dirty="0" err="1"/>
              <a:t>Rantowles</a:t>
            </a:r>
            <a:r>
              <a:rPr lang="en-US" sz="1600" dirty="0"/>
              <a:t> Creek …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" y="1889557"/>
            <a:ext cx="6705600" cy="4432514"/>
          </a:xfrm>
          <a:prstGeom prst="rect">
            <a:avLst/>
          </a:prstGeom>
          <a:effectLst/>
        </p:spPr>
      </p:pic>
      <p:sp>
        <p:nvSpPr>
          <p:cNvPr id="2" name="Down Arrow 1"/>
          <p:cNvSpPr/>
          <p:nvPr/>
        </p:nvSpPr>
        <p:spPr>
          <a:xfrm rot="2090639">
            <a:off x="4495800" y="3200400"/>
            <a:ext cx="228600" cy="4572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 rot="2090639">
            <a:off x="5291717" y="3331906"/>
            <a:ext cx="228600" cy="4572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187746" y="2794054"/>
            <a:ext cx="1066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Causeway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254546" y="3013208"/>
            <a:ext cx="1066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Berm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746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72882"/>
            <a:ext cx="260985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52400" y="696770"/>
            <a:ext cx="8763000" cy="457201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6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PUBLIC ROAD aka COUNTY </a:t>
            </a:r>
            <a:r>
              <a:rPr lang="en-US" sz="2400" dirty="0">
                <a:solidFill>
                  <a:schemeClr val="tx1"/>
                </a:solidFill>
              </a:rPr>
              <a:t>LINE ROAD </a:t>
            </a:r>
            <a:r>
              <a:rPr lang="en-US" sz="2400" dirty="0" smtClean="0">
                <a:solidFill>
                  <a:schemeClr val="tx1"/>
                </a:solidFill>
              </a:rPr>
              <a:t>aka </a:t>
            </a:r>
            <a:r>
              <a:rPr lang="en-US" sz="2400" dirty="0">
                <a:solidFill>
                  <a:schemeClr val="tx1"/>
                </a:solidFill>
              </a:rPr>
              <a:t>PARKER’S FERRY ROAD </a:t>
            </a:r>
          </a:p>
        </p:txBody>
      </p:sp>
      <p:sp>
        <p:nvSpPr>
          <p:cNvPr id="6" name="Rectangle 5"/>
          <p:cNvSpPr/>
          <p:nvPr/>
        </p:nvSpPr>
        <p:spPr>
          <a:xfrm>
            <a:off x="754464" y="1153971"/>
            <a:ext cx="7620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… lying north of the </a:t>
            </a:r>
            <a:r>
              <a:rPr lang="en-US" sz="1600" dirty="0" smtClean="0"/>
              <a:t>public </a:t>
            </a:r>
            <a:r>
              <a:rPr lang="en-US" sz="1600" dirty="0"/>
              <a:t>road leading from </a:t>
            </a:r>
            <a:r>
              <a:rPr lang="en-US" sz="1600" dirty="0" smtClean="0"/>
              <a:t>Parker’s </a:t>
            </a:r>
            <a:r>
              <a:rPr lang="en-US" sz="1600" dirty="0"/>
              <a:t>Ferry upon the Edisto River to a public landing known as </a:t>
            </a:r>
            <a:r>
              <a:rPr lang="en-US" sz="1600" dirty="0" smtClean="0"/>
              <a:t>Lowndes </a:t>
            </a:r>
            <a:r>
              <a:rPr lang="en-US" sz="1600" dirty="0"/>
              <a:t>Landing upon </a:t>
            </a:r>
            <a:r>
              <a:rPr lang="en-US" sz="1600" dirty="0" err="1"/>
              <a:t>Rantowles</a:t>
            </a:r>
            <a:r>
              <a:rPr lang="en-US" sz="1600" dirty="0"/>
              <a:t> Creek …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19" y="1905000"/>
            <a:ext cx="8517024" cy="355963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41408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72882"/>
            <a:ext cx="260985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835" y="1233123"/>
            <a:ext cx="8077200" cy="52264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9155" y="770558"/>
            <a:ext cx="8960560" cy="462565"/>
          </a:xfrm>
          <a:noFill/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CHARLESTON/DORCHESTER COUNTY LINE RE-ESTABLISHMENT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2133600"/>
            <a:ext cx="5711214" cy="34381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83135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72882"/>
            <a:ext cx="260985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835" y="1233123"/>
            <a:ext cx="8077200" cy="52264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9155" y="770558"/>
            <a:ext cx="8960560" cy="462565"/>
          </a:xfrm>
          <a:noFill/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CHARLESTON/DORCHESTER COUNTY LINE RE-ESTABLISHMENT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200400" y="3615051"/>
            <a:ext cx="2667000" cy="462565"/>
          </a:xfrm>
          <a:prstGeom prst="rect">
            <a:avLst/>
          </a:prstGeom>
          <a:solidFill>
            <a:schemeClr val="bg1"/>
          </a:solidFill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6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QUESTIONS?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21076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1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2"/>
          <p:cNvSpPr txBox="1">
            <a:spLocks/>
          </p:cNvSpPr>
          <p:nvPr/>
        </p:nvSpPr>
        <p:spPr>
          <a:xfrm>
            <a:off x="6391797" y="3518071"/>
            <a:ext cx="2041945" cy="334931"/>
          </a:xfrm>
          <a:prstGeom prst="rect">
            <a:avLst/>
          </a:prstGeom>
          <a:solidFill>
            <a:schemeClr val="bg1"/>
          </a:solidFill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/>
              <a:buNone/>
            </a:pPr>
            <a:r>
              <a:rPr lang="en-US" sz="1800" dirty="0" err="1" smtClean="0"/>
              <a:t>Lownde’s</a:t>
            </a:r>
            <a:r>
              <a:rPr lang="en-US" sz="1800" dirty="0" smtClean="0"/>
              <a:t> Landing</a:t>
            </a:r>
            <a:endParaRPr lang="en-US" sz="1800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155" y="770558"/>
            <a:ext cx="8960560" cy="462565"/>
          </a:xfrm>
          <a:noFill/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CHARLESTON/DORCHESTER COUNTY LINE RE-ESTABLISHMENT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184" y="2772442"/>
            <a:ext cx="1594155" cy="334931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1800" dirty="0" smtClean="0"/>
              <a:t>Public Road</a:t>
            </a:r>
            <a:endParaRPr lang="en-US" sz="18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72882"/>
            <a:ext cx="260985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Freeform 8"/>
          <p:cNvSpPr/>
          <p:nvPr/>
        </p:nvSpPr>
        <p:spPr>
          <a:xfrm>
            <a:off x="1321103" y="3292790"/>
            <a:ext cx="3414712" cy="481012"/>
          </a:xfrm>
          <a:custGeom>
            <a:avLst/>
            <a:gdLst>
              <a:gd name="connsiteX0" fmla="*/ 0 w 3414712"/>
              <a:gd name="connsiteY0" fmla="*/ 0 h 481012"/>
              <a:gd name="connsiteX1" fmla="*/ 2424112 w 3414712"/>
              <a:gd name="connsiteY1" fmla="*/ 233362 h 481012"/>
              <a:gd name="connsiteX2" fmla="*/ 2705100 w 3414712"/>
              <a:gd name="connsiteY2" fmla="*/ 214312 h 481012"/>
              <a:gd name="connsiteX3" fmla="*/ 3414712 w 3414712"/>
              <a:gd name="connsiteY3" fmla="*/ 481012 h 481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14712" h="481012">
                <a:moveTo>
                  <a:pt x="0" y="0"/>
                </a:moveTo>
                <a:lnTo>
                  <a:pt x="2424112" y="233362"/>
                </a:lnTo>
                <a:lnTo>
                  <a:pt x="2705100" y="214312"/>
                </a:lnTo>
                <a:lnTo>
                  <a:pt x="3414712" y="481012"/>
                </a:lnTo>
              </a:path>
            </a:pathLst>
          </a:custGeom>
          <a:noFill/>
          <a:ln w="381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4713206" y="3773802"/>
            <a:ext cx="3490913" cy="828675"/>
          </a:xfrm>
          <a:custGeom>
            <a:avLst/>
            <a:gdLst>
              <a:gd name="connsiteX0" fmla="*/ 0 w 3490913"/>
              <a:gd name="connsiteY0" fmla="*/ 0 h 828675"/>
              <a:gd name="connsiteX1" fmla="*/ 3209925 w 3490913"/>
              <a:gd name="connsiteY1" fmla="*/ 828675 h 828675"/>
              <a:gd name="connsiteX2" fmla="*/ 3490913 w 3490913"/>
              <a:gd name="connsiteY2" fmla="*/ 823913 h 828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90913" h="828675">
                <a:moveTo>
                  <a:pt x="0" y="0"/>
                </a:moveTo>
                <a:lnTo>
                  <a:pt x="3209925" y="828675"/>
                </a:lnTo>
                <a:lnTo>
                  <a:pt x="3490913" y="823913"/>
                </a:lnTo>
              </a:path>
            </a:pathLst>
          </a:custGeom>
          <a:noFill/>
          <a:ln w="381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7315200" y="3886200"/>
            <a:ext cx="685800" cy="6858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1371600" y="2717162"/>
            <a:ext cx="914400" cy="48323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4191000" y="3199763"/>
            <a:ext cx="296634" cy="40325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ontent Placeholder 2"/>
          <p:cNvSpPr txBox="1">
            <a:spLocks/>
          </p:cNvSpPr>
          <p:nvPr/>
        </p:nvSpPr>
        <p:spPr>
          <a:xfrm>
            <a:off x="1965172" y="2317618"/>
            <a:ext cx="1594155" cy="334931"/>
          </a:xfrm>
          <a:prstGeom prst="rect">
            <a:avLst/>
          </a:prstGeom>
          <a:solidFill>
            <a:schemeClr val="bg1"/>
          </a:solidFill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/>
              <a:buNone/>
            </a:pPr>
            <a:r>
              <a:rPr lang="en-US" sz="1800" dirty="0" smtClean="0"/>
              <a:t>Parker’s Ferry</a:t>
            </a:r>
            <a:endParaRPr lang="en-US" sz="18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606361" y="1294009"/>
            <a:ext cx="8305800" cy="61555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	</a:t>
            </a:r>
            <a:r>
              <a:rPr lang="en-US" sz="1600" dirty="0" smtClean="0"/>
              <a:t>… </a:t>
            </a:r>
            <a:r>
              <a:rPr lang="en-US" sz="1600" dirty="0"/>
              <a:t>lying north of the public road leading from Parker’s Ferry upon the Edisto River to a public landing known as </a:t>
            </a:r>
            <a:r>
              <a:rPr lang="en-US" sz="1600" dirty="0" smtClean="0"/>
              <a:t>Lowndes Landing upon </a:t>
            </a:r>
            <a:r>
              <a:rPr lang="en-US" sz="1600" dirty="0" err="1" smtClean="0"/>
              <a:t>Rantowles</a:t>
            </a:r>
            <a:r>
              <a:rPr lang="en-US" sz="1600" dirty="0" smtClean="0"/>
              <a:t> Creek…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85469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" grpId="0" uiExpand="1" build="p" animBg="1"/>
      <p:bldP spid="9" grpId="0" animBg="1"/>
      <p:bldP spid="11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129155" y="770558"/>
            <a:ext cx="8960560" cy="462565"/>
          </a:xfrm>
          <a:prstGeom prst="rect">
            <a:avLst/>
          </a:prstGeom>
          <a:noFill/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6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CHARLESTON/DORCHESTER COUNTY LINE RE-ESTABLISHMENT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72882"/>
            <a:ext cx="260985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1291421"/>
            <a:ext cx="3969936" cy="512316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9572"/>
            <a:ext cx="9089715" cy="45868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74977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57200" y="2859829"/>
            <a:ext cx="83058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dirty="0" smtClean="0"/>
              <a:t>	</a:t>
            </a:r>
            <a:r>
              <a:rPr lang="en-US" sz="1600" dirty="0" smtClean="0">
                <a:solidFill>
                  <a:schemeClr val="accent1"/>
                </a:solidFill>
              </a:rPr>
              <a:t>… </a:t>
            </a:r>
            <a:r>
              <a:rPr lang="en-US" sz="1600" dirty="0">
                <a:solidFill>
                  <a:schemeClr val="accent1"/>
                </a:solidFill>
              </a:rPr>
              <a:t>Beginning at a point on </a:t>
            </a:r>
            <a:r>
              <a:rPr lang="en-US" sz="1600" dirty="0" err="1">
                <a:solidFill>
                  <a:schemeClr val="accent1"/>
                </a:solidFill>
              </a:rPr>
              <a:t>Rantowles</a:t>
            </a:r>
            <a:r>
              <a:rPr lang="en-US" sz="1600" dirty="0">
                <a:solidFill>
                  <a:schemeClr val="accent1"/>
                </a:solidFill>
              </a:rPr>
              <a:t> Creek, where the Dorchester and Colleton county lines now come together; then running west along the </a:t>
            </a:r>
            <a:r>
              <a:rPr lang="en-US" sz="1600" dirty="0" smtClean="0">
                <a:solidFill>
                  <a:schemeClr val="accent1"/>
                </a:solidFill>
              </a:rPr>
              <a:t>lines [sic] </a:t>
            </a:r>
            <a:r>
              <a:rPr lang="en-US" sz="1600" dirty="0">
                <a:solidFill>
                  <a:schemeClr val="accent1"/>
                </a:solidFill>
              </a:rPr>
              <a:t>between Dorchester and Colleton county to Edisto River; …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72882"/>
            <a:ext cx="260985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29155" y="770558"/>
            <a:ext cx="8960560" cy="462565"/>
          </a:xfrm>
          <a:prstGeom prst="rect">
            <a:avLst/>
          </a:prstGeom>
          <a:noFill/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6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CHARLESTON/DORCHESTER COUNTY LINE RE-ESTABLISHMENT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" y="1524000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Act 346 of 1897 “AN ACT to establish Dorchester County” and Code of Laws of South Carolina 1902: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6535" y="4195658"/>
            <a:ext cx="830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Act 165 of 1953 and Code of Laws of South Carolina 1962: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2859829"/>
            <a:ext cx="838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Act 171 of 1911:   Annexation of a portion of Colleton County into Charleston County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4800" y="1524000"/>
            <a:ext cx="83058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	</a:t>
            </a:r>
            <a:r>
              <a:rPr lang="en-US" sz="1600" dirty="0" smtClean="0"/>
              <a:t>… </a:t>
            </a:r>
            <a:r>
              <a:rPr lang="en-US" sz="1600" dirty="0"/>
              <a:t>lying north of the public road leading from Parker’s Ferry upon the Edisto River to a public landing known as </a:t>
            </a:r>
            <a:r>
              <a:rPr lang="en-US" sz="1600" dirty="0" smtClean="0"/>
              <a:t>Lowndes </a:t>
            </a:r>
            <a:r>
              <a:rPr lang="en-US" sz="1600" dirty="0"/>
              <a:t>Landing upon </a:t>
            </a:r>
            <a:r>
              <a:rPr lang="en-US" sz="1600" dirty="0" err="1"/>
              <a:t>Rantowles</a:t>
            </a:r>
            <a:r>
              <a:rPr lang="en-US" sz="1600" dirty="0"/>
              <a:t> </a:t>
            </a:r>
            <a:r>
              <a:rPr lang="en-US" sz="1600" dirty="0" smtClean="0"/>
              <a:t>Creek…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99525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1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2"/>
          <p:cNvSpPr txBox="1">
            <a:spLocks/>
          </p:cNvSpPr>
          <p:nvPr/>
        </p:nvSpPr>
        <p:spPr>
          <a:xfrm>
            <a:off x="6391797" y="3518071"/>
            <a:ext cx="2041945" cy="334931"/>
          </a:xfrm>
          <a:prstGeom prst="rect">
            <a:avLst/>
          </a:prstGeom>
          <a:solidFill>
            <a:schemeClr val="bg1"/>
          </a:solidFill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/>
              <a:buNone/>
            </a:pPr>
            <a:r>
              <a:rPr lang="en-US" sz="1800" dirty="0" err="1" smtClean="0"/>
              <a:t>Lownde’s</a:t>
            </a:r>
            <a:r>
              <a:rPr lang="en-US" sz="1800" dirty="0" smtClean="0"/>
              <a:t> Landing</a:t>
            </a:r>
            <a:endParaRPr lang="en-US" sz="1800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155" y="770558"/>
            <a:ext cx="8960560" cy="462565"/>
          </a:xfrm>
          <a:noFill/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CHARLESTON/DORCHESTER COUNTY LINE RE-ESTABLISHMENT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184" y="2772442"/>
            <a:ext cx="1594155" cy="334931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1800" dirty="0" smtClean="0"/>
              <a:t>Public Road</a:t>
            </a:r>
            <a:endParaRPr lang="en-US" sz="18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72882"/>
            <a:ext cx="260985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Straight Arrow Connector 12"/>
          <p:cNvCxnSpPr/>
          <p:nvPr/>
        </p:nvCxnSpPr>
        <p:spPr>
          <a:xfrm>
            <a:off x="7315200" y="3886200"/>
            <a:ext cx="685800" cy="6858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1371600" y="2717162"/>
            <a:ext cx="914400" cy="48323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4191000" y="3199763"/>
            <a:ext cx="296634" cy="40325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ontent Placeholder 2"/>
          <p:cNvSpPr txBox="1">
            <a:spLocks/>
          </p:cNvSpPr>
          <p:nvPr/>
        </p:nvSpPr>
        <p:spPr>
          <a:xfrm>
            <a:off x="1965172" y="2317618"/>
            <a:ext cx="1594155" cy="334931"/>
          </a:xfrm>
          <a:prstGeom prst="rect">
            <a:avLst/>
          </a:prstGeom>
          <a:solidFill>
            <a:schemeClr val="bg1"/>
          </a:solidFill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/>
              <a:buNone/>
            </a:pPr>
            <a:r>
              <a:rPr lang="en-US" sz="1800" dirty="0" smtClean="0"/>
              <a:t>Parker’s Ferry</a:t>
            </a:r>
            <a:endParaRPr lang="en-US" sz="1800" b="1" dirty="0"/>
          </a:p>
        </p:txBody>
      </p:sp>
      <p:cxnSp>
        <p:nvCxnSpPr>
          <p:cNvPr id="19" name="Straight Arrow Connector 18"/>
          <p:cNvCxnSpPr>
            <a:endCxn id="11" idx="2"/>
          </p:cNvCxnSpPr>
          <p:nvPr/>
        </p:nvCxnSpPr>
        <p:spPr>
          <a:xfrm flipV="1">
            <a:off x="7924800" y="4624388"/>
            <a:ext cx="261938" cy="47624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 flipV="1">
            <a:off x="4765960" y="3938588"/>
            <a:ext cx="1134654" cy="29051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 flipV="1">
            <a:off x="1290638" y="3359396"/>
            <a:ext cx="309562" cy="44107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Freeform 22"/>
          <p:cNvSpPr/>
          <p:nvPr/>
        </p:nvSpPr>
        <p:spPr>
          <a:xfrm>
            <a:off x="1321103" y="3292790"/>
            <a:ext cx="3414712" cy="481012"/>
          </a:xfrm>
          <a:custGeom>
            <a:avLst/>
            <a:gdLst>
              <a:gd name="connsiteX0" fmla="*/ 0 w 3414712"/>
              <a:gd name="connsiteY0" fmla="*/ 0 h 481012"/>
              <a:gd name="connsiteX1" fmla="*/ 2424112 w 3414712"/>
              <a:gd name="connsiteY1" fmla="*/ 233362 h 481012"/>
              <a:gd name="connsiteX2" fmla="*/ 2705100 w 3414712"/>
              <a:gd name="connsiteY2" fmla="*/ 214312 h 481012"/>
              <a:gd name="connsiteX3" fmla="*/ 3414712 w 3414712"/>
              <a:gd name="connsiteY3" fmla="*/ 481012 h 481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14712" h="481012">
                <a:moveTo>
                  <a:pt x="0" y="0"/>
                </a:moveTo>
                <a:lnTo>
                  <a:pt x="2424112" y="233362"/>
                </a:lnTo>
                <a:lnTo>
                  <a:pt x="2705100" y="214312"/>
                </a:lnTo>
                <a:lnTo>
                  <a:pt x="3414712" y="481012"/>
                </a:lnTo>
              </a:path>
            </a:pathLst>
          </a:custGeom>
          <a:noFill/>
          <a:ln w="381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4713206" y="3773802"/>
            <a:ext cx="3490913" cy="828675"/>
          </a:xfrm>
          <a:custGeom>
            <a:avLst/>
            <a:gdLst>
              <a:gd name="connsiteX0" fmla="*/ 0 w 3490913"/>
              <a:gd name="connsiteY0" fmla="*/ 0 h 828675"/>
              <a:gd name="connsiteX1" fmla="*/ 3209925 w 3490913"/>
              <a:gd name="connsiteY1" fmla="*/ 828675 h 828675"/>
              <a:gd name="connsiteX2" fmla="*/ 3490913 w 3490913"/>
              <a:gd name="connsiteY2" fmla="*/ 823913 h 828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90913" h="828675">
                <a:moveTo>
                  <a:pt x="0" y="0"/>
                </a:moveTo>
                <a:lnTo>
                  <a:pt x="3209925" y="828675"/>
                </a:lnTo>
                <a:lnTo>
                  <a:pt x="3490913" y="823913"/>
                </a:lnTo>
              </a:path>
            </a:pathLst>
          </a:custGeom>
          <a:noFill/>
          <a:ln w="381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641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72882"/>
            <a:ext cx="260985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813" y="1233123"/>
            <a:ext cx="5867400" cy="5189870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129155" y="770558"/>
            <a:ext cx="8960560" cy="462565"/>
          </a:xfrm>
          <a:prstGeom prst="rect">
            <a:avLst/>
          </a:prstGeom>
          <a:noFill/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6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CHARLESTON/DORCHESTER COUNTY LINE RE-ESTABLISHMENT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46" y="1600200"/>
            <a:ext cx="8960560" cy="36614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775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72882"/>
            <a:ext cx="260985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44" y="1237021"/>
            <a:ext cx="6655756" cy="5235861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129155" y="770558"/>
            <a:ext cx="8960560" cy="462565"/>
          </a:xfrm>
          <a:prstGeom prst="rect">
            <a:avLst/>
          </a:prstGeom>
          <a:noFill/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6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CHARLESTON/DORCHESTER COUNTY LINE RE-ESTABLISHMENT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35229"/>
            <a:ext cx="9144000" cy="31875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47080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4008</TotalTime>
  <Words>961</Words>
  <Application>Microsoft Office PowerPoint</Application>
  <PresentationFormat>On-screen Show (4:3)</PresentationFormat>
  <Paragraphs>152</Paragraphs>
  <Slides>34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Arial</vt:lpstr>
      <vt:lpstr>Calibri</vt:lpstr>
      <vt:lpstr>Constantia</vt:lpstr>
      <vt:lpstr>Copperplate Gothic Bold</vt:lpstr>
      <vt:lpstr>Perpetua</vt:lpstr>
      <vt:lpstr>Wingdings 2</vt:lpstr>
      <vt:lpstr>Flow</vt:lpstr>
      <vt:lpstr>CHARLESTON/DORCHESTER COUNTY LINE RE-ESTABLISHMENT</vt:lpstr>
      <vt:lpstr>PowerPoint Presentation</vt:lpstr>
      <vt:lpstr>PowerPoint Presentation</vt:lpstr>
      <vt:lpstr>CHARLESTON/DORCHESTER COUNTY LINE RE-ESTABLISHMENT</vt:lpstr>
      <vt:lpstr>PowerPoint Presentation</vt:lpstr>
      <vt:lpstr>PowerPoint Presentation</vt:lpstr>
      <vt:lpstr>CHARLESTON/DORCHESTER COUNTY LINE RE-ESTABLISHMENT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CHARLESTON/DORCHESTER COUNTY LINE RE-ESTABLISHMENT</vt:lpstr>
      <vt:lpstr>CHARLESTON/DORCHESTER COUNTY LINE RE-ESTABLISHMENT</vt:lpstr>
    </vt:vector>
  </TitlesOfParts>
  <Company>SC Budget and Control  Board - ORS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K. Ballard</dc:creator>
  <cp:lastModifiedBy>David K. Ballard</cp:lastModifiedBy>
  <cp:revision>222</cp:revision>
  <cp:lastPrinted>2016-02-10T19:53:21Z</cp:lastPrinted>
  <dcterms:created xsi:type="dcterms:W3CDTF">2014-10-03T14:20:08Z</dcterms:created>
  <dcterms:modified xsi:type="dcterms:W3CDTF">2016-04-14T19:30:50Z</dcterms:modified>
</cp:coreProperties>
</file>