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57" r:id="rId3"/>
    <p:sldId id="258" r:id="rId4"/>
    <p:sldId id="260" r:id="rId5"/>
    <p:sldId id="259" r:id="rId6"/>
    <p:sldId id="278" r:id="rId7"/>
    <p:sldId id="276" r:id="rId8"/>
    <p:sldId id="279"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80" r:id="rId24"/>
    <p:sldId id="281"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316" r:id="rId42"/>
    <p:sldId id="317" r:id="rId43"/>
    <p:sldId id="318" r:id="rId44"/>
    <p:sldId id="319" r:id="rId45"/>
    <p:sldId id="326" r:id="rId46"/>
    <p:sldId id="325" r:id="rId47"/>
    <p:sldId id="324" r:id="rId48"/>
    <p:sldId id="335" r:id="rId49"/>
    <p:sldId id="336" r:id="rId50"/>
    <p:sldId id="337" r:id="rId51"/>
    <p:sldId id="338" r:id="rId52"/>
    <p:sldId id="339" r:id="rId53"/>
    <p:sldId id="327" r:id="rId54"/>
    <p:sldId id="328" r:id="rId55"/>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80" d="100"/>
          <a:sy n="180" d="100"/>
        </p:scale>
        <p:origin x="1254" y="16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6725"/>
          </a:xfrm>
          <a:prstGeom prst="rect">
            <a:avLst/>
          </a:prstGeom>
        </p:spPr>
        <p:txBody>
          <a:bodyPr vert="horz" lIns="91440" tIns="45720" rIns="91440" bIns="45720" rtlCol="0"/>
          <a:lstStyle>
            <a:lvl1pPr algn="r">
              <a:defRPr sz="1200"/>
            </a:lvl1pPr>
          </a:lstStyle>
          <a:p>
            <a:fld id="{9317EEDB-8C15-4D00-B390-0B98F04687CF}" type="datetimeFigureOut">
              <a:rPr lang="en-US" smtClean="0"/>
              <a:t>4/14/2017</a:t>
            </a:fld>
            <a:endParaRPr lang="en-US"/>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73575"/>
            <a:ext cx="5607050" cy="3660775"/>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6725"/>
          </a:xfrm>
          <a:prstGeom prst="rect">
            <a:avLst/>
          </a:prstGeom>
        </p:spPr>
        <p:txBody>
          <a:bodyPr vert="horz" lIns="91440" tIns="45720" rIns="91440" bIns="45720" rtlCol="0" anchor="b"/>
          <a:lstStyle>
            <a:lvl1pPr algn="r">
              <a:defRPr sz="1200"/>
            </a:lvl1pPr>
          </a:lstStyle>
          <a:p>
            <a:fld id="{B6B4053D-960E-4CC0-A13F-7FABDE48D848}" type="slidenum">
              <a:rPr lang="en-US" smtClean="0"/>
              <a:t>‹#›</a:t>
            </a:fld>
            <a:endParaRPr lang="en-US"/>
          </a:p>
        </p:txBody>
      </p:sp>
    </p:spTree>
    <p:extLst>
      <p:ext uri="{BB962C8B-B14F-4D97-AF65-F5344CB8AC3E}">
        <p14:creationId xmlns:p14="http://schemas.microsoft.com/office/powerpoint/2010/main" val="34198422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48</a:t>
            </a:fld>
            <a:endParaRPr lang="en-US" dirty="0"/>
          </a:p>
        </p:txBody>
      </p:sp>
    </p:spTree>
    <p:extLst>
      <p:ext uri="{BB962C8B-B14F-4D97-AF65-F5344CB8AC3E}">
        <p14:creationId xmlns:p14="http://schemas.microsoft.com/office/powerpoint/2010/main" val="30509138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fld id="{EA9AEB71-1924-45C2-9588-4C4AC5458F8D}" type="slidenum">
              <a:rPr lang="en-US" smtClean="0"/>
              <a:t>49</a:t>
            </a:fld>
            <a:endParaRPr lang="en-US" dirty="0"/>
          </a:p>
        </p:txBody>
      </p:sp>
    </p:spTree>
    <p:extLst>
      <p:ext uri="{BB962C8B-B14F-4D97-AF65-F5344CB8AC3E}">
        <p14:creationId xmlns:p14="http://schemas.microsoft.com/office/powerpoint/2010/main" val="16732194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defTabSz="967354">
              <a:defRPr/>
            </a:pPr>
            <a:fld id="{57BB548B-7504-45D1-90E8-7D060A9A16B2}" type="slidenum">
              <a:rPr lang="en-US">
                <a:solidFill>
                  <a:prstClr val="black"/>
                </a:solidFill>
                <a:latin typeface="Calibri"/>
              </a:rPr>
              <a:pPr defTabSz="967354">
                <a:defRPr/>
              </a:pPr>
              <a:t>50</a:t>
            </a:fld>
            <a:endParaRPr lang="en-US">
              <a:solidFill>
                <a:prstClr val="black"/>
              </a:solidFill>
              <a:latin typeface="Calibri"/>
            </a:endParaRPr>
          </a:p>
        </p:txBody>
      </p:sp>
    </p:spTree>
    <p:extLst>
      <p:ext uri="{BB962C8B-B14F-4D97-AF65-F5344CB8AC3E}">
        <p14:creationId xmlns:p14="http://schemas.microsoft.com/office/powerpoint/2010/main" val="10886689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51</a:t>
            </a:fld>
            <a:endParaRPr lang="en-US" dirty="0"/>
          </a:p>
        </p:txBody>
      </p:sp>
    </p:spTree>
    <p:extLst>
      <p:ext uri="{BB962C8B-B14F-4D97-AF65-F5344CB8AC3E}">
        <p14:creationId xmlns:p14="http://schemas.microsoft.com/office/powerpoint/2010/main" val="301129343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p>
        </p:txBody>
      </p:sp>
      <p:sp>
        <p:nvSpPr>
          <p:cNvPr id="4" name="Slide Number Placeholder 3"/>
          <p:cNvSpPr>
            <a:spLocks noGrp="1"/>
          </p:cNvSpPr>
          <p:nvPr>
            <p:ph type="sldNum" sz="quarter" idx="10"/>
          </p:nvPr>
        </p:nvSpPr>
        <p:spPr/>
        <p:txBody>
          <a:bodyPr/>
          <a:lstStyle/>
          <a:p>
            <a:fld id="{EA9AEB71-1924-45C2-9588-4C4AC5458F8D}" type="slidenum">
              <a:rPr lang="en-US" smtClean="0"/>
              <a:t>52</a:t>
            </a:fld>
            <a:endParaRPr lang="en-US" dirty="0"/>
          </a:p>
        </p:txBody>
      </p:sp>
    </p:spTree>
    <p:extLst>
      <p:ext uri="{BB962C8B-B14F-4D97-AF65-F5344CB8AC3E}">
        <p14:creationId xmlns:p14="http://schemas.microsoft.com/office/powerpoint/2010/main" val="9938688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600"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9AEB71-1924-45C2-9588-4C4AC5458F8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523516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F1709D0-E525-4184-9BA0-EA1B9138D928}" type="datetimeFigureOut">
              <a:rPr lang="en-US" smtClean="0"/>
              <a:t>4/14/2017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A8F346-F14C-4EA8-9303-F59A884815C6}" type="slidenum">
              <a:rPr lang="en-US" smtClean="0"/>
              <a:t>‹#›</a:t>
            </a:fld>
            <a:endParaRPr lang="en-US"/>
          </a:p>
        </p:txBody>
      </p:sp>
    </p:spTree>
    <p:extLst>
      <p:ext uri="{BB962C8B-B14F-4D97-AF65-F5344CB8AC3E}">
        <p14:creationId xmlns:p14="http://schemas.microsoft.com/office/powerpoint/2010/main" val="27225003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1709D0-E525-4184-9BA0-EA1B9138D928}" type="datetimeFigureOut">
              <a:rPr lang="en-US" smtClean="0"/>
              <a:t>4/14/2017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A8F346-F14C-4EA8-9303-F59A884815C6}" type="slidenum">
              <a:rPr lang="en-US" smtClean="0"/>
              <a:t>‹#›</a:t>
            </a:fld>
            <a:endParaRPr lang="en-US"/>
          </a:p>
        </p:txBody>
      </p:sp>
    </p:spTree>
    <p:extLst>
      <p:ext uri="{BB962C8B-B14F-4D97-AF65-F5344CB8AC3E}">
        <p14:creationId xmlns:p14="http://schemas.microsoft.com/office/powerpoint/2010/main" val="713324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1709D0-E525-4184-9BA0-EA1B9138D928}" type="datetimeFigureOut">
              <a:rPr lang="en-US" smtClean="0"/>
              <a:t>4/14/2017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A8F346-F14C-4EA8-9303-F59A884815C6}" type="slidenum">
              <a:rPr lang="en-US" smtClean="0"/>
              <a:t>‹#›</a:t>
            </a:fld>
            <a:endParaRPr lang="en-US"/>
          </a:p>
        </p:txBody>
      </p:sp>
    </p:spTree>
    <p:extLst>
      <p:ext uri="{BB962C8B-B14F-4D97-AF65-F5344CB8AC3E}">
        <p14:creationId xmlns:p14="http://schemas.microsoft.com/office/powerpoint/2010/main" val="20414061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F1709D0-E525-4184-9BA0-EA1B9138D928}" type="datetimeFigureOut">
              <a:rPr lang="en-US" smtClean="0"/>
              <a:t>4/14/2017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A8F346-F14C-4EA8-9303-F59A884815C6}" type="slidenum">
              <a:rPr lang="en-US" smtClean="0"/>
              <a:t>‹#›</a:t>
            </a:fld>
            <a:endParaRPr lang="en-US"/>
          </a:p>
        </p:txBody>
      </p:sp>
    </p:spTree>
    <p:extLst>
      <p:ext uri="{BB962C8B-B14F-4D97-AF65-F5344CB8AC3E}">
        <p14:creationId xmlns:p14="http://schemas.microsoft.com/office/powerpoint/2010/main" val="2262436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F1709D0-E525-4184-9BA0-EA1B9138D928}" type="datetimeFigureOut">
              <a:rPr lang="en-US" smtClean="0"/>
              <a:t>4/14/2017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FA8F346-F14C-4EA8-9303-F59A884815C6}" type="slidenum">
              <a:rPr lang="en-US" smtClean="0"/>
              <a:t>‹#›</a:t>
            </a:fld>
            <a:endParaRPr lang="en-US"/>
          </a:p>
        </p:txBody>
      </p:sp>
    </p:spTree>
    <p:extLst>
      <p:ext uri="{BB962C8B-B14F-4D97-AF65-F5344CB8AC3E}">
        <p14:creationId xmlns:p14="http://schemas.microsoft.com/office/powerpoint/2010/main" val="217205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F1709D0-E525-4184-9BA0-EA1B9138D928}" type="datetimeFigureOut">
              <a:rPr lang="en-US" smtClean="0"/>
              <a:t>4/14/2017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A8F346-F14C-4EA8-9303-F59A884815C6}" type="slidenum">
              <a:rPr lang="en-US" smtClean="0"/>
              <a:t>‹#›</a:t>
            </a:fld>
            <a:endParaRPr lang="en-US"/>
          </a:p>
        </p:txBody>
      </p:sp>
    </p:spTree>
    <p:extLst>
      <p:ext uri="{BB962C8B-B14F-4D97-AF65-F5344CB8AC3E}">
        <p14:creationId xmlns:p14="http://schemas.microsoft.com/office/powerpoint/2010/main" val="1179206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F1709D0-E525-4184-9BA0-EA1B9138D928}" type="datetimeFigureOut">
              <a:rPr lang="en-US" smtClean="0"/>
              <a:t>4/14/2017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FA8F346-F14C-4EA8-9303-F59A884815C6}" type="slidenum">
              <a:rPr lang="en-US" smtClean="0"/>
              <a:t>‹#›</a:t>
            </a:fld>
            <a:endParaRPr lang="en-US"/>
          </a:p>
        </p:txBody>
      </p:sp>
    </p:spTree>
    <p:extLst>
      <p:ext uri="{BB962C8B-B14F-4D97-AF65-F5344CB8AC3E}">
        <p14:creationId xmlns:p14="http://schemas.microsoft.com/office/powerpoint/2010/main" val="2717309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F1709D0-E525-4184-9BA0-EA1B9138D928}" type="datetimeFigureOut">
              <a:rPr lang="en-US" smtClean="0"/>
              <a:t>4/14/2017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FA8F346-F14C-4EA8-9303-F59A884815C6}" type="slidenum">
              <a:rPr lang="en-US" smtClean="0"/>
              <a:t>‹#›</a:t>
            </a:fld>
            <a:endParaRPr lang="en-US"/>
          </a:p>
        </p:txBody>
      </p:sp>
    </p:spTree>
    <p:extLst>
      <p:ext uri="{BB962C8B-B14F-4D97-AF65-F5344CB8AC3E}">
        <p14:creationId xmlns:p14="http://schemas.microsoft.com/office/powerpoint/2010/main" val="1293455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1709D0-E525-4184-9BA0-EA1B9138D928}" type="datetimeFigureOut">
              <a:rPr lang="en-US" smtClean="0"/>
              <a:t>4/14/2017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FA8F346-F14C-4EA8-9303-F59A884815C6}" type="slidenum">
              <a:rPr lang="en-US" smtClean="0"/>
              <a:t>‹#›</a:t>
            </a:fld>
            <a:endParaRPr lang="en-US"/>
          </a:p>
        </p:txBody>
      </p:sp>
    </p:spTree>
    <p:extLst>
      <p:ext uri="{BB962C8B-B14F-4D97-AF65-F5344CB8AC3E}">
        <p14:creationId xmlns:p14="http://schemas.microsoft.com/office/powerpoint/2010/main" val="29023563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1709D0-E525-4184-9BA0-EA1B9138D928}" type="datetimeFigureOut">
              <a:rPr lang="en-US" smtClean="0"/>
              <a:t>4/14/2017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A8F346-F14C-4EA8-9303-F59A884815C6}" type="slidenum">
              <a:rPr lang="en-US" smtClean="0"/>
              <a:t>‹#›</a:t>
            </a:fld>
            <a:endParaRPr lang="en-US"/>
          </a:p>
        </p:txBody>
      </p:sp>
    </p:spTree>
    <p:extLst>
      <p:ext uri="{BB962C8B-B14F-4D97-AF65-F5344CB8AC3E}">
        <p14:creationId xmlns:p14="http://schemas.microsoft.com/office/powerpoint/2010/main" val="369889196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1709D0-E525-4184-9BA0-EA1B9138D928}" type="datetimeFigureOut">
              <a:rPr lang="en-US" smtClean="0"/>
              <a:t>4/14/2017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FA8F346-F14C-4EA8-9303-F59A884815C6}" type="slidenum">
              <a:rPr lang="en-US" smtClean="0"/>
              <a:t>‹#›</a:t>
            </a:fld>
            <a:endParaRPr lang="en-US"/>
          </a:p>
        </p:txBody>
      </p:sp>
    </p:spTree>
    <p:extLst>
      <p:ext uri="{BB962C8B-B14F-4D97-AF65-F5344CB8AC3E}">
        <p14:creationId xmlns:p14="http://schemas.microsoft.com/office/powerpoint/2010/main" val="16442126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F1709D0-E525-4184-9BA0-EA1B9138D928}" type="datetimeFigureOut">
              <a:rPr lang="en-US" smtClean="0"/>
              <a:t>4/14/2017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A8F346-F14C-4EA8-9303-F59A884815C6}" type="slidenum">
              <a:rPr lang="en-US" smtClean="0"/>
              <a:t>‹#›</a:t>
            </a:fld>
            <a:endParaRPr lang="en-US"/>
          </a:p>
        </p:txBody>
      </p:sp>
    </p:spTree>
    <p:extLst>
      <p:ext uri="{BB962C8B-B14F-4D97-AF65-F5344CB8AC3E}">
        <p14:creationId xmlns:p14="http://schemas.microsoft.com/office/powerpoint/2010/main" val="3302486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jpeg"/><Relationship Id="rId1" Type="http://schemas.openxmlformats.org/officeDocument/2006/relationships/slideLayout" Target="../slideLayouts/slideLayout4.xml"/><Relationship Id="rId5" Type="http://schemas.openxmlformats.org/officeDocument/2006/relationships/image" Target="../media/image15.jpg"/><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4.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image" Target="../media/image39.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4.xml"/><Relationship Id="rId4" Type="http://schemas.openxmlformats.org/officeDocument/2006/relationships/image" Target="../media/image43.jpeg"/></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4.xml"/><Relationship Id="rId4" Type="http://schemas.openxmlformats.org/officeDocument/2006/relationships/image" Target="../media/image46.jpeg"/></Relationships>
</file>

<file path=ppt/slides/_rels/slide4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4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4.xml"/><Relationship Id="rId4" Type="http://schemas.openxmlformats.org/officeDocument/2006/relationships/image" Target="../media/image29.jpeg"/></Relationships>
</file>

<file path=ppt/slides/_rels/slide45.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image" Target="../media/image52.jpeg"/><Relationship Id="rId1" Type="http://schemas.openxmlformats.org/officeDocument/2006/relationships/slideLayout" Target="../slideLayouts/slideLayout4.xml"/><Relationship Id="rId4" Type="http://schemas.openxmlformats.org/officeDocument/2006/relationships/image" Target="../media/image54.jpeg"/></Relationships>
</file>

<file path=ppt/slides/_rels/slide4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2.jpeg"/><Relationship Id="rId1" Type="http://schemas.openxmlformats.org/officeDocument/2006/relationships/slideLayout" Target="../slideLayouts/slideLayout4.xml"/><Relationship Id="rId4" Type="http://schemas.openxmlformats.org/officeDocument/2006/relationships/image" Target="../media/image56.jpeg"/></Relationships>
</file>

<file path=ppt/slides/_rels/slide47.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jpeg"/><Relationship Id="rId1" Type="http://schemas.openxmlformats.org/officeDocument/2006/relationships/slideLayout" Target="../slideLayouts/slideLayout4.xml"/><Relationship Id="rId4" Type="http://schemas.openxmlformats.org/officeDocument/2006/relationships/image" Target="../media/image59.jpeg"/></Relationships>
</file>

<file path=ppt/slides/_rels/slide48.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8600" y="2130425"/>
            <a:ext cx="8686800" cy="1470025"/>
          </a:xfrm>
        </p:spPr>
        <p:txBody>
          <a:bodyPr>
            <a:noAutofit/>
          </a:bodyPr>
          <a:lstStyle/>
          <a:p>
            <a:r>
              <a:rPr lang="en-US" sz="4800" dirty="0" smtClean="0"/>
              <a:t>Cherokee – York County Line</a:t>
            </a:r>
            <a:endParaRPr lang="en-US" sz="4800" dirty="0"/>
          </a:p>
        </p:txBody>
      </p:sp>
      <p:sp>
        <p:nvSpPr>
          <p:cNvPr id="3" name="Subtitle 2"/>
          <p:cNvSpPr>
            <a:spLocks noGrp="1"/>
          </p:cNvSpPr>
          <p:nvPr>
            <p:ph type="subTitle" idx="1"/>
          </p:nvPr>
        </p:nvSpPr>
        <p:spPr>
          <a:xfrm>
            <a:off x="1371600" y="3352800"/>
            <a:ext cx="6248400" cy="1066800"/>
          </a:xfrm>
        </p:spPr>
        <p:txBody>
          <a:bodyPr/>
          <a:lstStyle/>
          <a:p>
            <a:r>
              <a:rPr lang="en-US" dirty="0" smtClean="0">
                <a:solidFill>
                  <a:schemeClr val="tx1"/>
                </a:solidFill>
              </a:rPr>
              <a:t>From Kings Creek to the clarified North Carolina Boundary</a:t>
            </a:r>
            <a:endParaRPr lang="en-US" dirty="0">
              <a:solidFill>
                <a:schemeClr val="tx1"/>
              </a:solidFill>
            </a:endParaRPr>
          </a:p>
        </p:txBody>
      </p:sp>
      <p:sp>
        <p:nvSpPr>
          <p:cNvPr id="4" name="TextBox 3"/>
          <p:cNvSpPr txBox="1"/>
          <p:nvPr/>
        </p:nvSpPr>
        <p:spPr>
          <a:xfrm>
            <a:off x="1143000" y="4648200"/>
            <a:ext cx="6477000" cy="769441"/>
          </a:xfrm>
          <a:prstGeom prst="rect">
            <a:avLst/>
          </a:prstGeom>
          <a:noFill/>
        </p:spPr>
        <p:txBody>
          <a:bodyPr wrap="square" rtlCol="0">
            <a:spAutoFit/>
          </a:bodyPr>
          <a:lstStyle/>
          <a:p>
            <a:pPr algn="ctr"/>
            <a:r>
              <a:rPr lang="en-US" sz="2000" i="1" dirty="0" smtClean="0">
                <a:latin typeface="Georgia" panose="02040502050405020303" pitchFamily="18" charset="0"/>
              </a:rPr>
              <a:t>Prepared by: </a:t>
            </a:r>
            <a:r>
              <a:rPr lang="en-US" sz="2400" i="1" dirty="0" smtClean="0">
                <a:latin typeface="Georgia" panose="02040502050405020303" pitchFamily="18" charset="0"/>
              </a:rPr>
              <a:t>CESI</a:t>
            </a:r>
          </a:p>
          <a:p>
            <a:pPr algn="ctr"/>
            <a:r>
              <a:rPr lang="en-US" sz="2000" i="1" dirty="0" smtClean="0">
                <a:latin typeface="Georgia" panose="02040502050405020303" pitchFamily="18" charset="0"/>
              </a:rPr>
              <a:t>2016</a:t>
            </a:r>
            <a:endParaRPr lang="en-US" sz="2000" i="1" dirty="0">
              <a:latin typeface="Georgia" panose="02040502050405020303" pitchFamily="18" charset="0"/>
            </a:endParaRPr>
          </a:p>
        </p:txBody>
      </p:sp>
    </p:spTree>
    <p:extLst>
      <p:ext uri="{BB962C8B-B14F-4D97-AF65-F5344CB8AC3E}">
        <p14:creationId xmlns:p14="http://schemas.microsoft.com/office/powerpoint/2010/main" val="10381070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905000" y="1143000"/>
            <a:ext cx="5638800" cy="3050855"/>
          </a:xfrm>
        </p:spPr>
      </p:pic>
      <p:sp>
        <p:nvSpPr>
          <p:cNvPr id="3" name="Content Placeholder 2"/>
          <p:cNvSpPr>
            <a:spLocks noGrp="1"/>
          </p:cNvSpPr>
          <p:nvPr>
            <p:ph sz="half" idx="2"/>
          </p:nvPr>
        </p:nvSpPr>
        <p:spPr>
          <a:xfrm>
            <a:off x="381000" y="4343400"/>
            <a:ext cx="8305800" cy="2362200"/>
          </a:xfrm>
        </p:spPr>
        <p:txBody>
          <a:bodyPr/>
          <a:lstStyle/>
          <a:p>
            <a:r>
              <a:rPr lang="en-US" dirty="0" smtClean="0"/>
              <a:t>The intersecting bearings to the “Old Monument” provide both a distance and orientation</a:t>
            </a:r>
          </a:p>
          <a:p>
            <a:r>
              <a:rPr lang="en-US" dirty="0" smtClean="0"/>
              <a:t>The resulting alignment of “Segment 1” corresponds well with the roads and other general features shown on the plat</a:t>
            </a:r>
            <a:endParaRPr lang="en-US" dirty="0"/>
          </a:p>
        </p:txBody>
      </p:sp>
    </p:spTree>
    <p:extLst>
      <p:ext uri="{BB962C8B-B14F-4D97-AF65-F5344CB8AC3E}">
        <p14:creationId xmlns:p14="http://schemas.microsoft.com/office/powerpoint/2010/main" val="318891551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990600" y="1447800"/>
            <a:ext cx="7125468" cy="3526029"/>
          </a:xfrm>
        </p:spPr>
      </p:pic>
      <p:sp>
        <p:nvSpPr>
          <p:cNvPr id="3" name="Content Placeholder 2"/>
          <p:cNvSpPr>
            <a:spLocks noGrp="1"/>
          </p:cNvSpPr>
          <p:nvPr>
            <p:ph sz="half" idx="2"/>
          </p:nvPr>
        </p:nvSpPr>
        <p:spPr>
          <a:xfrm>
            <a:off x="381000" y="5029200"/>
            <a:ext cx="8305800" cy="1676400"/>
          </a:xfrm>
        </p:spPr>
        <p:txBody>
          <a:bodyPr>
            <a:normAutofit fontScale="92500" lnSpcReduction="10000"/>
          </a:bodyPr>
          <a:lstStyle/>
          <a:p>
            <a:r>
              <a:rPr lang="en-US" dirty="0" smtClean="0"/>
              <a:t>The closest “hard” point to the corner is the stream crossing at 220 (out of 228 total) chains</a:t>
            </a:r>
          </a:p>
          <a:p>
            <a:r>
              <a:rPr lang="en-US" dirty="0" smtClean="0"/>
              <a:t>Corner calculated on the alignment and 528’ (8 chains) from the creek</a:t>
            </a:r>
            <a:endParaRPr lang="en-US" dirty="0"/>
          </a:p>
        </p:txBody>
      </p:sp>
    </p:spTree>
    <p:extLst>
      <p:ext uri="{BB962C8B-B14F-4D97-AF65-F5344CB8AC3E}">
        <p14:creationId xmlns:p14="http://schemas.microsoft.com/office/powerpoint/2010/main" val="318891551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sp>
        <p:nvSpPr>
          <p:cNvPr id="2" name="Content Placeholder 1"/>
          <p:cNvSpPr>
            <a:spLocks noGrp="1"/>
          </p:cNvSpPr>
          <p:nvPr>
            <p:ph sz="half" idx="1"/>
          </p:nvPr>
        </p:nvSpPr>
        <p:spPr>
          <a:xfrm>
            <a:off x="457200" y="1600200"/>
            <a:ext cx="8229600" cy="4038601"/>
          </a:xfrm>
        </p:spPr>
        <p:txBody>
          <a:bodyPr/>
          <a:lstStyle/>
          <a:p>
            <a:r>
              <a:rPr lang="en-US" dirty="0" smtClean="0"/>
              <a:t>The calculated corner fell squarely on top of a side ridge to the main ridge</a:t>
            </a:r>
          </a:p>
          <a:p>
            <a:r>
              <a:rPr lang="en-US" dirty="0" smtClean="0"/>
              <a:t>We checked for a “large pine” but the largest one we found would have been only 5” DBA at the time of the 1920 survey</a:t>
            </a:r>
          </a:p>
          <a:p>
            <a:endParaRPr lang="en-US" dirty="0"/>
          </a:p>
        </p:txBody>
      </p:sp>
      <p:pic>
        <p:nvPicPr>
          <p:cNvPr id="4" name="Content Placeholder 3"/>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838200" y="4294690"/>
            <a:ext cx="2514600" cy="1885950"/>
          </a:xfrm>
        </p:spPr>
      </p:pic>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2800" y="4294690"/>
            <a:ext cx="2514600" cy="1885950"/>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67400" y="4294690"/>
            <a:ext cx="2514600" cy="1885950"/>
          </a:xfrm>
          <a:prstGeom prst="rect">
            <a:avLst/>
          </a:prstGeom>
        </p:spPr>
      </p:pic>
    </p:spTree>
    <p:extLst>
      <p:ext uri="{BB962C8B-B14F-4D97-AF65-F5344CB8AC3E}">
        <p14:creationId xmlns:p14="http://schemas.microsoft.com/office/powerpoint/2010/main" val="31889155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sp>
        <p:nvSpPr>
          <p:cNvPr id="2" name="Content Placeholder 1"/>
          <p:cNvSpPr>
            <a:spLocks noGrp="1"/>
          </p:cNvSpPr>
          <p:nvPr>
            <p:ph idx="1"/>
          </p:nvPr>
        </p:nvSpPr>
        <p:spPr/>
        <p:txBody>
          <a:bodyPr/>
          <a:lstStyle/>
          <a:p>
            <a:r>
              <a:rPr lang="en-US" dirty="0" smtClean="0"/>
              <a:t>The distance north (along the old township line) to the State Line checked within 162’ (less than 1.5% difference)</a:t>
            </a:r>
          </a:p>
          <a:p>
            <a:r>
              <a:rPr lang="en-US" dirty="0" smtClean="0"/>
              <a:t>The distance to the center of the “old Apple road” checked within 263’ (less than 1.75% difference)</a:t>
            </a:r>
          </a:p>
          <a:p>
            <a:r>
              <a:rPr lang="en-US" dirty="0" smtClean="0"/>
              <a:t>The resulting area was 1.9977 square miles (as opposed to plat area of 2 sq. mi.)</a:t>
            </a:r>
            <a:endParaRPr lang="en-US" dirty="0"/>
          </a:p>
        </p:txBody>
      </p:sp>
    </p:spTree>
    <p:extLst>
      <p:ext uri="{BB962C8B-B14F-4D97-AF65-F5344CB8AC3E}">
        <p14:creationId xmlns:p14="http://schemas.microsoft.com/office/powerpoint/2010/main" val="31889155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1447800"/>
            <a:ext cx="8431275" cy="2082599"/>
          </a:xfrm>
        </p:spPr>
      </p:pic>
      <p:sp>
        <p:nvSpPr>
          <p:cNvPr id="3" name="Content Placeholder 2"/>
          <p:cNvSpPr>
            <a:spLocks noGrp="1"/>
          </p:cNvSpPr>
          <p:nvPr>
            <p:ph sz="half" idx="2"/>
          </p:nvPr>
        </p:nvSpPr>
        <p:spPr>
          <a:xfrm>
            <a:off x="457200" y="3581400"/>
            <a:ext cx="8458200" cy="3048000"/>
          </a:xfrm>
        </p:spPr>
        <p:txBody>
          <a:bodyPr>
            <a:normAutofit lnSpcReduction="10000"/>
          </a:bodyPr>
          <a:lstStyle/>
          <a:p>
            <a:r>
              <a:rPr lang="en-US" dirty="0" smtClean="0"/>
              <a:t>The line “Due East” from the Old Monument (shown more clearly on School District Maps #2 and #17) measures within 57’ (a difference of  1.0%)</a:t>
            </a:r>
          </a:p>
          <a:p>
            <a:r>
              <a:rPr lang="en-US" dirty="0" smtClean="0"/>
              <a:t>A bearing matching “Due East” from near the “</a:t>
            </a:r>
            <a:r>
              <a:rPr lang="en-US" dirty="0"/>
              <a:t>O</a:t>
            </a:r>
            <a:r>
              <a:rPr lang="en-US" dirty="0" smtClean="0"/>
              <a:t>ld Monument” crosses the intersecting creeks as shown on the plat</a:t>
            </a:r>
            <a:endParaRPr lang="en-US" dirty="0"/>
          </a:p>
        </p:txBody>
      </p:sp>
    </p:spTree>
    <p:extLst>
      <p:ext uri="{BB962C8B-B14F-4D97-AF65-F5344CB8AC3E}">
        <p14:creationId xmlns:p14="http://schemas.microsoft.com/office/powerpoint/2010/main" val="318891551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914400" y="1219200"/>
            <a:ext cx="7238999" cy="1788095"/>
          </a:xfrm>
        </p:spPr>
      </p:pic>
      <p:pic>
        <p:nvPicPr>
          <p:cNvPr id="2" name="Content Placeholder 1"/>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914400" y="2971800"/>
            <a:ext cx="7287118" cy="1782763"/>
          </a:xfr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33600" y="4783573"/>
            <a:ext cx="2433918" cy="1571263"/>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98384" y="4783572"/>
            <a:ext cx="3409974" cy="1571263"/>
          </a:xfrm>
          <a:prstGeom prst="rect">
            <a:avLst/>
          </a:prstGeom>
        </p:spPr>
      </p:pic>
    </p:spTree>
    <p:extLst>
      <p:ext uri="{BB962C8B-B14F-4D97-AF65-F5344CB8AC3E}">
        <p14:creationId xmlns:p14="http://schemas.microsoft.com/office/powerpoint/2010/main" val="318891551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83111" y="1524000"/>
            <a:ext cx="8583655" cy="4218273"/>
          </a:xfrm>
        </p:spPr>
      </p:pic>
    </p:spTree>
    <p:extLst>
      <p:ext uri="{BB962C8B-B14F-4D97-AF65-F5344CB8AC3E}">
        <p14:creationId xmlns:p14="http://schemas.microsoft.com/office/powerpoint/2010/main" val="318891551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295400" y="1219200"/>
            <a:ext cx="6705599" cy="5110632"/>
          </a:xfrm>
        </p:spPr>
      </p:pic>
    </p:spTree>
    <p:extLst>
      <p:ext uri="{BB962C8B-B14F-4D97-AF65-F5344CB8AC3E}">
        <p14:creationId xmlns:p14="http://schemas.microsoft.com/office/powerpoint/2010/main" val="31889155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sp>
        <p:nvSpPr>
          <p:cNvPr id="2" name="Content Placeholder 1"/>
          <p:cNvSpPr>
            <a:spLocks noGrp="1"/>
          </p:cNvSpPr>
          <p:nvPr>
            <p:ph idx="1"/>
          </p:nvPr>
        </p:nvSpPr>
        <p:spPr/>
        <p:txBody>
          <a:bodyPr/>
          <a:lstStyle/>
          <a:p>
            <a:r>
              <a:rPr lang="en-US" u="sng" dirty="0" smtClean="0"/>
              <a:t>1868 Township Law and York County, SC</a:t>
            </a:r>
            <a:r>
              <a:rPr lang="en-US" dirty="0" smtClean="0"/>
              <a:t> by Robert Jerald L. West states that the common southern corner of Cherokee and Kings Mountain townships was in Henderson Borders’ field</a:t>
            </a:r>
          </a:p>
          <a:p>
            <a:r>
              <a:rPr lang="en-US" dirty="0" smtClean="0"/>
              <a:t>Research failed to locate Henderson Borders property in the vicinity of Smyrna</a:t>
            </a:r>
            <a:endParaRPr lang="en-US" dirty="0"/>
          </a:p>
        </p:txBody>
      </p:sp>
    </p:spTree>
    <p:extLst>
      <p:ext uri="{BB962C8B-B14F-4D97-AF65-F5344CB8AC3E}">
        <p14:creationId xmlns:p14="http://schemas.microsoft.com/office/powerpoint/2010/main" val="318891551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sp>
        <p:nvSpPr>
          <p:cNvPr id="2" name="Content Placeholder 1"/>
          <p:cNvSpPr>
            <a:spLocks noGrp="1"/>
          </p:cNvSpPr>
          <p:nvPr>
            <p:ph idx="1"/>
          </p:nvPr>
        </p:nvSpPr>
        <p:spPr/>
        <p:txBody>
          <a:bodyPr>
            <a:normAutofit lnSpcReduction="10000"/>
          </a:bodyPr>
          <a:lstStyle/>
          <a:p>
            <a:r>
              <a:rPr lang="en-US" dirty="0" smtClean="0"/>
              <a:t>Additional research with the Historical Center of York County located school district maps for the western part of York County, first surveyed in 1913 and revised in 1915 and 1916</a:t>
            </a:r>
          </a:p>
          <a:p>
            <a:r>
              <a:rPr lang="en-US" dirty="0" smtClean="0"/>
              <a:t>Wanda Fowler, Researcher, emailed PDFs of these drawings to CESI</a:t>
            </a:r>
          </a:p>
          <a:p>
            <a:r>
              <a:rPr lang="en-US" dirty="0" smtClean="0"/>
              <a:t>The school district maps appear to all be by one surveyor – J. L. Stacy</a:t>
            </a:r>
            <a:endParaRPr lang="en-US" dirty="0"/>
          </a:p>
        </p:txBody>
      </p:sp>
    </p:spTree>
    <p:extLst>
      <p:ext uri="{BB962C8B-B14F-4D97-AF65-F5344CB8AC3E}">
        <p14:creationId xmlns:p14="http://schemas.microsoft.com/office/powerpoint/2010/main" val="318891551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smtClean="0"/>
              <a:t>Cherokee-York County Line</a:t>
            </a:r>
            <a:endParaRPr lang="en-US" sz="40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400" y="1312866"/>
            <a:ext cx="7239000" cy="5517161"/>
          </a:xfrm>
          <a:prstGeom prst="rect">
            <a:avLst/>
          </a:prstGeom>
        </p:spPr>
      </p:pic>
    </p:spTree>
    <p:extLst>
      <p:ext uri="{BB962C8B-B14F-4D97-AF65-F5344CB8AC3E}">
        <p14:creationId xmlns:p14="http://schemas.microsoft.com/office/powerpoint/2010/main" val="6966988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133600" y="1116199"/>
            <a:ext cx="5181600" cy="5494801"/>
          </a:xfrm>
        </p:spPr>
      </p:pic>
    </p:spTree>
    <p:extLst>
      <p:ext uri="{BB962C8B-B14F-4D97-AF65-F5344CB8AC3E}">
        <p14:creationId xmlns:p14="http://schemas.microsoft.com/office/powerpoint/2010/main" val="318891551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3" name="Content Placeholder 2"/>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910623" y="1219200"/>
            <a:ext cx="3204177" cy="5486400"/>
          </a:xfrm>
        </p:spPr>
      </p:pic>
      <p:sp>
        <p:nvSpPr>
          <p:cNvPr id="4" name="Content Placeholder 3"/>
          <p:cNvSpPr>
            <a:spLocks noGrp="1"/>
          </p:cNvSpPr>
          <p:nvPr>
            <p:ph sz="half" idx="2"/>
          </p:nvPr>
        </p:nvSpPr>
        <p:spPr>
          <a:xfrm>
            <a:off x="4191000" y="1219200"/>
            <a:ext cx="4495800" cy="5486400"/>
          </a:xfrm>
        </p:spPr>
        <p:txBody>
          <a:bodyPr/>
          <a:lstStyle/>
          <a:p>
            <a:r>
              <a:rPr lang="en-US" dirty="0" smtClean="0"/>
              <a:t>School District Map #17 offers a lot of generalized information along its more than 5 mile length, but nothing definitive to allow a precise determination of the county (old township) line</a:t>
            </a:r>
            <a:endParaRPr lang="en-US" dirty="0"/>
          </a:p>
        </p:txBody>
      </p:sp>
    </p:spTree>
    <p:extLst>
      <p:ext uri="{BB962C8B-B14F-4D97-AF65-F5344CB8AC3E}">
        <p14:creationId xmlns:p14="http://schemas.microsoft.com/office/powerpoint/2010/main" val="318891551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778696" y="1600200"/>
            <a:ext cx="7662807" cy="2743200"/>
          </a:xfrm>
        </p:spPr>
      </p:pic>
      <p:sp>
        <p:nvSpPr>
          <p:cNvPr id="3" name="Content Placeholder 2"/>
          <p:cNvSpPr>
            <a:spLocks noGrp="1"/>
          </p:cNvSpPr>
          <p:nvPr>
            <p:ph sz="half" idx="2"/>
          </p:nvPr>
        </p:nvSpPr>
        <p:spPr>
          <a:xfrm>
            <a:off x="533400" y="4343400"/>
            <a:ext cx="8153400" cy="2362200"/>
          </a:xfrm>
        </p:spPr>
        <p:txBody>
          <a:bodyPr>
            <a:normAutofit/>
          </a:bodyPr>
          <a:lstStyle/>
          <a:p>
            <a:r>
              <a:rPr lang="en-US" dirty="0" smtClean="0"/>
              <a:t>School District Map #44 shows the district line leaving the county line near the Smyrna-Piedmont Road and traversing around roughly 400 acres of Cherokee County to be included as part of School District #44</a:t>
            </a:r>
            <a:endParaRPr lang="en-US" dirty="0"/>
          </a:p>
        </p:txBody>
      </p:sp>
    </p:spTree>
    <p:extLst>
      <p:ext uri="{BB962C8B-B14F-4D97-AF65-F5344CB8AC3E}">
        <p14:creationId xmlns:p14="http://schemas.microsoft.com/office/powerpoint/2010/main" val="31889155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133600" y="1143000"/>
            <a:ext cx="4800600" cy="3369250"/>
          </a:xfrm>
        </p:spPr>
      </p:pic>
      <p:sp>
        <p:nvSpPr>
          <p:cNvPr id="3" name="Content Placeholder 2"/>
          <p:cNvSpPr>
            <a:spLocks noGrp="1"/>
          </p:cNvSpPr>
          <p:nvPr>
            <p:ph sz="half" idx="2"/>
          </p:nvPr>
        </p:nvSpPr>
        <p:spPr>
          <a:xfrm>
            <a:off x="609600" y="4495800"/>
            <a:ext cx="8229600" cy="2362200"/>
          </a:xfrm>
        </p:spPr>
        <p:txBody>
          <a:bodyPr>
            <a:normAutofit fontScale="92500"/>
          </a:bodyPr>
          <a:lstStyle/>
          <a:p>
            <a:r>
              <a:rPr lang="en-US" dirty="0" smtClean="0"/>
              <a:t>But it also shows the school district cornering on a “Pine Stump” just east of the road and W. T. </a:t>
            </a:r>
            <a:r>
              <a:rPr lang="en-US" dirty="0" err="1" smtClean="0"/>
              <a:t>Hartness</a:t>
            </a:r>
            <a:r>
              <a:rPr lang="en-US" dirty="0" smtClean="0"/>
              <a:t> house – and just west of the county line</a:t>
            </a:r>
          </a:p>
          <a:p>
            <a:r>
              <a:rPr lang="en-US" dirty="0" smtClean="0"/>
              <a:t>This graphical representation is the </a:t>
            </a:r>
            <a:r>
              <a:rPr lang="en-US" u="sng" dirty="0" smtClean="0"/>
              <a:t>most accurate</a:t>
            </a:r>
            <a:r>
              <a:rPr lang="en-US" dirty="0" smtClean="0"/>
              <a:t> information we have to locate this end of Segment 2</a:t>
            </a:r>
          </a:p>
          <a:p>
            <a:endParaRPr lang="en-US" dirty="0"/>
          </a:p>
        </p:txBody>
      </p:sp>
    </p:spTree>
    <p:extLst>
      <p:ext uri="{BB962C8B-B14F-4D97-AF65-F5344CB8AC3E}">
        <p14:creationId xmlns:p14="http://schemas.microsoft.com/office/powerpoint/2010/main" val="40412318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914400" y="1219200"/>
            <a:ext cx="7239000" cy="2591481"/>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1371600" y="3581400"/>
            <a:ext cx="6172200" cy="3145258"/>
          </a:xfrm>
        </p:spPr>
      </p:pic>
    </p:spTree>
    <p:extLst>
      <p:ext uri="{BB962C8B-B14F-4D97-AF65-F5344CB8AC3E}">
        <p14:creationId xmlns:p14="http://schemas.microsoft.com/office/powerpoint/2010/main" val="9836273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sp>
        <p:nvSpPr>
          <p:cNvPr id="2" name="Content Placeholder 1"/>
          <p:cNvSpPr>
            <a:spLocks noGrp="1"/>
          </p:cNvSpPr>
          <p:nvPr>
            <p:ph idx="1"/>
          </p:nvPr>
        </p:nvSpPr>
        <p:spPr/>
        <p:txBody>
          <a:bodyPr/>
          <a:lstStyle/>
          <a:p>
            <a:r>
              <a:rPr lang="en-US" dirty="0" smtClean="0"/>
              <a:t>On the previous slide the blue line on the lower image is a plot of the  bearings and distances from the School District #44 map overlain on current GIS information</a:t>
            </a:r>
          </a:p>
          <a:p>
            <a:r>
              <a:rPr lang="en-US" dirty="0" smtClean="0"/>
              <a:t>From this it is obvious that most bend points were existing property corners in 1913-1916, and most are still there today</a:t>
            </a:r>
          </a:p>
          <a:p>
            <a:r>
              <a:rPr lang="en-US" dirty="0" smtClean="0"/>
              <a:t>And, the “Pine Stump” is one of them</a:t>
            </a:r>
            <a:endParaRPr lang="en-US" dirty="0"/>
          </a:p>
        </p:txBody>
      </p:sp>
    </p:spTree>
    <p:extLst>
      <p:ext uri="{BB962C8B-B14F-4D97-AF65-F5344CB8AC3E}">
        <p14:creationId xmlns:p14="http://schemas.microsoft.com/office/powerpoint/2010/main" val="259639743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81000" y="1295400"/>
            <a:ext cx="4863147" cy="3670849"/>
          </a:xfrm>
        </p:spPr>
      </p:pic>
      <p:sp>
        <p:nvSpPr>
          <p:cNvPr id="3" name="Content Placeholder 2"/>
          <p:cNvSpPr>
            <a:spLocks noGrp="1"/>
          </p:cNvSpPr>
          <p:nvPr>
            <p:ph sz="half" idx="2"/>
          </p:nvPr>
        </p:nvSpPr>
        <p:spPr>
          <a:xfrm>
            <a:off x="304800" y="4800600"/>
            <a:ext cx="8534400" cy="1981200"/>
          </a:xfrm>
        </p:spPr>
        <p:txBody>
          <a:bodyPr>
            <a:normAutofit/>
          </a:bodyPr>
          <a:lstStyle/>
          <a:p>
            <a:r>
              <a:rPr lang="en-US" dirty="0" smtClean="0"/>
              <a:t>From the School District #44 map we scaled the distance from “Pine Stump” to county line and then created a point at that same distance from the ½” Iron Pipe to establish Segment 2’s alignment</a:t>
            </a:r>
            <a:endParaRPr lang="en-US" dirty="0"/>
          </a:p>
        </p:txBody>
      </p:sp>
      <p:sp>
        <p:nvSpPr>
          <p:cNvPr id="6" name="TextBox 5"/>
          <p:cNvSpPr txBox="1"/>
          <p:nvPr/>
        </p:nvSpPr>
        <p:spPr>
          <a:xfrm>
            <a:off x="5181600" y="1219201"/>
            <a:ext cx="3810000" cy="396240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From our research we determined that the ½” Iron Pipe, shown here, is the perpetuated corner of the “Pine Stump”</a:t>
            </a:r>
          </a:p>
          <a:p>
            <a:pPr marL="285750" indent="-285750">
              <a:buFont typeface="Arial" panose="020B0604020202020204" pitchFamily="34" charset="0"/>
              <a:buChar char="•"/>
            </a:pPr>
            <a:r>
              <a:rPr lang="en-US" sz="2800" dirty="0" smtClean="0"/>
              <a:t>Our field staff located this corner </a:t>
            </a: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328779089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43000" y="1237527"/>
            <a:ext cx="6998675" cy="5333999"/>
          </a:xfrm>
          <a:prstGeom prst="rect">
            <a:avLst/>
          </a:prstGeom>
        </p:spPr>
      </p:pic>
    </p:spTree>
    <p:extLst>
      <p:ext uri="{BB962C8B-B14F-4D97-AF65-F5344CB8AC3E}">
        <p14:creationId xmlns:p14="http://schemas.microsoft.com/office/powerpoint/2010/main" val="185435578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1447800"/>
            <a:ext cx="4038600" cy="1561532"/>
          </a:xfrm>
        </p:spPr>
      </p:pic>
      <p:pic>
        <p:nvPicPr>
          <p:cNvPr id="6" name="Content Placeholder 5"/>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57200" y="3048000"/>
            <a:ext cx="4267200" cy="3554083"/>
          </a:xfrm>
        </p:spPr>
      </p:pic>
      <p:sp>
        <p:nvSpPr>
          <p:cNvPr id="7" name="TextBox 6"/>
          <p:cNvSpPr txBox="1"/>
          <p:nvPr/>
        </p:nvSpPr>
        <p:spPr>
          <a:xfrm>
            <a:off x="4800600" y="1524000"/>
            <a:ext cx="3810000" cy="4401205"/>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t>Both the “Pine knot land corner” and “Stone, </a:t>
            </a:r>
            <a:r>
              <a:rPr lang="en-US" sz="2800" dirty="0" err="1" smtClean="0"/>
              <a:t>Whitesides-Hanna,s</a:t>
            </a:r>
            <a:r>
              <a:rPr lang="en-US" sz="2800" dirty="0" smtClean="0"/>
              <a:t>” are still property corners today</a:t>
            </a:r>
          </a:p>
          <a:p>
            <a:pPr marL="285750" indent="-285750">
              <a:buFont typeface="Arial" panose="020B0604020202020204" pitchFamily="34" charset="0"/>
              <a:buChar char="•"/>
            </a:pPr>
            <a:r>
              <a:rPr lang="en-US" sz="2800" dirty="0" smtClean="0"/>
              <a:t>Current descriptions (1983) still describe the second one as “Large Stone”</a:t>
            </a:r>
            <a:endParaRPr lang="en-US" sz="2800" dirty="0"/>
          </a:p>
        </p:txBody>
      </p:sp>
    </p:spTree>
    <p:extLst>
      <p:ext uri="{BB962C8B-B14F-4D97-AF65-F5344CB8AC3E}">
        <p14:creationId xmlns:p14="http://schemas.microsoft.com/office/powerpoint/2010/main" val="382575954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38200" y="1828800"/>
            <a:ext cx="2928564" cy="4525963"/>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267200" y="3200400"/>
            <a:ext cx="4038600" cy="3028950"/>
          </a:xfrm>
        </p:spPr>
      </p:pic>
      <p:sp>
        <p:nvSpPr>
          <p:cNvPr id="7" name="TextBox 6"/>
          <p:cNvSpPr txBox="1"/>
          <p:nvPr/>
        </p:nvSpPr>
        <p:spPr>
          <a:xfrm>
            <a:off x="4267200" y="1295400"/>
            <a:ext cx="3886200" cy="1815882"/>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t>It is a </a:t>
            </a:r>
            <a:r>
              <a:rPr lang="en-US" sz="2800" u="sng" dirty="0" smtClean="0"/>
              <a:t>large</a:t>
            </a:r>
            <a:r>
              <a:rPr lang="en-US" sz="2800" dirty="0" smtClean="0"/>
              <a:t> stone!</a:t>
            </a:r>
          </a:p>
          <a:p>
            <a:pPr marL="457200" indent="-457200">
              <a:buFont typeface="Arial" panose="020B0604020202020204" pitchFamily="34" charset="0"/>
              <a:buChar char="•"/>
            </a:pPr>
            <a:r>
              <a:rPr lang="en-US" sz="2800" dirty="0" smtClean="0"/>
              <a:t>Distance to “Pine knot” checks within less than 0.5%</a:t>
            </a:r>
            <a:endParaRPr lang="en-US" sz="2800" dirty="0"/>
          </a:p>
        </p:txBody>
      </p:sp>
    </p:spTree>
    <p:extLst>
      <p:ext uri="{BB962C8B-B14F-4D97-AF65-F5344CB8AC3E}">
        <p14:creationId xmlns:p14="http://schemas.microsoft.com/office/powerpoint/2010/main" val="411626551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sp>
        <p:nvSpPr>
          <p:cNvPr id="6" name="Content Placeholder 5"/>
          <p:cNvSpPr>
            <a:spLocks noGrp="1"/>
          </p:cNvSpPr>
          <p:nvPr>
            <p:ph idx="1"/>
          </p:nvPr>
        </p:nvSpPr>
        <p:spPr/>
        <p:txBody>
          <a:bodyPr/>
          <a:lstStyle/>
          <a:p>
            <a:r>
              <a:rPr lang="en-US" dirty="0" smtClean="0"/>
              <a:t>York County was created in 1785 with the Broad River as its western boundary</a:t>
            </a:r>
          </a:p>
          <a:p>
            <a:r>
              <a:rPr lang="en-US" dirty="0" smtClean="0"/>
              <a:t>Cherokee County was formed in 1897 from parts of Spartanburg, Union, and York counties</a:t>
            </a:r>
          </a:p>
          <a:p>
            <a:r>
              <a:rPr lang="en-US" dirty="0" smtClean="0"/>
              <a:t>Cherokee Township, York County, became the northeastern corner of Cherokee County, SC</a:t>
            </a:r>
            <a:endParaRPr lang="en-US" dirty="0"/>
          </a:p>
        </p:txBody>
      </p:sp>
    </p:spTree>
    <p:extLst>
      <p:ext uri="{BB962C8B-B14F-4D97-AF65-F5344CB8AC3E}">
        <p14:creationId xmlns:p14="http://schemas.microsoft.com/office/powerpoint/2010/main" val="45893478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8" name="Content Placeholder 7"/>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98348" y="1601724"/>
            <a:ext cx="8147304" cy="3197352"/>
          </a:xfrm>
        </p:spPr>
      </p:pic>
      <p:sp>
        <p:nvSpPr>
          <p:cNvPr id="7" name="Content Placeholder 6"/>
          <p:cNvSpPr>
            <a:spLocks noGrp="1"/>
          </p:cNvSpPr>
          <p:nvPr>
            <p:ph sz="half" idx="2"/>
          </p:nvPr>
        </p:nvSpPr>
        <p:spPr>
          <a:xfrm>
            <a:off x="457200" y="4800600"/>
            <a:ext cx="8382000" cy="1828800"/>
          </a:xfrm>
        </p:spPr>
        <p:txBody>
          <a:bodyPr>
            <a:normAutofit/>
          </a:bodyPr>
          <a:lstStyle/>
          <a:p>
            <a:r>
              <a:rPr lang="en-US" dirty="0" smtClean="0"/>
              <a:t>Following the map west our research and field work found a ¾” Iron Pipe in a Stone Pile at the location we determined should have been the “P. Oak”</a:t>
            </a:r>
            <a:endParaRPr lang="en-US" dirty="0"/>
          </a:p>
        </p:txBody>
      </p:sp>
    </p:spTree>
    <p:extLst>
      <p:ext uri="{BB962C8B-B14F-4D97-AF65-F5344CB8AC3E}">
        <p14:creationId xmlns:p14="http://schemas.microsoft.com/office/powerpoint/2010/main" val="59171166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685800" y="1371600"/>
            <a:ext cx="3657600" cy="5343546"/>
          </a:xfrm>
        </p:spPr>
      </p:pic>
      <p:pic>
        <p:nvPicPr>
          <p:cNvPr id="6" name="Content Placeholder 5"/>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970264" y="1600200"/>
            <a:ext cx="3394472" cy="4525963"/>
          </a:xfrm>
        </p:spPr>
      </p:pic>
    </p:spTree>
    <p:extLst>
      <p:ext uri="{BB962C8B-B14F-4D97-AF65-F5344CB8AC3E}">
        <p14:creationId xmlns:p14="http://schemas.microsoft.com/office/powerpoint/2010/main" val="33321002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sp>
        <p:nvSpPr>
          <p:cNvPr id="2" name="Content Placeholder 1"/>
          <p:cNvSpPr>
            <a:spLocks noGrp="1"/>
          </p:cNvSpPr>
          <p:nvPr>
            <p:ph sz="half" idx="1"/>
          </p:nvPr>
        </p:nvSpPr>
        <p:spPr>
          <a:xfrm>
            <a:off x="457200" y="1600201"/>
            <a:ext cx="8077200" cy="2285999"/>
          </a:xfrm>
        </p:spPr>
        <p:txBody>
          <a:bodyPr>
            <a:normAutofit/>
          </a:bodyPr>
          <a:lstStyle/>
          <a:p>
            <a:r>
              <a:rPr lang="en-US" dirty="0" smtClean="0"/>
              <a:t>From that point we continued to use the bearings and distances on the School District #44 map to establish a calculated point for the “Stake” on the county line where District #44 corners with School District #18</a:t>
            </a:r>
            <a:endParaRPr lang="en-US" dirty="0"/>
          </a:p>
        </p:txBody>
      </p:sp>
      <p:pic>
        <p:nvPicPr>
          <p:cNvPr id="4" name="Content Placeholder 3"/>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762000" y="3886200"/>
            <a:ext cx="7543799" cy="2700596"/>
          </a:xfrm>
        </p:spPr>
      </p:pic>
    </p:spTree>
    <p:extLst>
      <p:ext uri="{BB962C8B-B14F-4D97-AF65-F5344CB8AC3E}">
        <p14:creationId xmlns:p14="http://schemas.microsoft.com/office/powerpoint/2010/main" val="408656250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6" name="Content Placeholder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200" y="2306766"/>
            <a:ext cx="4038600" cy="3112830"/>
          </a:xfrm>
        </p:spPr>
      </p:pic>
      <p:pic>
        <p:nvPicPr>
          <p:cNvPr id="4" name="Content Placeholder 3"/>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491639" y="2286000"/>
            <a:ext cx="4394145" cy="3124200"/>
          </a:xfrm>
        </p:spPr>
      </p:pic>
    </p:spTree>
    <p:extLst>
      <p:ext uri="{BB962C8B-B14F-4D97-AF65-F5344CB8AC3E}">
        <p14:creationId xmlns:p14="http://schemas.microsoft.com/office/powerpoint/2010/main" val="282502796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838200" y="3124199"/>
            <a:ext cx="7467600" cy="3629031"/>
          </a:xfrm>
        </p:spPr>
      </p:pic>
      <p:sp>
        <p:nvSpPr>
          <p:cNvPr id="3" name="Content Placeholder 2"/>
          <p:cNvSpPr>
            <a:spLocks noGrp="1"/>
          </p:cNvSpPr>
          <p:nvPr>
            <p:ph sz="half" idx="2"/>
          </p:nvPr>
        </p:nvSpPr>
        <p:spPr>
          <a:xfrm>
            <a:off x="304800" y="1600201"/>
            <a:ext cx="8382000" cy="1295400"/>
          </a:xfrm>
        </p:spPr>
        <p:txBody>
          <a:bodyPr>
            <a:normAutofit lnSpcReduction="10000"/>
          </a:bodyPr>
          <a:lstStyle/>
          <a:p>
            <a:r>
              <a:rPr lang="en-US" dirty="0" smtClean="0"/>
              <a:t>We then followed the map and intersected Kings Creek using the creek centerline as determined by </a:t>
            </a:r>
            <a:r>
              <a:rPr lang="en-US" dirty="0" err="1" smtClean="0"/>
              <a:t>orthophotography</a:t>
            </a:r>
            <a:endParaRPr lang="en-US" dirty="0"/>
          </a:p>
        </p:txBody>
      </p:sp>
    </p:spTree>
    <p:extLst>
      <p:ext uri="{BB962C8B-B14F-4D97-AF65-F5344CB8AC3E}">
        <p14:creationId xmlns:p14="http://schemas.microsoft.com/office/powerpoint/2010/main" val="21047318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sp>
        <p:nvSpPr>
          <p:cNvPr id="2" name="Content Placeholder 1"/>
          <p:cNvSpPr>
            <a:spLocks noGrp="1"/>
          </p:cNvSpPr>
          <p:nvPr>
            <p:ph idx="1"/>
          </p:nvPr>
        </p:nvSpPr>
        <p:spPr/>
        <p:txBody>
          <a:bodyPr>
            <a:normAutofit fontScale="92500" lnSpcReduction="10000"/>
          </a:bodyPr>
          <a:lstStyle/>
          <a:p>
            <a:r>
              <a:rPr lang="en-US" dirty="0" smtClean="0"/>
              <a:t>Stacy did not survey (“not run”) this last line, but was shown another point further up Kings Creek as the starting point for the county line</a:t>
            </a:r>
          </a:p>
          <a:p>
            <a:r>
              <a:rPr lang="en-US" dirty="0" smtClean="0"/>
              <a:t>He determined that the starting point he was shown was incorrect and calculated the correct point for the county line in Kings Creek </a:t>
            </a:r>
          </a:p>
          <a:p>
            <a:r>
              <a:rPr lang="en-US" dirty="0" smtClean="0"/>
              <a:t>His map states “it must be about 21.00 chains down creek”</a:t>
            </a:r>
            <a:endParaRPr lang="en-US" dirty="0"/>
          </a:p>
        </p:txBody>
      </p:sp>
    </p:spTree>
    <p:extLst>
      <p:ext uri="{BB962C8B-B14F-4D97-AF65-F5344CB8AC3E}">
        <p14:creationId xmlns:p14="http://schemas.microsoft.com/office/powerpoint/2010/main" val="271442114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3" name="Content Placeholder 2"/>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98260" y="1524000"/>
            <a:ext cx="7883740" cy="4658784"/>
          </a:xfrm>
        </p:spPr>
      </p:pic>
    </p:spTree>
    <p:extLst>
      <p:ext uri="{BB962C8B-B14F-4D97-AF65-F5344CB8AC3E}">
        <p14:creationId xmlns:p14="http://schemas.microsoft.com/office/powerpoint/2010/main" val="190630970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sp>
        <p:nvSpPr>
          <p:cNvPr id="2" name="Content Placeholder 1"/>
          <p:cNvSpPr>
            <a:spLocks noGrp="1"/>
          </p:cNvSpPr>
          <p:nvPr>
            <p:ph idx="1"/>
          </p:nvPr>
        </p:nvSpPr>
        <p:spPr/>
        <p:txBody>
          <a:bodyPr/>
          <a:lstStyle/>
          <a:p>
            <a:r>
              <a:rPr lang="en-US" dirty="0" smtClean="0"/>
              <a:t>We believe the point Stacy was shown was the intersection of Kings Creek and Beech Branch</a:t>
            </a:r>
          </a:p>
          <a:p>
            <a:r>
              <a:rPr lang="en-US" dirty="0" smtClean="0"/>
              <a:t>Measuring from </a:t>
            </a:r>
            <a:r>
              <a:rPr lang="en-US" dirty="0" err="1" smtClean="0"/>
              <a:t>orthophotographs</a:t>
            </a:r>
            <a:r>
              <a:rPr lang="en-US" dirty="0" smtClean="0"/>
              <a:t> the county corner we have calculated from Stacy’s map is 1360’ (20.6 chains) down Kings Creek from its intersection with Beech Branch</a:t>
            </a:r>
            <a:endParaRPr lang="en-US" dirty="0"/>
          </a:p>
        </p:txBody>
      </p:sp>
    </p:spTree>
    <p:extLst>
      <p:ext uri="{BB962C8B-B14F-4D97-AF65-F5344CB8AC3E}">
        <p14:creationId xmlns:p14="http://schemas.microsoft.com/office/powerpoint/2010/main" val="356642237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6" name="Content Placeholder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70645" y="1752600"/>
            <a:ext cx="4833099" cy="3625222"/>
          </a:xfrm>
        </p:spPr>
      </p:pic>
      <p:sp>
        <p:nvSpPr>
          <p:cNvPr id="4" name="Content Placeholder 3"/>
          <p:cNvSpPr>
            <a:spLocks noGrp="1"/>
          </p:cNvSpPr>
          <p:nvPr>
            <p:ph sz="half" idx="2"/>
          </p:nvPr>
        </p:nvSpPr>
        <p:spPr>
          <a:xfrm>
            <a:off x="5029200" y="1371600"/>
            <a:ext cx="3657600" cy="5334000"/>
          </a:xfrm>
        </p:spPr>
        <p:txBody>
          <a:bodyPr/>
          <a:lstStyle/>
          <a:p>
            <a:r>
              <a:rPr lang="en-US" dirty="0" smtClean="0"/>
              <a:t>Stacy’s map gave us the location of Segment 3 from the “Large Stone” west to Kings </a:t>
            </a:r>
            <a:br>
              <a:rPr lang="en-US" dirty="0" smtClean="0"/>
            </a:br>
            <a:r>
              <a:rPr lang="en-US" dirty="0" smtClean="0"/>
              <a:t>Creek</a:t>
            </a:r>
          </a:p>
          <a:p>
            <a:r>
              <a:rPr lang="en-US" dirty="0" smtClean="0"/>
              <a:t>We now needed to calculate the county line east from the “Large Stone” to the intersection with Segment 2</a:t>
            </a:r>
            <a:endParaRPr lang="en-US" dirty="0"/>
          </a:p>
        </p:txBody>
      </p:sp>
    </p:spTree>
    <p:extLst>
      <p:ext uri="{BB962C8B-B14F-4D97-AF65-F5344CB8AC3E}">
        <p14:creationId xmlns:p14="http://schemas.microsoft.com/office/powerpoint/2010/main" val="237293722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sp>
        <p:nvSpPr>
          <p:cNvPr id="2" name="Content Placeholder 1"/>
          <p:cNvSpPr>
            <a:spLocks noGrp="1"/>
          </p:cNvSpPr>
          <p:nvPr>
            <p:ph idx="1"/>
          </p:nvPr>
        </p:nvSpPr>
        <p:spPr/>
        <p:txBody>
          <a:bodyPr/>
          <a:lstStyle/>
          <a:p>
            <a:r>
              <a:rPr lang="en-US" dirty="0" smtClean="0"/>
              <a:t>To accomplish that we used an “average alignment”</a:t>
            </a:r>
          </a:p>
          <a:p>
            <a:r>
              <a:rPr lang="en-US" dirty="0" smtClean="0"/>
              <a:t>This was a line, originating at the calculated point in Kings Creek, and passing through the “Large Stone/Stone, Whiteside’s-Hanna’s”</a:t>
            </a:r>
          </a:p>
          <a:p>
            <a:r>
              <a:rPr lang="en-US" dirty="0" smtClean="0"/>
              <a:t>This line was extended from that stone until it intersected Segment 2</a:t>
            </a:r>
            <a:endParaRPr lang="en-US" dirty="0"/>
          </a:p>
        </p:txBody>
      </p:sp>
    </p:spTree>
    <p:extLst>
      <p:ext uri="{BB962C8B-B14F-4D97-AF65-F5344CB8AC3E}">
        <p14:creationId xmlns:p14="http://schemas.microsoft.com/office/powerpoint/2010/main" val="28230583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sp>
        <p:nvSpPr>
          <p:cNvPr id="2" name="Content Placeholder 1"/>
          <p:cNvSpPr>
            <a:spLocks noGrp="1"/>
          </p:cNvSpPr>
          <p:nvPr>
            <p:ph idx="1"/>
          </p:nvPr>
        </p:nvSpPr>
        <p:spPr/>
        <p:txBody>
          <a:bodyPr/>
          <a:lstStyle/>
          <a:p>
            <a:r>
              <a:rPr lang="en-US" dirty="0" smtClean="0"/>
              <a:t>East of the Broad River the 1897 original boundary between Cherokee and York counties was what had been the township line between Cherokee township and Kings Mountain township, York County</a:t>
            </a:r>
          </a:p>
          <a:p>
            <a:r>
              <a:rPr lang="en-US" dirty="0" smtClean="0"/>
              <a:t>The layout and surveying of the original York County townships is described in </a:t>
            </a:r>
            <a:r>
              <a:rPr lang="en-US" u="sng" dirty="0" smtClean="0"/>
              <a:t>The 1868 Township Law and York County, SC</a:t>
            </a:r>
            <a:endParaRPr lang="en-US" dirty="0"/>
          </a:p>
        </p:txBody>
      </p:sp>
    </p:spTree>
    <p:extLst>
      <p:ext uri="{BB962C8B-B14F-4D97-AF65-F5344CB8AC3E}">
        <p14:creationId xmlns:p14="http://schemas.microsoft.com/office/powerpoint/2010/main" val="318891551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61411" y="1752600"/>
            <a:ext cx="4334389" cy="3951503"/>
          </a:xfrm>
        </p:spPr>
      </p:pic>
      <p:pic>
        <p:nvPicPr>
          <p:cNvPr id="2" name="Content Placeholder 1"/>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4547435" y="1752600"/>
            <a:ext cx="4396883" cy="3903115"/>
          </a:xfrm>
        </p:spPr>
      </p:pic>
    </p:spTree>
    <p:extLst>
      <p:ext uri="{BB962C8B-B14F-4D97-AF65-F5344CB8AC3E}">
        <p14:creationId xmlns:p14="http://schemas.microsoft.com/office/powerpoint/2010/main" val="97616723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381000" y="1447800"/>
            <a:ext cx="4334389" cy="3599165"/>
          </a:xfrm>
        </p:spPr>
      </p:pic>
      <p:pic>
        <p:nvPicPr>
          <p:cNvPr id="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282208" y="1752600"/>
            <a:ext cx="2927336" cy="3903115"/>
          </a:xfr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1000" y="3048000"/>
            <a:ext cx="2571750" cy="3429000"/>
          </a:xfrm>
          <a:prstGeom prst="rect">
            <a:avLst/>
          </a:prstGeom>
        </p:spPr>
      </p:pic>
    </p:spTree>
    <p:extLst>
      <p:ext uri="{BB962C8B-B14F-4D97-AF65-F5344CB8AC3E}">
        <p14:creationId xmlns:p14="http://schemas.microsoft.com/office/powerpoint/2010/main" val="30658031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0" y="1676400"/>
            <a:ext cx="4334389" cy="2144866"/>
          </a:xfrm>
        </p:spPr>
      </p:pic>
      <p:pic>
        <p:nvPicPr>
          <p:cNvPr id="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282208" y="1752600"/>
            <a:ext cx="3404592" cy="4539456"/>
          </a:xfr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09600" y="3755503"/>
            <a:ext cx="4114800" cy="3086100"/>
          </a:xfrm>
          <a:prstGeom prst="rect">
            <a:avLst/>
          </a:prstGeom>
        </p:spPr>
      </p:pic>
    </p:spTree>
    <p:extLst>
      <p:ext uri="{BB962C8B-B14F-4D97-AF65-F5344CB8AC3E}">
        <p14:creationId xmlns:p14="http://schemas.microsoft.com/office/powerpoint/2010/main" val="3102287932"/>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0" y="3352800"/>
            <a:ext cx="4334389" cy="3251148"/>
          </a:xfrm>
        </p:spPr>
      </p:pic>
      <p:pic>
        <p:nvPicPr>
          <p:cNvPr id="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5282208" y="1752600"/>
            <a:ext cx="3314700" cy="4419600"/>
          </a:xfr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1295400"/>
            <a:ext cx="4648200" cy="3486150"/>
          </a:xfrm>
          <a:prstGeom prst="rect">
            <a:avLst/>
          </a:prstGeom>
        </p:spPr>
      </p:pic>
    </p:spTree>
    <p:extLst>
      <p:ext uri="{BB962C8B-B14F-4D97-AF65-F5344CB8AC3E}">
        <p14:creationId xmlns:p14="http://schemas.microsoft.com/office/powerpoint/2010/main" val="8887158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0" y="1676400"/>
            <a:ext cx="4334389" cy="1701000"/>
          </a:xfrm>
        </p:spPr>
      </p:pic>
      <p:pic>
        <p:nvPicPr>
          <p:cNvPr id="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547435" y="2467534"/>
            <a:ext cx="4396883" cy="2473246"/>
          </a:xfrm>
        </p:spPr>
      </p:pic>
      <p:pic>
        <p:nvPicPr>
          <p:cNvPr id="6" name="Content Placeholder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4800" y="3429000"/>
            <a:ext cx="4038600" cy="3028950"/>
          </a:xfrm>
          <a:prstGeom prst="rect">
            <a:avLst/>
          </a:prstGeom>
        </p:spPr>
      </p:pic>
    </p:spTree>
    <p:extLst>
      <p:ext uri="{BB962C8B-B14F-4D97-AF65-F5344CB8AC3E}">
        <p14:creationId xmlns:p14="http://schemas.microsoft.com/office/powerpoint/2010/main" val="157800898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0" y="2895598"/>
            <a:ext cx="4334389" cy="3081713"/>
          </a:xfrm>
        </p:spPr>
      </p:pic>
      <p:pic>
        <p:nvPicPr>
          <p:cNvPr id="2" name="Content Placeholder 1"/>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3547375" y="1905000"/>
            <a:ext cx="5396944" cy="3035780"/>
          </a:xfrm>
        </p:spPr>
      </p:pic>
      <p:pic>
        <p:nvPicPr>
          <p:cNvPr id="6" name="Content Placeholder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52400" y="1295399"/>
            <a:ext cx="2895600" cy="3860801"/>
          </a:xfrm>
          <a:prstGeom prst="rect">
            <a:avLst/>
          </a:prstGeom>
        </p:spPr>
      </p:pic>
    </p:spTree>
    <p:extLst>
      <p:ext uri="{BB962C8B-B14F-4D97-AF65-F5344CB8AC3E}">
        <p14:creationId xmlns:p14="http://schemas.microsoft.com/office/powerpoint/2010/main" val="267501309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0" y="1981200"/>
            <a:ext cx="4334389" cy="3081713"/>
          </a:xfrm>
        </p:spPr>
      </p:pic>
      <p:pic>
        <p:nvPicPr>
          <p:cNvPr id="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547435" y="2055326"/>
            <a:ext cx="4396883" cy="3297662"/>
          </a:xfr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38200" y="4019550"/>
            <a:ext cx="3581400" cy="2686050"/>
          </a:xfrm>
          <a:prstGeom prst="rect">
            <a:avLst/>
          </a:prstGeom>
        </p:spPr>
      </p:pic>
    </p:spTree>
    <p:extLst>
      <p:ext uri="{BB962C8B-B14F-4D97-AF65-F5344CB8AC3E}">
        <p14:creationId xmlns:p14="http://schemas.microsoft.com/office/powerpoint/2010/main" val="3120130168"/>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152400" y="1371600"/>
            <a:ext cx="4334389" cy="2106384"/>
          </a:xfrm>
        </p:spPr>
      </p:pic>
      <p:pic>
        <p:nvPicPr>
          <p:cNvPr id="2" name="Content Placeholder 1"/>
          <p:cNvPicPr>
            <a:picLocks noGrp="1" noChangeAspect="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547435" y="2055326"/>
            <a:ext cx="4396883" cy="3297662"/>
          </a:xfrm>
        </p:spPr>
      </p:pic>
      <p:sp>
        <p:nvSpPr>
          <p:cNvPr id="3" name="TextBox 2"/>
          <p:cNvSpPr txBox="1"/>
          <p:nvPr/>
        </p:nvSpPr>
        <p:spPr>
          <a:xfrm>
            <a:off x="4565730" y="5410200"/>
            <a:ext cx="4343400" cy="369332"/>
          </a:xfrm>
          <a:prstGeom prst="rect">
            <a:avLst/>
          </a:prstGeom>
          <a:noFill/>
        </p:spPr>
        <p:txBody>
          <a:bodyPr wrap="square" rtlCol="0">
            <a:spAutoFit/>
          </a:bodyPr>
          <a:lstStyle/>
          <a:p>
            <a:r>
              <a:rPr lang="en-US" b="1" dirty="0" smtClean="0">
                <a:latin typeface="Arial" panose="020B0604020202020204" pitchFamily="34" charset="0"/>
                <a:cs typeface="Arial" panose="020B0604020202020204" pitchFamily="34" charset="0"/>
              </a:rPr>
              <a:t>100’ East of Centerline of Kings Creek</a:t>
            </a:r>
            <a:endParaRPr lang="en-US" b="1" dirty="0">
              <a:latin typeface="Arial" panose="020B0604020202020204" pitchFamily="34" charset="0"/>
              <a:cs typeface="Arial" panose="020B060402020202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3505200"/>
            <a:ext cx="4191000" cy="3143250"/>
          </a:xfrm>
          <a:prstGeom prst="rect">
            <a:avLst/>
          </a:prstGeom>
        </p:spPr>
      </p:pic>
    </p:spTree>
    <p:extLst>
      <p:ext uri="{BB962C8B-B14F-4D97-AF65-F5344CB8AC3E}">
        <p14:creationId xmlns:p14="http://schemas.microsoft.com/office/powerpoint/2010/main" val="651247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45336" y="762000"/>
            <a:ext cx="6172200" cy="834629"/>
          </a:xfrm>
        </p:spPr>
        <p:txBody>
          <a:bodyPr>
            <a:normAutofit fontScale="90000"/>
          </a:bodyPr>
          <a:lstStyle/>
          <a:p>
            <a:r>
              <a:rPr lang="en-US" dirty="0" smtClean="0"/>
              <a:t>SC Code of Law and Act </a:t>
            </a:r>
            <a:r>
              <a:rPr lang="en-US" dirty="0"/>
              <a:t>262 Of </a:t>
            </a:r>
            <a:r>
              <a:rPr lang="en-US" dirty="0" smtClean="0"/>
              <a:t>2014</a:t>
            </a:r>
            <a:endParaRPr lang="en-US" dirty="0"/>
          </a:p>
        </p:txBody>
      </p:sp>
      <p:sp>
        <p:nvSpPr>
          <p:cNvPr id="3" name="Content Placeholder 2"/>
          <p:cNvSpPr>
            <a:spLocks noGrp="1"/>
          </p:cNvSpPr>
          <p:nvPr>
            <p:ph idx="1"/>
          </p:nvPr>
        </p:nvSpPr>
        <p:spPr>
          <a:xfrm>
            <a:off x="628650" y="2226469"/>
            <a:ext cx="8005572" cy="3263504"/>
          </a:xfrm>
        </p:spPr>
        <p:txBody>
          <a:bodyPr>
            <a:normAutofit fontScale="62500" lnSpcReduction="20000"/>
          </a:bodyPr>
          <a:lstStyle/>
          <a:p>
            <a:r>
              <a:rPr lang="en-US" sz="2625" b="1" dirty="0"/>
              <a:t>Role of South Carolina Geodetic Survey </a:t>
            </a:r>
          </a:p>
          <a:p>
            <a:pPr marL="733806" lvl="3" indent="0">
              <a:buNone/>
            </a:pPr>
            <a:endParaRPr lang="en-US" sz="1800" b="1" dirty="0"/>
          </a:p>
          <a:p>
            <a:pPr lvl="3"/>
            <a:r>
              <a:rPr lang="en-US" sz="2175" dirty="0"/>
              <a:t>(1994) Dispute between two or more counties- SCGS will act as mediator to resolve the dispute </a:t>
            </a:r>
          </a:p>
          <a:p>
            <a:pPr marL="0" indent="0">
              <a:buNone/>
            </a:pPr>
            <a:endParaRPr lang="en-US" b="1" dirty="0" smtClean="0"/>
          </a:p>
          <a:p>
            <a:pPr lvl="3"/>
            <a:r>
              <a:rPr lang="en-US" sz="2175" dirty="0"/>
              <a:t>(1994/2014) SCGS to assist counties in defining and monumenting the locations of county boundaries and positioning the monuments using geodetic surveys where counties are ill-defined, unmarked, or poorly marked</a:t>
            </a:r>
          </a:p>
          <a:p>
            <a:pPr marL="733806" lvl="3" indent="0">
              <a:buNone/>
            </a:pPr>
            <a:endParaRPr lang="en-US" sz="2175" dirty="0"/>
          </a:p>
          <a:p>
            <a:pPr lvl="3"/>
            <a:r>
              <a:rPr lang="en-US" sz="2175" dirty="0"/>
              <a:t>(2014) SCGS will clarify county boundaries as defined in Chapter 3, Title 4</a:t>
            </a:r>
          </a:p>
          <a:p>
            <a:pPr marL="733806" lvl="3" indent="0">
              <a:buNone/>
            </a:pPr>
            <a:endParaRPr lang="en-US" sz="2175" dirty="0"/>
          </a:p>
          <a:p>
            <a:pPr lvl="3"/>
            <a:r>
              <a:rPr lang="en-US" sz="2175" dirty="0"/>
              <a:t>(2014) SCGS will analyze archival and other evidence and perform field surveys to position geographically all county boundaries in accordance with statutory descriptions</a:t>
            </a:r>
          </a:p>
          <a:p>
            <a:pPr marL="733806" lvl="3" indent="0">
              <a:buNone/>
            </a:pPr>
            <a:endParaRPr lang="en-US" sz="1800" dirty="0"/>
          </a:p>
          <a:p>
            <a:pPr marL="733806" lvl="3" indent="0">
              <a:buNone/>
            </a:pPr>
            <a:endParaRPr lang="en-US" dirty="0"/>
          </a:p>
        </p:txBody>
      </p:sp>
      <p:sp>
        <p:nvSpPr>
          <p:cNvPr id="5" name="Slide Number Placeholder 4"/>
          <p:cNvSpPr>
            <a:spLocks noGrp="1"/>
          </p:cNvSpPr>
          <p:nvPr>
            <p:ph type="sldNum" sz="quarter" idx="4294967295"/>
          </p:nvPr>
        </p:nvSpPr>
        <p:spPr/>
        <p:txBody>
          <a:bodyPr/>
          <a:lstStyle/>
          <a:p>
            <a:fld id="{71BD9442-7015-4E1E-A751-FB3645ED61D5}" type="slidenum">
              <a:rPr lang="en-US" smtClean="0"/>
              <a:t>48</a:t>
            </a:fld>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35635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1030429"/>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2016919"/>
            <a:ext cx="7886700" cy="3234531"/>
          </a:xfrm>
        </p:spPr>
        <p:txBody>
          <a:bodyPr>
            <a:normAutofit lnSpcReduction="10000"/>
          </a:bodyPr>
          <a:lstStyle/>
          <a:p>
            <a:endParaRPr lang="en-US" dirty="0" smtClean="0"/>
          </a:p>
          <a:p>
            <a:r>
              <a:rPr lang="en-US" sz="1800" dirty="0"/>
              <a:t>Notify County Administrators in advance of planned work</a:t>
            </a:r>
          </a:p>
          <a:p>
            <a:r>
              <a:rPr lang="en-US" sz="1800" dirty="0"/>
              <a:t>Conduct historical research for documentary evidence of boundaries  </a:t>
            </a:r>
          </a:p>
          <a:p>
            <a:r>
              <a:rPr lang="en-US" sz="1800" dirty="0"/>
              <a:t>Perform field work to locate monuments and corroborating evidence and position on State Plane Coordinates</a:t>
            </a:r>
          </a:p>
          <a:p>
            <a:r>
              <a:rPr lang="en-US" sz="1800" dirty="0"/>
              <a:t>Share preliminary findings with county officials for impact analysis and to plan public meetings</a:t>
            </a:r>
          </a:p>
          <a:p>
            <a:r>
              <a:rPr lang="en-US" sz="1800" dirty="0"/>
              <a:t>Receive feedback and input from local officials and public</a:t>
            </a:r>
          </a:p>
          <a:p>
            <a:r>
              <a:rPr lang="en-US" sz="1800" dirty="0"/>
              <a:t>Review and update findings, as appropriate</a:t>
            </a:r>
          </a:p>
          <a:p>
            <a:r>
              <a:rPr lang="en-US" sz="1800" dirty="0"/>
              <a:t>Work to build cooperation with affected parties </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49</a:t>
            </a:fld>
            <a:endParaRPr lang="en-US" dirty="0"/>
          </a:p>
        </p:txBody>
      </p:sp>
      <p:sp>
        <p:nvSpPr>
          <p:cNvPr id="7" name="Title 1"/>
          <p:cNvSpPr txBox="1">
            <a:spLocks/>
          </p:cNvSpPr>
          <p:nvPr/>
        </p:nvSpPr>
        <p:spPr>
          <a:xfrm>
            <a:off x="1485900" y="1039255"/>
            <a:ext cx="6343650" cy="569110"/>
          </a:xfrm>
          <a:prstGeom prst="rect">
            <a:avLst/>
          </a:prstGeom>
        </p:spPr>
        <p:txBody>
          <a:bodyPr vert="horz" lIns="0" rIns="0" bIns="0" anchor="b">
            <a:normAutofit fontScale="9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750" dirty="0">
                <a:solidFill>
                  <a:schemeClr val="tx1"/>
                </a:solidFill>
              </a:rPr>
              <a:t>Steps for Clarifying Boundaries </a:t>
            </a:r>
          </a:p>
        </p:txBody>
      </p:sp>
      <p:pic>
        <p:nvPicPr>
          <p:cNvPr id="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6332581"/>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244036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sp>
        <p:nvSpPr>
          <p:cNvPr id="2" name="Content Placeholder 1"/>
          <p:cNvSpPr>
            <a:spLocks noGrp="1"/>
          </p:cNvSpPr>
          <p:nvPr>
            <p:ph idx="1"/>
          </p:nvPr>
        </p:nvSpPr>
        <p:spPr/>
        <p:txBody>
          <a:bodyPr/>
          <a:lstStyle/>
          <a:p>
            <a:r>
              <a:rPr lang="en-US" dirty="0" smtClean="0"/>
              <a:t>11 February 1921 the SC General Assembly approved an addition of 2 sq. miles to Cherokee County, to be annexed from York County</a:t>
            </a:r>
          </a:p>
          <a:p>
            <a:r>
              <a:rPr lang="en-US" dirty="0" smtClean="0"/>
              <a:t>A plat showing this annexation was filed with SC Archives 25 June 1920</a:t>
            </a:r>
          </a:p>
          <a:p>
            <a:r>
              <a:rPr lang="en-US" dirty="0" smtClean="0"/>
              <a:t>The plat lists surveyors J. B. </a:t>
            </a:r>
            <a:r>
              <a:rPr lang="en-US" dirty="0" err="1" smtClean="0"/>
              <a:t>Faires</a:t>
            </a:r>
            <a:r>
              <a:rPr lang="en-US" dirty="0" smtClean="0"/>
              <a:t>, A. P. Falls, and John L. Stacy</a:t>
            </a:r>
            <a:endParaRPr lang="en-US" dirty="0"/>
          </a:p>
        </p:txBody>
      </p:sp>
    </p:spTree>
    <p:extLst>
      <p:ext uri="{BB962C8B-B14F-4D97-AF65-F5344CB8AC3E}">
        <p14:creationId xmlns:p14="http://schemas.microsoft.com/office/powerpoint/2010/main" val="3188915511"/>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2973600" y="1687143"/>
            <a:ext cx="3196801" cy="4073081"/>
          </a:xfrm>
        </p:spPr>
      </p:pic>
      <p:sp>
        <p:nvSpPr>
          <p:cNvPr id="5" name="Title 4"/>
          <p:cNvSpPr>
            <a:spLocks noGrp="1"/>
          </p:cNvSpPr>
          <p:nvPr>
            <p:ph type="title"/>
          </p:nvPr>
        </p:nvSpPr>
        <p:spPr>
          <a:xfrm>
            <a:off x="628650" y="914400"/>
            <a:ext cx="7886700" cy="511709"/>
          </a:xfrm>
        </p:spPr>
        <p:txBody>
          <a:bodyPr>
            <a:normAutofit fontScale="90000"/>
          </a:bodyPr>
          <a:lstStyle/>
          <a:p>
            <a:pPr algn="ctr"/>
            <a:r>
              <a:rPr lang="en-US" sz="3675" dirty="0"/>
              <a:t>Public Meeting Notification</a:t>
            </a:r>
          </a:p>
        </p:txBody>
      </p:sp>
      <p:sp>
        <p:nvSpPr>
          <p:cNvPr id="6" name="Title 1"/>
          <p:cNvSpPr txBox="1">
            <a:spLocks/>
          </p:cNvSpPr>
          <p:nvPr/>
        </p:nvSpPr>
        <p:spPr>
          <a:xfrm>
            <a:off x="1400175" y="304800"/>
            <a:ext cx="6343650" cy="569110"/>
          </a:xfrm>
          <a:prstGeom prst="rect">
            <a:avLst/>
          </a:prstGeom>
        </p:spPr>
        <p:txBody>
          <a:bodyPr vert="horz" lIns="0" rIns="0" bIns="0" anchor="b">
            <a:normAutofit fontScale="9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750" dirty="0">
                <a:solidFill>
                  <a:schemeClr val="tx1"/>
                </a:solidFill>
              </a:rPr>
              <a:t>Steps for Clarifying Boundaries </a:t>
            </a:r>
          </a:p>
        </p:txBody>
      </p:sp>
    </p:spTree>
    <p:extLst>
      <p:ext uri="{BB962C8B-B14F-4D97-AF65-F5344CB8AC3E}">
        <p14:creationId xmlns:p14="http://schemas.microsoft.com/office/powerpoint/2010/main" val="1264060960"/>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496232" y="1116579"/>
            <a:ext cx="6172200" cy="529189"/>
          </a:xfrm>
        </p:spPr>
        <p:txBody>
          <a:bodyPr>
            <a:normAutofit fontScale="90000"/>
          </a:bodyPr>
          <a:lstStyle/>
          <a:p>
            <a:r>
              <a:rPr lang="en-US" sz="2400" dirty="0"/>
              <a:t>Act 262 </a:t>
            </a:r>
            <a:r>
              <a:rPr lang="en-US" sz="2400" dirty="0" smtClean="0"/>
              <a:t>of </a:t>
            </a:r>
            <a:r>
              <a:rPr lang="en-US" sz="2400" dirty="0"/>
              <a:t>2014</a:t>
            </a:r>
            <a:r>
              <a:rPr lang="en-US" dirty="0" smtClean="0"/>
              <a:t>	</a:t>
            </a:r>
            <a:endParaRPr lang="en-US" dirty="0"/>
          </a:p>
        </p:txBody>
      </p:sp>
      <p:sp>
        <p:nvSpPr>
          <p:cNvPr id="3" name="Content Placeholder 2"/>
          <p:cNvSpPr>
            <a:spLocks noGrp="1"/>
          </p:cNvSpPr>
          <p:nvPr>
            <p:ph idx="1"/>
          </p:nvPr>
        </p:nvSpPr>
        <p:spPr>
          <a:xfrm>
            <a:off x="467532" y="1752598"/>
            <a:ext cx="8229600" cy="4572000"/>
          </a:xfrm>
        </p:spPr>
        <p:txBody>
          <a:bodyPr>
            <a:noAutofit/>
          </a:bodyPr>
          <a:lstStyle/>
          <a:p>
            <a:r>
              <a:rPr lang="en-US" sz="1050" b="1" dirty="0"/>
              <a:t>SCGS Requirements: </a:t>
            </a:r>
          </a:p>
          <a:p>
            <a:pPr marL="0" indent="0">
              <a:buNone/>
            </a:pPr>
            <a:endParaRPr lang="en-US" sz="1050" b="1" dirty="0"/>
          </a:p>
          <a:p>
            <a:pPr lvl="2"/>
            <a:r>
              <a:rPr lang="en-US" sz="1050" dirty="0"/>
              <a:t>Upon reestablishing county boundary, SCGS shall certify its work and within 30 days of certification: </a:t>
            </a:r>
          </a:p>
          <a:p>
            <a:pPr marL="500634" lvl="2" indent="0">
              <a:buNone/>
            </a:pPr>
            <a:endParaRPr lang="en-US" sz="1050" dirty="0"/>
          </a:p>
          <a:p>
            <a:pPr lvl="4"/>
            <a:r>
              <a:rPr lang="en-US" sz="1050" dirty="0"/>
              <a:t>Provide copies to the administrator of each affected county; </a:t>
            </a:r>
          </a:p>
          <a:p>
            <a:pPr lvl="4"/>
            <a:r>
              <a:rPr lang="en-US" sz="1050" dirty="0"/>
              <a:t>Provide written notification to affected parties</a:t>
            </a:r>
          </a:p>
          <a:p>
            <a:pPr lvl="4"/>
            <a:r>
              <a:rPr lang="en-US" sz="1050" dirty="0"/>
              <a:t>Provide notice and copies to the public through its official website and or other means it considers appropriate; and</a:t>
            </a:r>
          </a:p>
          <a:p>
            <a:pPr lvl="4"/>
            <a:r>
              <a:rPr lang="en-US" sz="1050" dirty="0"/>
              <a:t> Notify as it determines appropriate, other affected state and federal agencies </a:t>
            </a:r>
          </a:p>
          <a:p>
            <a:pPr lvl="4"/>
            <a:endParaRPr lang="en-US" sz="1050" dirty="0"/>
          </a:p>
          <a:p>
            <a:pPr marL="785241" lvl="2" indent="-257175"/>
            <a:r>
              <a:rPr lang="en-US" sz="1050" dirty="0"/>
              <a:t>(Initiates 60 Day Appeal Process)</a:t>
            </a:r>
          </a:p>
          <a:p>
            <a:pPr lvl="2">
              <a:buFont typeface="Arial" panose="020B0604020202020204" pitchFamily="34" charset="0"/>
              <a:buChar char="•"/>
            </a:pPr>
            <a:endParaRPr lang="en-US" sz="1050" dirty="0"/>
          </a:p>
          <a:p>
            <a:pPr lvl="1"/>
            <a:r>
              <a:rPr lang="en-US" sz="1050" dirty="0"/>
              <a:t>Certified Surveys submitted to Secretary of State, Register of Deeds Offices, and South Carolina Department of Archives with Cover Letter</a:t>
            </a:r>
          </a:p>
          <a:p>
            <a:pPr lvl="1"/>
            <a:r>
              <a:rPr lang="en-US" sz="1050" dirty="0"/>
              <a:t>Date of the cover letter is the date the surveys become effective</a:t>
            </a:r>
          </a:p>
          <a:p>
            <a:pPr lvl="1"/>
            <a:r>
              <a:rPr lang="en-US" sz="1050" dirty="0"/>
              <a:t>Introduce Legislation to update Code of Law to reflect clarified boundary with State Plane Coordinates</a:t>
            </a:r>
          </a:p>
        </p:txBody>
      </p:sp>
      <p:sp>
        <p:nvSpPr>
          <p:cNvPr id="6" name="Title 1"/>
          <p:cNvSpPr txBox="1">
            <a:spLocks/>
          </p:cNvSpPr>
          <p:nvPr/>
        </p:nvSpPr>
        <p:spPr>
          <a:xfrm>
            <a:off x="1485900" y="440639"/>
            <a:ext cx="6343650" cy="569110"/>
          </a:xfrm>
          <a:prstGeom prst="rect">
            <a:avLst/>
          </a:prstGeom>
        </p:spPr>
        <p:txBody>
          <a:bodyPr vert="horz" lIns="0" rIns="0" bIns="0" anchor="b">
            <a:normAutofit fontScale="90000"/>
          </a:bodyPr>
          <a:lstStyle>
            <a:lvl1pPr algn="l" rtl="0" eaLnBrk="1" latinLnBrk="0" hangingPunct="1">
              <a:spcBef>
                <a:spcPct val="0"/>
              </a:spcBef>
              <a:buNone/>
              <a:defRPr kumimoji="0" sz="5000" b="0" kern="1200">
                <a:ln>
                  <a:noFill/>
                </a:ln>
                <a:solidFill>
                  <a:schemeClr val="tx2"/>
                </a:solidFill>
                <a:effectLst/>
                <a:latin typeface="+mj-lt"/>
                <a:ea typeface="+mj-ea"/>
                <a:cs typeface="+mj-cs"/>
              </a:defRPr>
            </a:lvl1pPr>
          </a:lstStyle>
          <a:p>
            <a:r>
              <a:rPr lang="en-US" sz="3750" dirty="0">
                <a:solidFill>
                  <a:schemeClr val="tx1"/>
                </a:solidFill>
              </a:rPr>
              <a:t>Steps for Clarifying Boundaries </a:t>
            </a:r>
          </a:p>
        </p:txBody>
      </p:sp>
      <p:sp>
        <p:nvSpPr>
          <p:cNvPr id="5" name="Slide Number Placeholder 4"/>
          <p:cNvSpPr>
            <a:spLocks noGrp="1"/>
          </p:cNvSpPr>
          <p:nvPr>
            <p:ph type="sldNum" sz="quarter" idx="4294967295"/>
          </p:nvPr>
        </p:nvSpPr>
        <p:spPr/>
        <p:txBody>
          <a:bodyPr/>
          <a:lstStyle/>
          <a:p>
            <a:fld id="{71BD9442-7015-4E1E-A751-FB3645ED61D5}" type="slidenum">
              <a:rPr lang="en-US" smtClean="0"/>
              <a:t>51</a:t>
            </a:fld>
            <a:endParaRPr lang="en-US" dirty="0"/>
          </a:p>
        </p:txBody>
      </p:sp>
      <p:pic>
        <p:nvPicPr>
          <p:cNvPr id="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51195"/>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9693753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524000" y="304800"/>
            <a:ext cx="6172200" cy="857250"/>
          </a:xfrm>
        </p:spPr>
        <p:txBody>
          <a:bodyPr/>
          <a:lstStyle/>
          <a:p>
            <a:r>
              <a:rPr lang="en-US" sz="2400" dirty="0"/>
              <a:t>Act 262 of 2014</a:t>
            </a:r>
            <a:r>
              <a:rPr lang="en-US" dirty="0" smtClean="0"/>
              <a:t>	</a:t>
            </a:r>
            <a:endParaRPr lang="en-US" dirty="0"/>
          </a:p>
        </p:txBody>
      </p:sp>
      <p:sp>
        <p:nvSpPr>
          <p:cNvPr id="3" name="Content Placeholder 2"/>
          <p:cNvSpPr>
            <a:spLocks noGrp="1"/>
          </p:cNvSpPr>
          <p:nvPr>
            <p:ph idx="1"/>
          </p:nvPr>
        </p:nvSpPr>
        <p:spPr>
          <a:xfrm>
            <a:off x="495300" y="1588294"/>
            <a:ext cx="8229600" cy="4525963"/>
          </a:xfrm>
        </p:spPr>
        <p:txBody>
          <a:bodyPr>
            <a:normAutofit fontScale="70000" lnSpcReduction="20000"/>
          </a:bodyPr>
          <a:lstStyle/>
          <a:p>
            <a:r>
              <a:rPr lang="en-US" sz="2625" b="1" dirty="0"/>
              <a:t>Affected Parties Disagreeing with SCGS: </a:t>
            </a:r>
          </a:p>
          <a:p>
            <a:pPr marL="0" indent="0">
              <a:buNone/>
            </a:pPr>
            <a:endParaRPr lang="en-US" sz="2325" b="1" dirty="0"/>
          </a:p>
          <a:p>
            <a:pPr lvl="2"/>
            <a:r>
              <a:rPr lang="en-US" sz="2175" dirty="0"/>
              <a:t>May file request for a contested case hearing with the SC Administrative Law Court</a:t>
            </a:r>
          </a:p>
          <a:p>
            <a:pPr marL="500634" lvl="2" indent="0">
              <a:buNone/>
            </a:pPr>
            <a:endParaRPr lang="en-US" sz="2175" dirty="0"/>
          </a:p>
          <a:p>
            <a:pPr lvl="2"/>
            <a:r>
              <a:rPr lang="en-US" sz="2175" dirty="0"/>
              <a:t>This decision may be appealed </a:t>
            </a:r>
          </a:p>
          <a:p>
            <a:pPr lvl="2"/>
            <a:endParaRPr lang="en-US" sz="1425" dirty="0"/>
          </a:p>
          <a:p>
            <a:pPr lvl="2"/>
            <a:r>
              <a:rPr lang="en-US" sz="2325" b="1" dirty="0"/>
              <a:t>“Affected Party”</a:t>
            </a:r>
          </a:p>
          <a:p>
            <a:pPr lvl="7"/>
            <a:r>
              <a:rPr lang="en-US" sz="2175" dirty="0"/>
              <a:t>Governing body of an affected county </a:t>
            </a:r>
          </a:p>
          <a:p>
            <a:pPr lvl="7"/>
            <a:r>
              <a:rPr lang="en-US" sz="2175" dirty="0"/>
              <a:t>Governing body of a political subdivision of this State</a:t>
            </a:r>
          </a:p>
          <a:p>
            <a:pPr lvl="7"/>
            <a:r>
              <a:rPr lang="en-US" sz="2175" dirty="0"/>
              <a:t>An elected official, other than a statewide elected official</a:t>
            </a:r>
          </a:p>
          <a:p>
            <a:pPr lvl="7"/>
            <a:r>
              <a:rPr lang="en-US" sz="2175" dirty="0"/>
              <a:t>A property owner or an individual residing in the certification zone </a:t>
            </a:r>
          </a:p>
          <a:p>
            <a:pPr lvl="7"/>
            <a:r>
              <a:rPr lang="en-US" sz="2175" dirty="0"/>
              <a:t>A business entity located in the certification zone </a:t>
            </a:r>
          </a:p>
          <a:p>
            <a:pPr lvl="7"/>
            <a:r>
              <a:rPr lang="en-US" sz="2175" dirty="0"/>
              <a:t>A nonresident individual who owns or leases real property situated in the certification zone</a:t>
            </a:r>
          </a:p>
          <a:p>
            <a:pPr lvl="4"/>
            <a:endParaRPr lang="en-US" dirty="0" smtClean="0"/>
          </a:p>
          <a:p>
            <a:pPr marL="733806" lvl="3" indent="0">
              <a:buNone/>
            </a:pPr>
            <a:endParaRPr lang="en-US"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Slide Number Placeholder 4"/>
          <p:cNvSpPr>
            <a:spLocks noGrp="1"/>
          </p:cNvSpPr>
          <p:nvPr>
            <p:ph type="sldNum" sz="quarter" idx="4294967295"/>
          </p:nvPr>
        </p:nvSpPr>
        <p:spPr/>
        <p:txBody>
          <a:bodyPr/>
          <a:lstStyle/>
          <a:p>
            <a:fld id="{71BD9442-7015-4E1E-A751-FB3645ED61D5}" type="slidenum">
              <a:rPr lang="en-US" smtClean="0"/>
              <a:t>52</a:t>
            </a:fld>
            <a:endParaRPr lang="en-US" dirty="0"/>
          </a:p>
        </p:txBody>
      </p:sp>
    </p:spTree>
    <p:extLst>
      <p:ext uri="{BB962C8B-B14F-4D97-AF65-F5344CB8AC3E}">
        <p14:creationId xmlns:p14="http://schemas.microsoft.com/office/powerpoint/2010/main" val="503689163"/>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sp>
        <p:nvSpPr>
          <p:cNvPr id="2" name="Content Placeholder 1"/>
          <p:cNvSpPr>
            <a:spLocks noGrp="1"/>
          </p:cNvSpPr>
          <p:nvPr>
            <p:ph idx="1"/>
          </p:nvPr>
        </p:nvSpPr>
        <p:spPr>
          <a:xfrm>
            <a:off x="685800" y="2819400"/>
            <a:ext cx="8001000" cy="3306763"/>
          </a:xfrm>
        </p:spPr>
        <p:txBody>
          <a:bodyPr>
            <a:normAutofit/>
          </a:bodyPr>
          <a:lstStyle/>
          <a:p>
            <a:pPr marL="0" indent="0" algn="ctr">
              <a:buNone/>
            </a:pPr>
            <a:r>
              <a:rPr lang="en-US" sz="6600" u="sng" dirty="0" smtClean="0"/>
              <a:t>Impacts</a:t>
            </a:r>
            <a:endParaRPr lang="en-US" sz="6600" u="sng" dirty="0"/>
          </a:p>
        </p:txBody>
      </p:sp>
    </p:spTree>
    <p:extLst>
      <p:ext uri="{BB962C8B-B14F-4D97-AF65-F5344CB8AC3E}">
        <p14:creationId xmlns:p14="http://schemas.microsoft.com/office/powerpoint/2010/main" val="421035679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30067" y="1676400"/>
            <a:ext cx="8909516" cy="943514"/>
          </a:xfrm>
        </p:spPr>
        <p:txBody>
          <a:bodyPr>
            <a:noAutofit/>
          </a:bodyPr>
          <a:lstStyle/>
          <a:p>
            <a:pPr algn="ctr"/>
            <a:r>
              <a:rPr lang="en-US" sz="4050" dirty="0" smtClean="0"/>
              <a:t>SIGNIFICANT IMPACTS</a:t>
            </a:r>
            <a:r>
              <a:rPr lang="en-US" sz="4050" dirty="0"/>
              <a:t>?</a:t>
            </a:r>
          </a:p>
        </p:txBody>
      </p:sp>
      <p:sp>
        <p:nvSpPr>
          <p:cNvPr id="5" name="Slide Number Placeholder 4"/>
          <p:cNvSpPr>
            <a:spLocks noGrp="1"/>
          </p:cNvSpPr>
          <p:nvPr>
            <p:ph type="sldNum" sz="quarter" idx="429496729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1BD9442-7015-4E1E-A751-FB3645ED61D5}" type="slidenum">
              <a:rPr kumimoji="0" lang="en-US" sz="1200" b="0" i="0" u="none" strike="noStrike" kern="1200" cap="none" spc="0" normalizeH="0" baseline="0" noProof="0" smtClean="0">
                <a:ln>
                  <a:noFill/>
                </a:ln>
                <a:solidFill>
                  <a:prstClr val="black">
                    <a:tint val="75000"/>
                  </a:prstClr>
                </a:solidFill>
                <a:effectLst/>
                <a:uLnTx/>
                <a:uFillTx/>
                <a:latin typeface="Georgia"/>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54</a:t>
            </a:fld>
            <a:endParaRPr kumimoji="0" lang="en-US" sz="1200" b="0" i="0" u="none" strike="noStrike" kern="1200" cap="none" spc="0" normalizeH="0" baseline="0" noProof="0" dirty="0">
              <a:ln>
                <a:noFill/>
              </a:ln>
              <a:solidFill>
                <a:prstClr val="black">
                  <a:tint val="75000"/>
                </a:prstClr>
              </a:solidFill>
              <a:effectLst/>
              <a:uLnTx/>
              <a:uFillTx/>
              <a:latin typeface="Georgia"/>
              <a:ea typeface="+mn-ea"/>
              <a:cs typeface="+mn-cs"/>
            </a:endParaRPr>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1653" y="6324600"/>
            <a:ext cx="1957388" cy="2381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itle 1"/>
          <p:cNvSpPr txBox="1">
            <a:spLocks/>
          </p:cNvSpPr>
          <p:nvPr/>
        </p:nvSpPr>
        <p:spPr>
          <a:xfrm>
            <a:off x="1080347" y="2438400"/>
            <a:ext cx="6909661" cy="943514"/>
          </a:xfrm>
          <a:prstGeom prst="rect">
            <a:avLst/>
          </a:prstGeom>
          <a:ln w="6350" cap="rnd">
            <a:noFill/>
          </a:ln>
        </p:spPr>
        <p:txBody>
          <a:bodyPr vert="horz" rtlCol="0" anchor="b" anchorCtr="0">
            <a:noAutofit/>
          </a:bodyPr>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100" normalizeH="0" baseline="0" noProof="0" dirty="0">
                <a:ln w="3200">
                  <a:solidFill>
                    <a:srgbClr val="EEECE1">
                      <a:shade val="75000"/>
                      <a:alpha val="25000"/>
                    </a:srgbClr>
                  </a:solidFill>
                  <a:prstDash val="solid"/>
                  <a:round/>
                </a:ln>
                <a:solidFill>
                  <a:prstClr val="black"/>
                </a:solidFill>
                <a:effectLst/>
                <a:uLnTx/>
                <a:uFillTx/>
                <a:latin typeface="Georgia"/>
                <a:ea typeface="+mj-ea"/>
                <a:cs typeface="+mj-cs"/>
              </a:rPr>
              <a:t>A significant impact is defined as a residence or place of business being found in a different county based on the </a:t>
            </a:r>
            <a:r>
              <a:rPr kumimoji="0" lang="en-US" sz="1800" b="0" i="0" u="none" strike="noStrike" kern="1200" cap="none" spc="-100" normalizeH="0" baseline="0" noProof="0" dirty="0" smtClean="0">
                <a:ln w="3200">
                  <a:solidFill>
                    <a:srgbClr val="EEECE1">
                      <a:shade val="75000"/>
                      <a:alpha val="25000"/>
                    </a:srgbClr>
                  </a:solidFill>
                  <a:prstDash val="solid"/>
                  <a:round/>
                </a:ln>
                <a:solidFill>
                  <a:prstClr val="black"/>
                </a:solidFill>
                <a:effectLst/>
                <a:uLnTx/>
                <a:uFillTx/>
                <a:latin typeface="Georgia"/>
                <a:ea typeface="+mj-ea"/>
                <a:cs typeface="+mj-cs"/>
              </a:rPr>
              <a:t>re-established boundary.</a:t>
            </a:r>
            <a:endParaRPr kumimoji="0" lang="en-US" sz="1800" b="0" i="0" u="none" strike="noStrike" kern="1200" cap="none" spc="-100" normalizeH="0" baseline="0" noProof="0" dirty="0">
              <a:ln w="3200">
                <a:solidFill>
                  <a:srgbClr val="EEECE1">
                    <a:shade val="75000"/>
                    <a:alpha val="25000"/>
                  </a:srgbClr>
                </a:solidFill>
                <a:prstDash val="solid"/>
                <a:round/>
              </a:ln>
              <a:solidFill>
                <a:prstClr val="black"/>
              </a:solidFill>
              <a:effectLst>
                <a:innerShdw blurRad="50800" dist="25400" dir="13500000">
                  <a:prstClr val="black">
                    <a:alpha val="70000"/>
                  </a:prstClr>
                </a:innerShdw>
              </a:effectLst>
              <a:uLnTx/>
              <a:uFillTx/>
              <a:latin typeface="Georgia"/>
              <a:ea typeface="+mj-ea"/>
              <a:cs typeface="+mj-cs"/>
            </a:endParaRPr>
          </a:p>
        </p:txBody>
      </p:sp>
      <p:sp>
        <p:nvSpPr>
          <p:cNvPr id="9" name="Title 1"/>
          <p:cNvSpPr txBox="1">
            <a:spLocks/>
          </p:cNvSpPr>
          <p:nvPr/>
        </p:nvSpPr>
        <p:spPr>
          <a:xfrm>
            <a:off x="774825" y="4495800"/>
            <a:ext cx="7620000" cy="943514"/>
          </a:xfrm>
          <a:prstGeom prst="rect">
            <a:avLst/>
          </a:prstGeom>
          <a:ln w="6350" cap="rnd">
            <a:noFill/>
          </a:ln>
        </p:spPr>
        <p:txBody>
          <a:bodyPr vert="horz" rtlCol="0" anchor="b" anchorCtr="0">
            <a:noAutofit/>
          </a:bodyPr>
          <a:lst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100" normalizeH="0" baseline="0" noProof="0" dirty="0" smtClean="0">
                <a:ln w="3200">
                  <a:solidFill>
                    <a:srgbClr val="EEECE1">
                      <a:shade val="75000"/>
                      <a:alpha val="25000"/>
                    </a:srgbClr>
                  </a:solidFill>
                  <a:prstDash val="solid"/>
                  <a:round/>
                </a:ln>
                <a:solidFill>
                  <a:prstClr val="black"/>
                </a:solidFill>
                <a:effectLst/>
                <a:uLnTx/>
                <a:uFillTx/>
                <a:latin typeface="Georgia"/>
                <a:ea typeface="+mj-ea"/>
                <a:cs typeface="+mj-cs"/>
              </a:rPr>
              <a:t>Reviewed All of the Properties Along the  12.5 Mile Section of Re-established </a:t>
            </a:r>
            <a:r>
              <a:rPr kumimoji="0" lang="en-US" sz="1800" b="0" i="0" u="none" strike="noStrike" kern="1200" cap="none" spc="-100" normalizeH="0" baseline="0" noProof="0" dirty="0">
                <a:ln w="3200">
                  <a:solidFill>
                    <a:srgbClr val="EEECE1">
                      <a:shade val="75000"/>
                      <a:alpha val="25000"/>
                    </a:srgbClr>
                  </a:solidFill>
                  <a:prstDash val="solid"/>
                  <a:round/>
                </a:ln>
                <a:solidFill>
                  <a:prstClr val="black"/>
                </a:solidFill>
                <a:effectLst/>
                <a:uLnTx/>
                <a:uFillTx/>
                <a:latin typeface="Georgia"/>
                <a:ea typeface="+mj-ea"/>
                <a:cs typeface="+mj-cs"/>
              </a:rPr>
              <a:t>Boundary, </a:t>
            </a:r>
            <a:r>
              <a:rPr kumimoji="0" lang="en-US" sz="1800" b="0" i="0" u="none" strike="noStrike" kern="1200" cap="none" spc="-100" normalizeH="0" baseline="0" noProof="0" dirty="0" smtClean="0">
                <a:ln w="3200">
                  <a:solidFill>
                    <a:srgbClr val="EEECE1">
                      <a:shade val="75000"/>
                      <a:alpha val="25000"/>
                    </a:srgbClr>
                  </a:solidFill>
                  <a:prstDash val="solid"/>
                  <a:round/>
                </a:ln>
                <a:solidFill>
                  <a:prstClr val="black"/>
                </a:solidFill>
                <a:effectLst/>
                <a:uLnTx/>
                <a:uFillTx/>
                <a:latin typeface="Georgia"/>
                <a:ea typeface="+mj-ea"/>
                <a:cs typeface="+mj-cs"/>
              </a:rPr>
              <a:t>Approximately 80 Properties </a:t>
            </a:r>
            <a:r>
              <a:rPr kumimoji="0" lang="en-US" sz="1800" b="0" i="0" u="none" strike="noStrike" kern="1200" cap="none" spc="-100" normalizeH="0" baseline="0" noProof="0" dirty="0">
                <a:ln w="3200">
                  <a:solidFill>
                    <a:srgbClr val="EEECE1">
                      <a:shade val="75000"/>
                      <a:alpha val="25000"/>
                    </a:srgbClr>
                  </a:solidFill>
                  <a:prstDash val="solid"/>
                  <a:round/>
                </a:ln>
                <a:solidFill>
                  <a:prstClr val="black"/>
                </a:solidFill>
                <a:effectLst/>
                <a:uLnTx/>
                <a:uFillTx/>
                <a:latin typeface="Georgia"/>
                <a:ea typeface="+mj-ea"/>
                <a:cs typeface="+mj-cs"/>
              </a:rPr>
              <a:t>:</a:t>
            </a:r>
            <a:endParaRPr kumimoji="0" lang="en-US" sz="1800" b="0" i="0" u="none" strike="noStrike" kern="1200" cap="none" spc="-100" normalizeH="0" baseline="0" noProof="0" dirty="0" smtClean="0">
              <a:ln w="3200">
                <a:solidFill>
                  <a:srgbClr val="EEECE1">
                    <a:shade val="75000"/>
                    <a:alpha val="25000"/>
                  </a:srgbClr>
                </a:solidFill>
                <a:prstDash val="solid"/>
                <a:round/>
              </a:ln>
              <a:solidFill>
                <a:prstClr val="black"/>
              </a:solidFill>
              <a:effectLst/>
              <a:uLnTx/>
              <a:uFillTx/>
              <a:latin typeface="Georgia"/>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US" sz="1800" b="0" i="0" u="none" strike="noStrike" kern="1200" cap="none" spc="-100" normalizeH="0" baseline="0" noProof="0" dirty="0">
              <a:ln w="3200">
                <a:solidFill>
                  <a:srgbClr val="EEECE1">
                    <a:shade val="75000"/>
                    <a:alpha val="25000"/>
                  </a:srgbClr>
                </a:solidFill>
                <a:prstDash val="solid"/>
                <a:round/>
              </a:ln>
              <a:solidFill>
                <a:prstClr val="black"/>
              </a:solidFill>
              <a:effectLst/>
              <a:uLnTx/>
              <a:uFillTx/>
              <a:latin typeface="Georgia"/>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100" normalizeH="0" baseline="0" noProof="0" dirty="0" smtClean="0">
                <a:ln w="3200">
                  <a:solidFill>
                    <a:srgbClr val="EEECE1">
                      <a:shade val="75000"/>
                      <a:alpha val="25000"/>
                    </a:srgbClr>
                  </a:solidFill>
                  <a:prstDash val="solid"/>
                  <a:round/>
                </a:ln>
                <a:solidFill>
                  <a:prstClr val="black"/>
                </a:solidFill>
                <a:effectLst/>
                <a:uLnTx/>
                <a:uFillTx/>
                <a:latin typeface="Georgia"/>
                <a:ea typeface="+mj-ea"/>
                <a:cs typeface="+mj-cs"/>
              </a:rPr>
              <a:t>Determined 8 Significant Impacts</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100" normalizeH="0" baseline="0" noProof="0" dirty="0" smtClean="0">
                <a:ln w="3200">
                  <a:solidFill>
                    <a:srgbClr val="EEECE1">
                      <a:shade val="75000"/>
                      <a:alpha val="25000"/>
                    </a:srgbClr>
                  </a:solidFill>
                  <a:prstDash val="solid"/>
                  <a:round/>
                </a:ln>
                <a:solidFill>
                  <a:prstClr val="black"/>
                </a:solidFill>
                <a:effectLst/>
                <a:uLnTx/>
                <a:uFillTx/>
                <a:latin typeface="Georgia"/>
                <a:ea typeface="+mj-ea"/>
                <a:cs typeface="+mj-cs"/>
              </a:rPr>
              <a:t>With 5 being found to be in York County</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1800" b="0" i="0" u="none" strike="noStrike" kern="1200" cap="none" spc="-100" normalizeH="0" baseline="0" noProof="0" dirty="0" smtClean="0">
                <a:ln w="3200">
                  <a:solidFill>
                    <a:srgbClr val="EEECE1">
                      <a:shade val="75000"/>
                      <a:alpha val="25000"/>
                    </a:srgbClr>
                  </a:solidFill>
                  <a:prstDash val="solid"/>
                  <a:round/>
                </a:ln>
                <a:solidFill>
                  <a:prstClr val="black"/>
                </a:solidFill>
                <a:effectLst/>
                <a:uLnTx/>
                <a:uFillTx/>
                <a:latin typeface="Georgia"/>
                <a:ea typeface="+mj-ea"/>
                <a:cs typeface="+mj-cs"/>
              </a:rPr>
              <a:t>And 3 being found to be in Cherokee County</a:t>
            </a:r>
            <a:endParaRPr kumimoji="0" lang="en-US" sz="1800" b="0" i="0" u="none" strike="noStrike" kern="1200" cap="none" spc="-100" normalizeH="0" baseline="0" noProof="0" dirty="0">
              <a:ln w="3200">
                <a:solidFill>
                  <a:srgbClr val="EEECE1">
                    <a:shade val="75000"/>
                    <a:alpha val="25000"/>
                  </a:srgbClr>
                </a:solidFill>
                <a:prstDash val="solid"/>
                <a:round/>
              </a:ln>
              <a:solidFill>
                <a:prstClr val="black"/>
              </a:solidFill>
              <a:effectLst>
                <a:innerShdw blurRad="50800" dist="25400" dir="13500000">
                  <a:prstClr val="black">
                    <a:alpha val="70000"/>
                  </a:prstClr>
                </a:innerShdw>
              </a:effectLst>
              <a:uLnTx/>
              <a:uFillTx/>
              <a:latin typeface="Georgia"/>
              <a:ea typeface="+mj-ea"/>
              <a:cs typeface="+mj-cs"/>
            </a:endParaRPr>
          </a:p>
        </p:txBody>
      </p:sp>
    </p:spTree>
    <p:extLst>
      <p:ext uri="{BB962C8B-B14F-4D97-AF65-F5344CB8AC3E}">
        <p14:creationId xmlns:p14="http://schemas.microsoft.com/office/powerpoint/2010/main" val="406399944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667000" y="1075655"/>
            <a:ext cx="3742765" cy="5784274"/>
          </a:xfrm>
          <a:prstGeom prst="rect">
            <a:avLst/>
          </a:prstGeom>
        </p:spPr>
      </p:pic>
    </p:spTree>
    <p:extLst>
      <p:ext uri="{BB962C8B-B14F-4D97-AF65-F5344CB8AC3E}">
        <p14:creationId xmlns:p14="http://schemas.microsoft.com/office/powerpoint/2010/main" val="20040746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a:bodyPr>
          <a:lstStyle/>
          <a:p>
            <a:r>
              <a:rPr lang="en-US" sz="4000" dirty="0">
                <a:solidFill>
                  <a:prstClr val="black"/>
                </a:solidFill>
              </a:rPr>
              <a:t>Cherokee-York County Line</a:t>
            </a:r>
            <a:endParaRPr lang="en-US" dirty="0"/>
          </a:p>
        </p:txBody>
      </p:sp>
      <p:pic>
        <p:nvPicPr>
          <p:cNvPr id="6" name="Content Placeholder 5"/>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2362200" y="1079752"/>
            <a:ext cx="4876800" cy="4047892"/>
          </a:xfrm>
        </p:spPr>
      </p:pic>
      <p:sp>
        <p:nvSpPr>
          <p:cNvPr id="10" name="Content Placeholder 9"/>
          <p:cNvSpPr>
            <a:spLocks noGrp="1"/>
          </p:cNvSpPr>
          <p:nvPr>
            <p:ph sz="half" idx="2"/>
          </p:nvPr>
        </p:nvSpPr>
        <p:spPr>
          <a:xfrm>
            <a:off x="685800" y="5181600"/>
            <a:ext cx="8001000" cy="1524000"/>
          </a:xfrm>
        </p:spPr>
        <p:txBody>
          <a:bodyPr>
            <a:normAutofit fontScale="92500" lnSpcReduction="10000"/>
          </a:bodyPr>
          <a:lstStyle/>
          <a:p>
            <a:r>
              <a:rPr lang="en-US" dirty="0" smtClean="0"/>
              <a:t>This point is on the State Line (as determined by the property lines of 1920) and the centerline of the “old Apple Road…near the burnt grocery” (</a:t>
            </a:r>
            <a:r>
              <a:rPr lang="en-US" i="1" dirty="0" smtClean="0"/>
              <a:t>currently Vandyke-Yorkville-Shelbyville Road</a:t>
            </a:r>
            <a:r>
              <a:rPr lang="en-US" dirty="0" smtClean="0"/>
              <a:t>)</a:t>
            </a:r>
            <a:endParaRPr lang="en-US" dirty="0"/>
          </a:p>
        </p:txBody>
      </p:sp>
    </p:spTree>
    <p:extLst>
      <p:ext uri="{BB962C8B-B14F-4D97-AF65-F5344CB8AC3E}">
        <p14:creationId xmlns:p14="http://schemas.microsoft.com/office/powerpoint/2010/main" val="212068497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pic>
        <p:nvPicPr>
          <p:cNvPr id="4" name="Content Placeholder 3"/>
          <p:cNvPicPr>
            <a:picLocks noGrp="1" noChangeAspect="1"/>
          </p:cNvPicPr>
          <p:nvPr>
            <p:ph sz="half" idx="1"/>
          </p:nvPr>
        </p:nvPicPr>
        <p:blipFill>
          <a:blip r:embed="rId2" cstate="print">
            <a:extLst>
              <a:ext uri="{28A0092B-C50C-407E-A947-70E740481C1C}">
                <a14:useLocalDpi xmlns:a14="http://schemas.microsoft.com/office/drawing/2010/main" val="0"/>
              </a:ext>
            </a:extLst>
          </a:blip>
          <a:stretch>
            <a:fillRect/>
          </a:stretch>
        </p:blipFill>
        <p:spPr>
          <a:xfrm>
            <a:off x="457199" y="1275381"/>
            <a:ext cx="5695547" cy="4896819"/>
          </a:xfrm>
        </p:spPr>
      </p:pic>
      <p:sp>
        <p:nvSpPr>
          <p:cNvPr id="3" name="Content Placeholder 2"/>
          <p:cNvSpPr>
            <a:spLocks noGrp="1"/>
          </p:cNvSpPr>
          <p:nvPr>
            <p:ph sz="half" idx="2"/>
          </p:nvPr>
        </p:nvSpPr>
        <p:spPr>
          <a:xfrm>
            <a:off x="6248400" y="1295400"/>
            <a:ext cx="2438400" cy="4830763"/>
          </a:xfrm>
        </p:spPr>
        <p:txBody>
          <a:bodyPr/>
          <a:lstStyle/>
          <a:p>
            <a:r>
              <a:rPr lang="en-US" dirty="0" smtClean="0"/>
              <a:t>This point is on the original township line – “Pine on ridge” described elsewhere as “large pine”</a:t>
            </a:r>
            <a:endParaRPr lang="en-US" dirty="0"/>
          </a:p>
        </p:txBody>
      </p:sp>
    </p:spTree>
    <p:extLst>
      <p:ext uri="{BB962C8B-B14F-4D97-AF65-F5344CB8AC3E}">
        <p14:creationId xmlns:p14="http://schemas.microsoft.com/office/powerpoint/2010/main" val="379015129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sz="4000" dirty="0">
                <a:solidFill>
                  <a:prstClr val="black"/>
                </a:solidFill>
              </a:rPr>
              <a:t>Cherokee-York County Line</a:t>
            </a:r>
            <a:endParaRPr lang="en-US" dirty="0"/>
          </a:p>
        </p:txBody>
      </p:sp>
      <p:sp>
        <p:nvSpPr>
          <p:cNvPr id="2" name="Content Placeholder 1"/>
          <p:cNvSpPr>
            <a:spLocks noGrp="1"/>
          </p:cNvSpPr>
          <p:nvPr>
            <p:ph idx="1"/>
          </p:nvPr>
        </p:nvSpPr>
        <p:spPr>
          <a:xfrm>
            <a:off x="381000" y="1447800"/>
            <a:ext cx="8305800" cy="5105400"/>
          </a:xfrm>
        </p:spPr>
        <p:txBody>
          <a:bodyPr>
            <a:normAutofit/>
          </a:bodyPr>
          <a:lstStyle/>
          <a:p>
            <a:r>
              <a:rPr lang="en-US" dirty="0" smtClean="0"/>
              <a:t>Extensive field investigation showed that of the many features shown on the plat relating to the location of the annexation line (Segment 1), few provided an acceptable level of accuracy for reestablishing the line</a:t>
            </a:r>
          </a:p>
          <a:p>
            <a:r>
              <a:rPr lang="en-US" dirty="0" smtClean="0"/>
              <a:t>The two most accurate things were the centerline of “the old Apple Road at State Line” and the ties to the battleground monuments</a:t>
            </a:r>
            <a:endParaRPr lang="en-US" dirty="0"/>
          </a:p>
        </p:txBody>
      </p:sp>
    </p:spTree>
    <p:extLst>
      <p:ext uri="{BB962C8B-B14F-4D97-AF65-F5344CB8AC3E}">
        <p14:creationId xmlns:p14="http://schemas.microsoft.com/office/powerpoint/2010/main" val="318891551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723</TotalTime>
  <Words>1845</Words>
  <Application>Microsoft Office PowerPoint</Application>
  <PresentationFormat>On-screen Show (4:3)</PresentationFormat>
  <Paragraphs>177</Paragraphs>
  <Slides>54</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54</vt:i4>
      </vt:variant>
    </vt:vector>
  </HeadingPairs>
  <TitlesOfParts>
    <vt:vector size="58" baseType="lpstr">
      <vt:lpstr>Arial</vt:lpstr>
      <vt:lpstr>Calibri</vt:lpstr>
      <vt:lpstr>Georgia</vt:lpstr>
      <vt:lpstr>Office Theme</vt:lpstr>
      <vt:lpstr>Cherokee – 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Cherokee-York County Line</vt:lpstr>
      <vt:lpstr>SC Code of Law and Act 262 Of 2014</vt:lpstr>
      <vt:lpstr>PowerPoint Presentation</vt:lpstr>
      <vt:lpstr>Public Meeting Notification</vt:lpstr>
      <vt:lpstr>Act 262 of 2014 </vt:lpstr>
      <vt:lpstr>Act 262 of 2014 </vt:lpstr>
      <vt:lpstr>Cherokee-York County Line</vt:lpstr>
      <vt:lpstr>SIGNIFICANT IMPACTS?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Alex Rankin</dc:creator>
  <cp:lastModifiedBy>David K. Ballard</cp:lastModifiedBy>
  <cp:revision>61</cp:revision>
  <cp:lastPrinted>2016-12-15T14:50:46Z</cp:lastPrinted>
  <dcterms:created xsi:type="dcterms:W3CDTF">2016-01-28T22:27:14Z</dcterms:created>
  <dcterms:modified xsi:type="dcterms:W3CDTF">2017-04-14T13:04:16Z</dcterms:modified>
  <cp:contentStatus/>
</cp:coreProperties>
</file>