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9"/>
  </p:notesMasterIdLst>
  <p:sldIdLst>
    <p:sldId id="289" r:id="rId2"/>
    <p:sldId id="430" r:id="rId3"/>
    <p:sldId id="293" r:id="rId4"/>
    <p:sldId id="431" r:id="rId5"/>
    <p:sldId id="432" r:id="rId6"/>
    <p:sldId id="433" r:id="rId7"/>
    <p:sldId id="266" r:id="rId8"/>
    <p:sldId id="258" r:id="rId9"/>
    <p:sldId id="260" r:id="rId10"/>
    <p:sldId id="290" r:id="rId11"/>
    <p:sldId id="291" r:id="rId12"/>
    <p:sldId id="292" r:id="rId13"/>
    <p:sldId id="425" r:id="rId14"/>
    <p:sldId id="297" r:id="rId15"/>
    <p:sldId id="294" r:id="rId16"/>
    <p:sldId id="428" r:id="rId17"/>
    <p:sldId id="429" r:id="rId18"/>
    <p:sldId id="295" r:id="rId19"/>
    <p:sldId id="300" r:id="rId20"/>
    <p:sldId id="301" r:id="rId21"/>
    <p:sldId id="327" r:id="rId22"/>
    <p:sldId id="303" r:id="rId23"/>
    <p:sldId id="304" r:id="rId24"/>
    <p:sldId id="306" r:id="rId25"/>
    <p:sldId id="305" r:id="rId26"/>
    <p:sldId id="307" r:id="rId27"/>
    <p:sldId id="308" r:id="rId28"/>
    <p:sldId id="320" r:id="rId29"/>
    <p:sldId id="310" r:id="rId30"/>
    <p:sldId id="375" r:id="rId31"/>
    <p:sldId id="394" r:id="rId32"/>
    <p:sldId id="340" r:id="rId33"/>
    <p:sldId id="395" r:id="rId34"/>
    <p:sldId id="386" r:id="rId35"/>
    <p:sldId id="341" r:id="rId36"/>
    <p:sldId id="337" r:id="rId37"/>
    <p:sldId id="417" r:id="rId38"/>
    <p:sldId id="331" r:id="rId39"/>
    <p:sldId id="332" r:id="rId40"/>
    <p:sldId id="424" r:id="rId41"/>
    <p:sldId id="396" r:id="rId42"/>
    <p:sldId id="312" r:id="rId43"/>
    <p:sldId id="313" r:id="rId44"/>
    <p:sldId id="314" r:id="rId45"/>
    <p:sldId id="333" r:id="rId46"/>
    <p:sldId id="335" r:id="rId47"/>
    <p:sldId id="316" r:id="rId48"/>
    <p:sldId id="334" r:id="rId49"/>
    <p:sldId id="338" r:id="rId50"/>
    <p:sldId id="377" r:id="rId51"/>
    <p:sldId id="423" r:id="rId52"/>
    <p:sldId id="336" r:id="rId53"/>
    <p:sldId id="339" r:id="rId54"/>
    <p:sldId id="342" r:id="rId55"/>
    <p:sldId id="392" r:id="rId56"/>
    <p:sldId id="387" r:id="rId57"/>
    <p:sldId id="389" r:id="rId58"/>
    <p:sldId id="343" r:id="rId59"/>
    <p:sldId id="344" r:id="rId60"/>
    <p:sldId id="418" r:id="rId61"/>
    <p:sldId id="398" r:id="rId62"/>
    <p:sldId id="345" r:id="rId63"/>
    <p:sldId id="399" r:id="rId64"/>
    <p:sldId id="356" r:id="rId65"/>
    <p:sldId id="400" r:id="rId66"/>
    <p:sldId id="357" r:id="rId67"/>
    <p:sldId id="358" r:id="rId68"/>
    <p:sldId id="401" r:id="rId69"/>
    <p:sldId id="359" r:id="rId70"/>
    <p:sldId id="402" r:id="rId71"/>
    <p:sldId id="360" r:id="rId72"/>
    <p:sldId id="403" r:id="rId73"/>
    <p:sldId id="361" r:id="rId74"/>
    <p:sldId id="404" r:id="rId75"/>
    <p:sldId id="362" r:id="rId76"/>
    <p:sldId id="363" r:id="rId77"/>
    <p:sldId id="364" r:id="rId78"/>
    <p:sldId id="347" r:id="rId79"/>
    <p:sldId id="408" r:id="rId80"/>
    <p:sldId id="265" r:id="rId81"/>
    <p:sldId id="346" r:id="rId82"/>
    <p:sldId id="420" r:id="rId83"/>
    <p:sldId id="328" r:id="rId84"/>
    <p:sldId id="269" r:id="rId85"/>
    <p:sldId id="262" r:id="rId86"/>
    <p:sldId id="271" r:id="rId87"/>
    <p:sldId id="427" r:id="rId88"/>
    <p:sldId id="321" r:id="rId89"/>
    <p:sldId id="322" r:id="rId90"/>
    <p:sldId id="409" r:id="rId91"/>
    <p:sldId id="348" r:id="rId92"/>
    <p:sldId id="393" r:id="rId93"/>
    <p:sldId id="391" r:id="rId94"/>
    <p:sldId id="352" r:id="rId95"/>
    <p:sldId id="366" r:id="rId96"/>
    <p:sldId id="410" r:id="rId97"/>
    <p:sldId id="264" r:id="rId98"/>
    <p:sldId id="374" r:id="rId99"/>
    <p:sldId id="373" r:id="rId100"/>
    <p:sldId id="372" r:id="rId101"/>
    <p:sldId id="353" r:id="rId102"/>
    <p:sldId id="414" r:id="rId103"/>
    <p:sldId id="367" r:id="rId104"/>
    <p:sldId id="355" r:id="rId105"/>
    <p:sldId id="354" r:id="rId106"/>
    <p:sldId id="369" r:id="rId107"/>
    <p:sldId id="278" r:id="rId108"/>
    <p:sldId id="279" r:id="rId109"/>
    <p:sldId id="411" r:id="rId110"/>
    <p:sldId id="412" r:id="rId111"/>
    <p:sldId id="281" r:id="rId112"/>
    <p:sldId id="325" r:id="rId113"/>
    <p:sldId id="378" r:id="rId114"/>
    <p:sldId id="282" r:id="rId115"/>
    <p:sldId id="379" r:id="rId116"/>
    <p:sldId id="380" r:id="rId117"/>
    <p:sldId id="381" r:id="rId118"/>
    <p:sldId id="384" r:id="rId119"/>
    <p:sldId id="385" r:id="rId120"/>
    <p:sldId id="382" r:id="rId121"/>
    <p:sldId id="416" r:id="rId122"/>
    <p:sldId id="383" r:id="rId123"/>
    <p:sldId id="434" r:id="rId124"/>
    <p:sldId id="435" r:id="rId125"/>
    <p:sldId id="436" r:id="rId126"/>
    <p:sldId id="437" r:id="rId127"/>
    <p:sldId id="422" r:id="rId1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1" autoAdjust="0"/>
    <p:restoredTop sz="94660"/>
  </p:normalViewPr>
  <p:slideViewPr>
    <p:cSldViewPr>
      <p:cViewPr varScale="1">
        <p:scale>
          <a:sx n="123" d="100"/>
          <a:sy n="123" d="100"/>
        </p:scale>
        <p:origin x="157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9DB342-BA10-48D6-83EE-9C4F5320F1D1}" type="datetimeFigureOut">
              <a:rPr lang="en-US" smtClean="0"/>
              <a:pPr/>
              <a:t>11/3/2016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0DB5B4-9B94-40AA-9C4F-315E793D0CB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4</a:t>
            </a:fld>
            <a:endParaRPr lang="en-US" dirty="0"/>
          </a:p>
        </p:txBody>
      </p:sp>
    </p:spTree>
    <p:extLst>
      <p:ext uri="{BB962C8B-B14F-4D97-AF65-F5344CB8AC3E}">
        <p14:creationId xmlns:p14="http://schemas.microsoft.com/office/powerpoint/2010/main" val="88646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5</a:t>
            </a:fld>
            <a:endParaRPr lang="en-US" dirty="0"/>
          </a:p>
        </p:txBody>
      </p:sp>
    </p:spTree>
    <p:extLst>
      <p:ext uri="{BB962C8B-B14F-4D97-AF65-F5344CB8AC3E}">
        <p14:creationId xmlns:p14="http://schemas.microsoft.com/office/powerpoint/2010/main" val="2013760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49317">
              <a:defRPr/>
            </a:pPr>
            <a:fld id="{57BB548B-7504-45D1-90E8-7D060A9A16B2}" type="slidenum">
              <a:rPr lang="en-US">
                <a:solidFill>
                  <a:prstClr val="black"/>
                </a:solidFill>
                <a:latin typeface="Calibri"/>
              </a:rPr>
              <a:pPr defTabSz="949317">
                <a:defRPr/>
              </a:pPr>
              <a:t>6</a:t>
            </a:fld>
            <a:endParaRPr lang="en-US">
              <a:solidFill>
                <a:prstClr val="black"/>
              </a:solidFill>
              <a:latin typeface="Calibri"/>
            </a:endParaRPr>
          </a:p>
        </p:txBody>
      </p:sp>
    </p:spTree>
    <p:extLst>
      <p:ext uri="{BB962C8B-B14F-4D97-AF65-F5344CB8AC3E}">
        <p14:creationId xmlns:p14="http://schemas.microsoft.com/office/powerpoint/2010/main" val="2212563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0DB5B4-9B94-40AA-9C4F-315E793D0CB1}" type="slidenum">
              <a:rPr lang="en-US" smtClean="0"/>
              <a:pPr/>
              <a:t>89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123</a:t>
            </a:fld>
            <a:endParaRPr lang="en-US" dirty="0"/>
          </a:p>
        </p:txBody>
      </p:sp>
    </p:spTree>
    <p:extLst>
      <p:ext uri="{BB962C8B-B14F-4D97-AF65-F5344CB8AC3E}">
        <p14:creationId xmlns:p14="http://schemas.microsoft.com/office/powerpoint/2010/main" val="793125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124</a:t>
            </a:fld>
            <a:endParaRPr lang="en-US" dirty="0"/>
          </a:p>
        </p:txBody>
      </p:sp>
    </p:spTree>
    <p:extLst>
      <p:ext uri="{BB962C8B-B14F-4D97-AF65-F5344CB8AC3E}">
        <p14:creationId xmlns:p14="http://schemas.microsoft.com/office/powerpoint/2010/main" val="3047566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125</a:t>
            </a:fld>
            <a:endParaRPr lang="en-US" dirty="0"/>
          </a:p>
        </p:txBody>
      </p:sp>
    </p:spTree>
    <p:extLst>
      <p:ext uri="{BB962C8B-B14F-4D97-AF65-F5344CB8AC3E}">
        <p14:creationId xmlns:p14="http://schemas.microsoft.com/office/powerpoint/2010/main" val="1964924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126</a:t>
            </a:fld>
            <a:endParaRPr lang="en-US" dirty="0"/>
          </a:p>
        </p:txBody>
      </p:sp>
    </p:spTree>
    <p:extLst>
      <p:ext uri="{BB962C8B-B14F-4D97-AF65-F5344CB8AC3E}">
        <p14:creationId xmlns:p14="http://schemas.microsoft.com/office/powerpoint/2010/main" val="120145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9D4FC03-6D7E-4996-B58A-B27B96244E00}" type="datetime1">
              <a:rPr lang="en-US" smtClean="0"/>
              <a:pPr/>
              <a:t>11/3/2016</a:t>
            </a:fld>
            <a:endParaRPr lang="en-US"/>
          </a:p>
        </p:txBody>
      </p:sp>
      <p:sp>
        <p:nvSpPr>
          <p:cNvPr id="16" name="Slide Number Placeholder 15"/>
          <p:cNvSpPr>
            <a:spLocks noGrp="1"/>
          </p:cNvSpPr>
          <p:nvPr>
            <p:ph type="sldNum" sz="quarter" idx="11"/>
          </p:nvPr>
        </p:nvSpPr>
        <p:spPr/>
        <p:txBody>
          <a:bodyPr/>
          <a:lstStyle/>
          <a:p>
            <a:fld id="{71A447A7-16E7-463B-B7A4-4A92DBC9578D}"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B54B69-16D6-4351-9BD8-CB99D029B6C6}" type="datetime1">
              <a:rPr lang="en-US" smtClean="0"/>
              <a:pPr/>
              <a:t>11/3/2016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447A7-16E7-463B-B7A4-4A92DBC9578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E2219B-D891-4461-A6A6-765A8AC576CE}" type="datetime1">
              <a:rPr lang="en-US" smtClean="0"/>
              <a:pPr/>
              <a:t>11/3/2016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447A7-16E7-463B-B7A4-4A92DBC9578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C7DC2D0-E8C7-4B0C-B543-FB6FAD5A30D0}" type="datetime1">
              <a:rPr lang="en-US" smtClean="0"/>
              <a:pPr/>
              <a:t>11/3/2016</a:t>
            </a:fld>
            <a:endParaRPr lang="en-US"/>
          </a:p>
        </p:txBody>
      </p:sp>
      <p:sp>
        <p:nvSpPr>
          <p:cNvPr id="15" name="Slide Number Placeholder 14"/>
          <p:cNvSpPr>
            <a:spLocks noGrp="1"/>
          </p:cNvSpPr>
          <p:nvPr>
            <p:ph type="sldNum" sz="quarter" idx="15"/>
          </p:nvPr>
        </p:nvSpPr>
        <p:spPr/>
        <p:txBody>
          <a:bodyPr/>
          <a:lstStyle>
            <a:lvl1pPr algn="ctr">
              <a:defRPr/>
            </a:lvl1pPr>
          </a:lstStyle>
          <a:p>
            <a:fld id="{71A447A7-16E7-463B-B7A4-4A92DBC9578D}"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252A804-E2E8-41DE-B3B3-F66950A44FD1}" type="datetime1">
              <a:rPr lang="en-US" smtClean="0"/>
              <a:pPr/>
              <a:t>11/3/2016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447A7-16E7-463B-B7A4-4A92DBC9578D}"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086D40F-823C-4F4E-8F22-AABEDDCFF392}" type="datetime1">
              <a:rPr lang="en-US" smtClean="0"/>
              <a:pPr/>
              <a:t>11/3/2016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A447A7-16E7-463B-B7A4-4A92DBC9578D}"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1A447A7-16E7-463B-B7A4-4A92DBC9578D}"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CF7E7775-CAB5-4052-90B2-24494A51C664}" type="datetime1">
              <a:rPr lang="en-US" smtClean="0"/>
              <a:pPr/>
              <a:t>11/3/2016</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60E508A-AE39-4D1B-8CBB-C140BBBF264A}" type="datetime1">
              <a:rPr lang="en-US" smtClean="0"/>
              <a:pPr/>
              <a:t>11/3/2016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A447A7-16E7-463B-B7A4-4A92DBC9578D}"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042C7-293D-4E74-9925-9EE21595D4FF}" type="datetime1">
              <a:rPr lang="en-US" smtClean="0"/>
              <a:pPr/>
              <a:t>11/3/2016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A447A7-16E7-463B-B7A4-4A92DBC9578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9D0CDC6-11BD-4914-BEF4-5C440FA61FEF}" type="datetime1">
              <a:rPr lang="en-US" smtClean="0"/>
              <a:pPr/>
              <a:t>11/3/2016</a:t>
            </a:fld>
            <a:endParaRPr lang="en-US"/>
          </a:p>
        </p:txBody>
      </p:sp>
      <p:sp>
        <p:nvSpPr>
          <p:cNvPr id="9" name="Slide Number Placeholder 8"/>
          <p:cNvSpPr>
            <a:spLocks noGrp="1"/>
          </p:cNvSpPr>
          <p:nvPr>
            <p:ph type="sldNum" sz="quarter" idx="15"/>
          </p:nvPr>
        </p:nvSpPr>
        <p:spPr/>
        <p:txBody>
          <a:bodyPr/>
          <a:lstStyle/>
          <a:p>
            <a:fld id="{71A447A7-16E7-463B-B7A4-4A92DBC9578D}"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748E4871-9ACC-4384-A4C8-9CCFB664F69C}" type="datetime1">
              <a:rPr lang="en-US" smtClean="0"/>
              <a:pPr/>
              <a:t>11/3/2016</a:t>
            </a:fld>
            <a:endParaRPr lang="en-US"/>
          </a:p>
        </p:txBody>
      </p:sp>
      <p:sp>
        <p:nvSpPr>
          <p:cNvPr id="9" name="Slide Number Placeholder 8"/>
          <p:cNvSpPr>
            <a:spLocks noGrp="1"/>
          </p:cNvSpPr>
          <p:nvPr>
            <p:ph type="sldNum" sz="quarter" idx="11"/>
          </p:nvPr>
        </p:nvSpPr>
        <p:spPr/>
        <p:txBody>
          <a:bodyPr/>
          <a:lstStyle/>
          <a:p>
            <a:fld id="{71A447A7-16E7-463B-B7A4-4A92DBC9578D}"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64C8BEA-563A-4A4F-863D-C81FF7255F6B}" type="datetime1">
              <a:rPr lang="en-US" smtClean="0"/>
              <a:pPr/>
              <a:t>11/3/2016</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1A447A7-16E7-463B-B7A4-4A92DBC9578D}"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2.xml"/><Relationship Id="rId4" Type="http://schemas.openxmlformats.org/officeDocument/2006/relationships/image" Target="../media/image182.png"/></Relationships>
</file>

<file path=ppt/slides/_rels/slide101.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2.xml"/><Relationship Id="rId4" Type="http://schemas.openxmlformats.org/officeDocument/2006/relationships/image" Target="../media/image185.png"/></Relationships>
</file>

<file path=ppt/slides/_rels/slide102.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89.jpeg"/><Relationship Id="rId1" Type="http://schemas.openxmlformats.org/officeDocument/2006/relationships/slideLayout" Target="../slideLayouts/slideLayout2.xml"/><Relationship Id="rId4" Type="http://schemas.openxmlformats.org/officeDocument/2006/relationships/image" Target="../media/image190.png"/></Relationships>
</file>

<file path=ppt/slides/_rels/slide105.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91.png"/><Relationship Id="rId1" Type="http://schemas.openxmlformats.org/officeDocument/2006/relationships/slideLayout" Target="../slideLayouts/slideLayout2.xml"/><Relationship Id="rId4" Type="http://schemas.openxmlformats.org/officeDocument/2006/relationships/image" Target="../media/image193.jpeg"/></Relationships>
</file>

<file path=ppt/slides/_rels/slide10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jpeg"/><Relationship Id="rId1" Type="http://schemas.openxmlformats.org/officeDocument/2006/relationships/slideLayout" Target="../slideLayouts/slideLayout2.xml"/><Relationship Id="rId4" Type="http://schemas.openxmlformats.org/officeDocument/2006/relationships/image" Target="../media/image196.png"/></Relationships>
</file>

<file path=ppt/slides/_rels/slide107.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2.xml"/><Relationship Id="rId4" Type="http://schemas.openxmlformats.org/officeDocument/2006/relationships/image" Target="../media/image209.png"/></Relationships>
</file>

<file path=ppt/slides/_rels/slide117.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6.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222.png"/><Relationship Id="rId4" Type="http://schemas.openxmlformats.org/officeDocument/2006/relationships/image" Target="../media/image221.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5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5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5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6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jpeg"/></Relationships>
</file>

<file path=ppt/slides/_rels/slide6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6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7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png"/><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78.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png"/><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41.jpeg"/></Relationships>
</file>

<file path=ppt/slides/_rels/slide79.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84.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2.xml"/><Relationship Id="rId4" Type="http://schemas.openxmlformats.org/officeDocument/2006/relationships/image" Target="../media/image157.jpeg"/></Relationships>
</file>

<file path=ppt/slides/_rels/slide89.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 Id="rId5" Type="http://schemas.openxmlformats.org/officeDocument/2006/relationships/image" Target="../media/image166.png"/><Relationship Id="rId4" Type="http://schemas.openxmlformats.org/officeDocument/2006/relationships/image" Target="../media/image165.png"/></Relationships>
</file>

<file path=ppt/slides/_rels/slide95.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slideLayout" Target="../slideLayouts/slideLayout2.xml"/><Relationship Id="rId5" Type="http://schemas.openxmlformats.org/officeDocument/2006/relationships/image" Target="../media/image170.png"/><Relationship Id="rId4" Type="http://schemas.openxmlformats.org/officeDocument/2006/relationships/image" Target="../media/image169.jpeg"/></Relationships>
</file>

<file path=ppt/slides/_rels/slide9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 Id="rId4" Type="http://schemas.openxmlformats.org/officeDocument/2006/relationships/image" Target="../media/image176.png"/></Relationships>
</file>

<file path=ppt/slides/_rels/slide99.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2.xml"/><Relationship Id="rId4" Type="http://schemas.openxmlformats.org/officeDocument/2006/relationships/image" Target="../media/image1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FLORENCE DOT map-2.JPG"/>
          <p:cNvPicPr>
            <a:picLocks noGrp="1" noChangeAspect="1"/>
          </p:cNvPicPr>
          <p:nvPr>
            <p:ph idx="1"/>
          </p:nvPr>
        </p:nvPicPr>
        <p:blipFill>
          <a:blip r:embed="rId2" cstate="print"/>
          <a:stretch>
            <a:fillRect/>
          </a:stretch>
        </p:blipFill>
        <p:spPr>
          <a:xfrm>
            <a:off x="2133600" y="381000"/>
            <a:ext cx="5181600" cy="2350318"/>
          </a:xfrm>
        </p:spPr>
      </p:pic>
      <p:pic>
        <p:nvPicPr>
          <p:cNvPr id="10" name="Picture 9" descr="Williamsburg DOT map.JPG"/>
          <p:cNvPicPr>
            <a:picLocks noChangeAspect="1"/>
          </p:cNvPicPr>
          <p:nvPr/>
        </p:nvPicPr>
        <p:blipFill>
          <a:blip r:embed="rId3" cstate="print"/>
          <a:stretch>
            <a:fillRect/>
          </a:stretch>
        </p:blipFill>
        <p:spPr>
          <a:xfrm>
            <a:off x="2057400" y="3200400"/>
            <a:ext cx="5181600" cy="3246304"/>
          </a:xfrm>
          <a:prstGeom prst="rect">
            <a:avLst/>
          </a:prstGeom>
        </p:spPr>
      </p:pic>
      <p:sp>
        <p:nvSpPr>
          <p:cNvPr id="3" name="Title 2"/>
          <p:cNvSpPr>
            <a:spLocks noGrp="1"/>
          </p:cNvSpPr>
          <p:nvPr>
            <p:ph type="title"/>
          </p:nvPr>
        </p:nvSpPr>
        <p:spPr>
          <a:xfrm>
            <a:off x="304800" y="2590800"/>
            <a:ext cx="5638800" cy="20574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lvl="0">
              <a:defRPr/>
            </a:pPr>
            <a:r>
              <a:rPr lang="en-US" sz="2800" dirty="0" smtClean="0">
                <a:ln w="3200">
                  <a:solidFill>
                    <a:schemeClr val="bg2">
                      <a:shade val="75000"/>
                      <a:alpha val="25000"/>
                    </a:schemeClr>
                  </a:solidFill>
                  <a:prstDash val="solid"/>
                  <a:bevel/>
                </a:ln>
                <a:solidFill>
                  <a:schemeClr val="bg2"/>
                </a:solidFill>
              </a:rPr>
              <a:t>PORTION OF </a:t>
            </a:r>
            <a:br>
              <a:rPr lang="en-US" sz="2800" dirty="0" smtClean="0">
                <a:ln w="3200">
                  <a:solidFill>
                    <a:schemeClr val="bg2">
                      <a:shade val="75000"/>
                      <a:alpha val="25000"/>
                    </a:schemeClr>
                  </a:solidFill>
                  <a:prstDash val="solid"/>
                  <a:bevel/>
                </a:ln>
                <a:solidFill>
                  <a:schemeClr val="bg2"/>
                </a:solidFill>
              </a:rPr>
            </a:br>
            <a:r>
              <a:rPr lang="en-US" sz="2800" dirty="0" smtClean="0">
                <a:ln w="3200">
                  <a:solidFill>
                    <a:schemeClr val="bg2">
                      <a:shade val="75000"/>
                      <a:alpha val="25000"/>
                    </a:schemeClr>
                  </a:solidFill>
                  <a:prstDash val="solid"/>
                  <a:bevel/>
                </a:ln>
                <a:solidFill>
                  <a:schemeClr val="bg2"/>
                </a:solidFill>
              </a:rPr>
              <a:t>FLORENCE -WILLIAMSBURG </a:t>
            </a:r>
            <a:br>
              <a:rPr lang="en-US" sz="2800" dirty="0" smtClean="0">
                <a:ln w="3200">
                  <a:solidFill>
                    <a:schemeClr val="bg2">
                      <a:shade val="75000"/>
                      <a:alpha val="25000"/>
                    </a:schemeClr>
                  </a:solidFill>
                  <a:prstDash val="solid"/>
                  <a:bevel/>
                </a:ln>
                <a:solidFill>
                  <a:schemeClr val="bg2"/>
                </a:solidFill>
              </a:rPr>
            </a:br>
            <a:r>
              <a:rPr lang="en-US" sz="2800" dirty="0" smtClean="0">
                <a:ln w="3200">
                  <a:solidFill>
                    <a:schemeClr val="bg2">
                      <a:shade val="75000"/>
                      <a:alpha val="25000"/>
                    </a:schemeClr>
                  </a:solidFill>
                  <a:prstDash val="solid"/>
                  <a:bevel/>
                </a:ln>
                <a:solidFill>
                  <a:schemeClr val="bg2"/>
                </a:solidFill>
              </a:rPr>
              <a:t>COMMON BOUNDARY </a:t>
            </a:r>
            <a:br>
              <a:rPr lang="en-US" sz="2800" dirty="0" smtClean="0">
                <a:ln w="3200">
                  <a:solidFill>
                    <a:schemeClr val="bg2">
                      <a:shade val="75000"/>
                      <a:alpha val="25000"/>
                    </a:schemeClr>
                  </a:solidFill>
                  <a:prstDash val="solid"/>
                  <a:bevel/>
                </a:ln>
                <a:solidFill>
                  <a:schemeClr val="bg2"/>
                </a:solidFill>
              </a:rPr>
            </a:br>
            <a:r>
              <a:rPr lang="en-US" sz="2800" dirty="0" smtClean="0">
                <a:ln w="3200">
                  <a:solidFill>
                    <a:schemeClr val="bg2">
                      <a:shade val="75000"/>
                      <a:alpha val="25000"/>
                    </a:schemeClr>
                  </a:solidFill>
                  <a:prstDash val="solid"/>
                  <a:bevel/>
                </a:ln>
                <a:solidFill>
                  <a:schemeClr val="bg2"/>
                </a:solidFill>
              </a:rPr>
              <a:t>RE-ESTABLISHMENT  PRESENTATION</a:t>
            </a:r>
            <a:br>
              <a:rPr lang="en-US" sz="2800" dirty="0" smtClean="0">
                <a:ln w="3200">
                  <a:solidFill>
                    <a:schemeClr val="bg2">
                      <a:shade val="75000"/>
                      <a:alpha val="25000"/>
                    </a:schemeClr>
                  </a:solidFill>
                  <a:prstDash val="solid"/>
                  <a:bevel/>
                </a:ln>
                <a:solidFill>
                  <a:schemeClr val="bg2"/>
                </a:solidFill>
              </a:rPr>
            </a:br>
            <a:endParaRPr lang="en-US" sz="2800" dirty="0">
              <a:ln w="3200">
                <a:solidFill>
                  <a:schemeClr val="bg2">
                    <a:shade val="75000"/>
                    <a:alpha val="25000"/>
                  </a:schemeClr>
                </a:solidFill>
                <a:prstDash val="solid"/>
                <a:bevel/>
              </a:ln>
              <a:solidFill>
                <a:schemeClr val="bg2"/>
              </a:solidFill>
            </a:endParaRPr>
          </a:p>
        </p:txBody>
      </p:sp>
      <p:sp>
        <p:nvSpPr>
          <p:cNvPr id="8" name="Slide Number Placeholder 7"/>
          <p:cNvSpPr>
            <a:spLocks noGrp="1"/>
          </p:cNvSpPr>
          <p:nvPr>
            <p:ph type="sldNum" sz="quarter" idx="15"/>
          </p:nvPr>
        </p:nvSpPr>
        <p:spPr/>
        <p:txBody>
          <a:bodyPr/>
          <a:lstStyle/>
          <a:p>
            <a:fld id="{71A447A7-16E7-463B-B7A4-4A92DBC9578D}" type="slidenum">
              <a:rPr lang="en-US" smtClean="0"/>
              <a:pPr/>
              <a:t>1</a:t>
            </a:fld>
            <a:endParaRPr lang="en-US"/>
          </a:p>
        </p:txBody>
      </p:sp>
      <p:sp>
        <p:nvSpPr>
          <p:cNvPr id="5" name="Title 2"/>
          <p:cNvSpPr txBox="1">
            <a:spLocks/>
          </p:cNvSpPr>
          <p:nvPr/>
        </p:nvSpPr>
        <p:spPr>
          <a:xfrm>
            <a:off x="-533400" y="3733800"/>
            <a:ext cx="8229600" cy="1219200"/>
          </a:xfrm>
          <a:prstGeom prst="rect">
            <a:avLst/>
          </a:prstGeom>
          <a:ln w="6350" cap="rnd">
            <a:noFill/>
          </a:ln>
        </p:spPr>
        <p:txBody>
          <a:bodyPr vert="horz" rtlCol="0" anchor="b" anchorCtr="0">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7" name="Picture 2"/>
          <p:cNvPicPr>
            <a:picLocks noChangeAspect="1" noChangeArrowheads="1"/>
          </p:cNvPicPr>
          <p:nvPr/>
        </p:nvPicPr>
        <p:blipFill>
          <a:blip r:embed="rId4" cstate="print"/>
          <a:srcRect/>
          <a:stretch>
            <a:fillRect/>
          </a:stretch>
        </p:blipFill>
        <p:spPr bwMode="auto">
          <a:xfrm>
            <a:off x="4724400" y="2743200"/>
            <a:ext cx="1084528" cy="879822"/>
          </a:xfrm>
          <a:prstGeom prst="rect">
            <a:avLst/>
          </a:prstGeom>
          <a:noFill/>
          <a:ln w="9525">
            <a:noFill/>
            <a:miter lim="800000"/>
            <a:headEnd/>
            <a:tailEnd/>
          </a:ln>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23334" t="18815" r="23084" b="27602"/>
          <a:stretch/>
        </p:blipFill>
        <p:spPr>
          <a:xfrm>
            <a:off x="228600" y="5562600"/>
            <a:ext cx="990600" cy="990601"/>
          </a:xfrm>
          <a:prstGeom prst="ellipse">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de of Laws cover.JPG"/>
          <p:cNvPicPr>
            <a:picLocks noGrp="1" noChangeAspect="1"/>
          </p:cNvPicPr>
          <p:nvPr>
            <p:ph idx="1"/>
          </p:nvPr>
        </p:nvPicPr>
        <p:blipFill>
          <a:blip r:embed="rId2" cstate="print"/>
          <a:stretch>
            <a:fillRect/>
          </a:stretch>
        </p:blipFill>
        <p:spPr>
          <a:xfrm>
            <a:off x="3026860" y="1524000"/>
            <a:ext cx="3090280" cy="4572000"/>
          </a:xfrm>
        </p:spPr>
      </p:pic>
      <p:sp>
        <p:nvSpPr>
          <p:cNvPr id="5" name="Slide Number Placeholder 4"/>
          <p:cNvSpPr>
            <a:spLocks noGrp="1"/>
          </p:cNvSpPr>
          <p:nvPr>
            <p:ph type="sldNum" sz="quarter" idx="15"/>
          </p:nvPr>
        </p:nvSpPr>
        <p:spPr/>
        <p:txBody>
          <a:bodyPr/>
          <a:lstStyle/>
          <a:p>
            <a:fld id="{71A447A7-16E7-463B-B7A4-4A92DBC9578D}" type="slidenum">
              <a:rPr lang="en-US" smtClean="0"/>
              <a:pPr/>
              <a:t>10</a:t>
            </a:fld>
            <a:endParaRPr lang="en-US"/>
          </a:p>
        </p:txBody>
      </p:sp>
      <p:sp>
        <p:nvSpPr>
          <p:cNvPr id="3" name="Title 2"/>
          <p:cNvSpPr>
            <a:spLocks noGrp="1"/>
          </p:cNvSpPr>
          <p:nvPr>
            <p:ph type="title"/>
          </p:nvPr>
        </p:nvSpPr>
        <p:spPr>
          <a:xfrm>
            <a:off x="457200" y="381000"/>
            <a:ext cx="8229600" cy="914400"/>
          </a:xfrm>
        </p:spPr>
        <p:txBody>
          <a:bodyPr>
            <a:normAutofit/>
          </a:bodyPr>
          <a:lstStyle/>
          <a:p>
            <a:pPr algn="ctr"/>
            <a:r>
              <a:rPr lang="en-US" sz="2400" dirty="0" smtClean="0">
                <a:solidFill>
                  <a:schemeClr val="bg2"/>
                </a:solidFill>
              </a:rPr>
              <a:t>THE FLORENCE COUNTY ANNEXATION- </a:t>
            </a:r>
            <a:br>
              <a:rPr lang="en-US" sz="2400" dirty="0" smtClean="0">
                <a:solidFill>
                  <a:schemeClr val="bg2"/>
                </a:solidFill>
              </a:rPr>
            </a:br>
            <a:r>
              <a:rPr lang="en-US" sz="2400" dirty="0" smtClean="0">
                <a:solidFill>
                  <a:schemeClr val="bg2"/>
                </a:solidFill>
              </a:rPr>
              <a:t>WILLIAMSBURG COUNTY</a:t>
            </a:r>
            <a:endParaRPr lang="en-US" sz="24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5"/>
          </p:nvPr>
        </p:nvSpPr>
        <p:spPr/>
        <p:txBody>
          <a:bodyPr/>
          <a:lstStyle/>
          <a:p>
            <a:fld id="{71A447A7-16E7-463B-B7A4-4A92DBC9578D}" type="slidenum">
              <a:rPr lang="en-US" smtClean="0"/>
              <a:pPr/>
              <a:t>100</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S 45-40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3505200" y="6172200"/>
            <a:ext cx="1828800" cy="4572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Rotated View</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2050" name="Picture 2"/>
          <p:cNvPicPr>
            <a:picLocks noChangeAspect="1" noChangeArrowheads="1"/>
          </p:cNvPicPr>
          <p:nvPr/>
        </p:nvPicPr>
        <p:blipFill>
          <a:blip r:embed="rId2" cstate="print"/>
          <a:srcRect/>
          <a:stretch>
            <a:fillRect/>
          </a:stretch>
        </p:blipFill>
        <p:spPr bwMode="auto">
          <a:xfrm rot="10800000">
            <a:off x="5334000" y="609600"/>
            <a:ext cx="3276600" cy="2048528"/>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685800" y="1219200"/>
            <a:ext cx="4191000" cy="574369"/>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rot="10800000">
            <a:off x="304800" y="3124200"/>
            <a:ext cx="8496497" cy="27184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srcRect/>
          <a:stretch>
            <a:fillRect/>
          </a:stretch>
        </p:blipFill>
        <p:spPr bwMode="auto">
          <a:xfrm>
            <a:off x="1066800" y="2743200"/>
            <a:ext cx="6629400" cy="3441108"/>
          </a:xfrm>
          <a:prstGeom prst="rect">
            <a:avLst/>
          </a:prstGeom>
          <a:noFill/>
          <a:ln w="9525">
            <a:noFill/>
            <a:miter lim="800000"/>
            <a:headEnd/>
            <a:tailEnd/>
          </a:ln>
        </p:spPr>
      </p:pic>
      <p:sp>
        <p:nvSpPr>
          <p:cNvPr id="12" name="Slide Number Placeholder 11"/>
          <p:cNvSpPr>
            <a:spLocks noGrp="1"/>
          </p:cNvSpPr>
          <p:nvPr>
            <p:ph type="sldNum" sz="quarter" idx="15"/>
          </p:nvPr>
        </p:nvSpPr>
        <p:spPr/>
        <p:txBody>
          <a:bodyPr/>
          <a:lstStyle/>
          <a:p>
            <a:fld id="{71A447A7-16E7-463B-B7A4-4A92DBC9578D}" type="slidenum">
              <a:rPr lang="en-US" smtClean="0"/>
              <a:pPr/>
              <a:t>101</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S 45-40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3505200" y="6172200"/>
            <a:ext cx="1828800" cy="4572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Rotated View</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6" name="Picture 2"/>
          <p:cNvPicPr>
            <a:picLocks noChangeAspect="1" noChangeArrowheads="1"/>
          </p:cNvPicPr>
          <p:nvPr/>
        </p:nvPicPr>
        <p:blipFill>
          <a:blip r:embed="rId3" cstate="print"/>
          <a:srcRect/>
          <a:stretch>
            <a:fillRect/>
          </a:stretch>
        </p:blipFill>
        <p:spPr bwMode="auto">
          <a:xfrm rot="10800000">
            <a:off x="5486400" y="609600"/>
            <a:ext cx="3333750" cy="2086917"/>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09600" y="1219200"/>
            <a:ext cx="4191000" cy="5682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102</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7" name="Picture 6" descr="sh 6 detail.JPG"/>
          <p:cNvPicPr>
            <a:picLocks noChangeAspect="1"/>
          </p:cNvPicPr>
          <p:nvPr/>
        </p:nvPicPr>
        <p:blipFill>
          <a:blip r:embed="rId2" cstate="print"/>
          <a:stretch>
            <a:fillRect/>
          </a:stretch>
        </p:blipFill>
        <p:spPr>
          <a:xfrm>
            <a:off x="457200" y="1447800"/>
            <a:ext cx="8229600" cy="4123342"/>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103</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and  S 45-430 (Williamsburg)</a:t>
            </a:r>
            <a:endParaRPr lang="en-US" dirty="0"/>
          </a:p>
        </p:txBody>
      </p:sp>
      <p:pic>
        <p:nvPicPr>
          <p:cNvPr id="11267" name="Picture 3"/>
          <p:cNvPicPr>
            <a:picLocks noChangeAspect="1" noChangeArrowheads="1"/>
          </p:cNvPicPr>
          <p:nvPr/>
        </p:nvPicPr>
        <p:blipFill>
          <a:blip r:embed="rId2" cstate="print"/>
          <a:srcRect/>
          <a:stretch>
            <a:fillRect/>
          </a:stretch>
        </p:blipFill>
        <p:spPr bwMode="auto">
          <a:xfrm>
            <a:off x="533400" y="1066800"/>
            <a:ext cx="4572000" cy="2983366"/>
          </a:xfrm>
          <a:prstGeom prst="rect">
            <a:avLst/>
          </a:prstGeom>
          <a:ln>
            <a:noFill/>
          </a:ln>
          <a:effectLst>
            <a:outerShdw blurRad="292100" dist="139700" dir="2700000" algn="tl" rotWithShape="0">
              <a:srgbClr val="333333">
                <a:alpha val="65000"/>
              </a:srgbClr>
            </a:outerShdw>
          </a:effectLst>
        </p:spPr>
      </p:pic>
      <p:pic>
        <p:nvPicPr>
          <p:cNvPr id="11268" name="Picture 4"/>
          <p:cNvPicPr>
            <a:picLocks noChangeAspect="1" noChangeArrowheads="1"/>
          </p:cNvPicPr>
          <p:nvPr/>
        </p:nvPicPr>
        <p:blipFill>
          <a:blip r:embed="rId3" cstate="print"/>
          <a:srcRect/>
          <a:stretch>
            <a:fillRect/>
          </a:stretch>
        </p:blipFill>
        <p:spPr bwMode="auto">
          <a:xfrm>
            <a:off x="4190574" y="3429000"/>
            <a:ext cx="4505751" cy="3004951"/>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a:xfrm>
            <a:off x="5334000" y="54864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104</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S  45-40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7" name="Picture 6" descr="40 sh 12.JPG"/>
          <p:cNvPicPr>
            <a:picLocks noChangeAspect="1"/>
          </p:cNvPicPr>
          <p:nvPr/>
        </p:nvPicPr>
        <p:blipFill>
          <a:blip r:embed="rId2" cstate="print"/>
          <a:stretch>
            <a:fillRect/>
          </a:stretch>
        </p:blipFill>
        <p:spPr>
          <a:xfrm>
            <a:off x="5029200" y="990600"/>
            <a:ext cx="3657600" cy="2287002"/>
          </a:xfrm>
          <a:prstGeom prst="rect">
            <a:avLst/>
          </a:prstGeom>
        </p:spPr>
      </p:pic>
      <p:pic>
        <p:nvPicPr>
          <p:cNvPr id="11" name="Picture 10" descr="40-sh 12 rotated 180.JPG"/>
          <p:cNvPicPr>
            <a:picLocks noChangeAspect="1"/>
          </p:cNvPicPr>
          <p:nvPr/>
        </p:nvPicPr>
        <p:blipFill>
          <a:blip r:embed="rId3" cstate="print"/>
          <a:stretch>
            <a:fillRect/>
          </a:stretch>
        </p:blipFill>
        <p:spPr>
          <a:xfrm>
            <a:off x="609600" y="2667000"/>
            <a:ext cx="5310188" cy="3705979"/>
          </a:xfrm>
          <a:prstGeom prst="rect">
            <a:avLst/>
          </a:prstGeom>
        </p:spPr>
      </p:pic>
      <p:pic>
        <p:nvPicPr>
          <p:cNvPr id="16386" name="Picture 2"/>
          <p:cNvPicPr>
            <a:picLocks noChangeAspect="1" noChangeArrowheads="1"/>
          </p:cNvPicPr>
          <p:nvPr/>
        </p:nvPicPr>
        <p:blipFill>
          <a:blip r:embed="rId4" cstate="print"/>
          <a:srcRect/>
          <a:stretch>
            <a:fillRect/>
          </a:stretch>
        </p:blipFill>
        <p:spPr bwMode="auto">
          <a:xfrm>
            <a:off x="609600" y="1219200"/>
            <a:ext cx="4219575" cy="742950"/>
          </a:xfrm>
          <a:prstGeom prst="rect">
            <a:avLst/>
          </a:prstGeom>
          <a:noFill/>
          <a:ln w="9525">
            <a:noFill/>
            <a:miter lim="800000"/>
            <a:headEnd/>
            <a:tailEnd/>
          </a:ln>
        </p:spPr>
      </p:pic>
      <p:sp>
        <p:nvSpPr>
          <p:cNvPr id="8" name="Title 2"/>
          <p:cNvSpPr txBox="1">
            <a:spLocks/>
          </p:cNvSpPr>
          <p:nvPr/>
        </p:nvSpPr>
        <p:spPr>
          <a:xfrm>
            <a:off x="5791200" y="4343400"/>
            <a:ext cx="1828800" cy="4572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Rotated View</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5"/>
          </p:nvPr>
        </p:nvSpPr>
        <p:spPr/>
        <p:txBody>
          <a:bodyPr/>
          <a:lstStyle/>
          <a:p>
            <a:fld id="{71A447A7-16E7-463B-B7A4-4A92DBC9578D}" type="slidenum">
              <a:rPr lang="en-US" smtClean="0"/>
              <a:pPr/>
              <a:t>105</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S -40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3581400" y="6019800"/>
            <a:ext cx="1828800" cy="4572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Rotated View</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5362" name="Picture 2"/>
          <p:cNvPicPr>
            <a:picLocks noChangeAspect="1" noChangeArrowheads="1"/>
          </p:cNvPicPr>
          <p:nvPr/>
        </p:nvPicPr>
        <p:blipFill>
          <a:blip r:embed="rId2" cstate="print"/>
          <a:srcRect/>
          <a:stretch>
            <a:fillRect/>
          </a:stretch>
        </p:blipFill>
        <p:spPr bwMode="auto">
          <a:xfrm>
            <a:off x="609600" y="1219200"/>
            <a:ext cx="4114800" cy="739739"/>
          </a:xfrm>
          <a:prstGeom prst="rect">
            <a:avLst/>
          </a:prstGeom>
          <a:noFill/>
          <a:ln w="9525">
            <a:noFill/>
            <a:miter lim="800000"/>
            <a:headEnd/>
            <a:tailEnd/>
          </a:ln>
        </p:spPr>
      </p:pic>
      <p:pic>
        <p:nvPicPr>
          <p:cNvPr id="9" name="Picture 8" descr="40 sh 11.JPG"/>
          <p:cNvPicPr>
            <a:picLocks noChangeAspect="1"/>
          </p:cNvPicPr>
          <p:nvPr/>
        </p:nvPicPr>
        <p:blipFill>
          <a:blip r:embed="rId3" cstate="print"/>
          <a:stretch>
            <a:fillRect/>
          </a:stretch>
        </p:blipFill>
        <p:spPr>
          <a:xfrm>
            <a:off x="4953000" y="381000"/>
            <a:ext cx="3733801" cy="2244268"/>
          </a:xfrm>
          <a:prstGeom prst="rect">
            <a:avLst/>
          </a:prstGeom>
        </p:spPr>
      </p:pic>
      <p:pic>
        <p:nvPicPr>
          <p:cNvPr id="10" name="Picture 9" descr="40-sh 11 rotated 180.JPG"/>
          <p:cNvPicPr>
            <a:picLocks noChangeAspect="1"/>
          </p:cNvPicPr>
          <p:nvPr/>
        </p:nvPicPr>
        <p:blipFill>
          <a:blip r:embed="rId4" cstate="print"/>
          <a:stretch>
            <a:fillRect/>
          </a:stretch>
        </p:blipFill>
        <p:spPr>
          <a:xfrm>
            <a:off x="381000" y="3048000"/>
            <a:ext cx="8458200" cy="2692662"/>
          </a:xfrm>
          <a:prstGeom prst="rect">
            <a:avLst/>
          </a:prstGeo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106</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S  45-40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7" name="Picture 6" descr="40 sh 10 title.JPG"/>
          <p:cNvPicPr>
            <a:picLocks noChangeAspect="1"/>
          </p:cNvPicPr>
          <p:nvPr/>
        </p:nvPicPr>
        <p:blipFill>
          <a:blip r:embed="rId2" cstate="print"/>
          <a:stretch>
            <a:fillRect/>
          </a:stretch>
        </p:blipFill>
        <p:spPr>
          <a:xfrm>
            <a:off x="609600" y="1219200"/>
            <a:ext cx="4135899" cy="533400"/>
          </a:xfrm>
          <a:prstGeom prst="rect">
            <a:avLst/>
          </a:prstGeom>
        </p:spPr>
      </p:pic>
      <p:sp>
        <p:nvSpPr>
          <p:cNvPr id="8" name="Title 2"/>
          <p:cNvSpPr txBox="1">
            <a:spLocks/>
          </p:cNvSpPr>
          <p:nvPr/>
        </p:nvSpPr>
        <p:spPr>
          <a:xfrm>
            <a:off x="3581400" y="6096000"/>
            <a:ext cx="1828800" cy="4572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Rotated View</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7" name="Picture 3"/>
          <p:cNvPicPr>
            <a:picLocks noChangeAspect="1" noChangeArrowheads="1"/>
          </p:cNvPicPr>
          <p:nvPr/>
        </p:nvPicPr>
        <p:blipFill>
          <a:blip r:embed="rId3" cstate="print"/>
          <a:srcRect/>
          <a:stretch>
            <a:fillRect/>
          </a:stretch>
        </p:blipFill>
        <p:spPr bwMode="auto">
          <a:xfrm>
            <a:off x="304800" y="3352800"/>
            <a:ext cx="8379265" cy="2704527"/>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181600" y="838200"/>
            <a:ext cx="3463350" cy="2181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2819400"/>
          </a:xfrm>
        </p:spPr>
        <p:txBody>
          <a:bodyPr>
            <a:normAutofit fontScale="85000" lnSpcReduction="10000"/>
          </a:bodyPr>
          <a:lstStyle/>
          <a:p>
            <a:pPr>
              <a:buNone/>
            </a:pPr>
            <a:r>
              <a:rPr lang="en-US" dirty="0" smtClean="0"/>
              <a:t>     Beginning at Midway road and bearing N 68°46‘30" E along W. County road, 7,094.00' is near the start of a curve of the current road.  The highway plans for W. County road (S 21-40) show an old road at or near this point (1009) that turns to an easterly direction.  The </a:t>
            </a:r>
            <a:r>
              <a:rPr lang="en-US"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a:t>
            </a:r>
            <a:r>
              <a:rPr lang="en-US" dirty="0" smtClean="0"/>
              <a:t> plat and the referenced code of laws state the county boundary in an easterly direction for 504.00' with road, and then turns southeasterly with the road for 527'.  This old road eventually ties back into the current road as indicated on the highway plans (S 21-40).  </a:t>
            </a:r>
            <a:endParaRPr lang="en-US" dirty="0"/>
          </a:p>
        </p:txBody>
      </p:sp>
      <p:sp>
        <p:nvSpPr>
          <p:cNvPr id="4" name="Slide Number Placeholder 3"/>
          <p:cNvSpPr>
            <a:spLocks noGrp="1"/>
          </p:cNvSpPr>
          <p:nvPr>
            <p:ph type="sldNum" sz="quarter" idx="15"/>
          </p:nvPr>
        </p:nvSpPr>
        <p:spPr/>
        <p:txBody>
          <a:bodyPr/>
          <a:lstStyle/>
          <a:p>
            <a:fld id="{71A447A7-16E7-463B-B7A4-4A92DBC9578D}" type="slidenum">
              <a:rPr lang="en-US" smtClean="0"/>
              <a:pPr/>
              <a:t>107</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1524000" y="3200400"/>
            <a:ext cx="5410200" cy="2975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1600200"/>
          </a:xfrm>
        </p:spPr>
        <p:txBody>
          <a:bodyPr>
            <a:normAutofit fontScale="92500"/>
          </a:bodyPr>
          <a:lstStyle/>
          <a:p>
            <a:pPr>
              <a:buNone/>
            </a:pPr>
            <a:r>
              <a:rPr lang="en-US" dirty="0" smtClean="0"/>
              <a:t>     The county line follows the old roadbed.  During the field survey, the old roadbed was indiscernible. The </a:t>
            </a:r>
            <a:r>
              <a:rPr lang="en-US"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Coggeshall-Wilson </a:t>
            </a:r>
            <a:r>
              <a:rPr lang="en-US" dirty="0" smtClean="0"/>
              <a:t>plat distances were used in our determination of the county boundary corners (corners 1009-1010-1011).</a:t>
            </a:r>
            <a:endParaRPr lang="en-US" dirty="0"/>
          </a:p>
        </p:txBody>
      </p:sp>
      <p:sp>
        <p:nvSpPr>
          <p:cNvPr id="5" name="Slide Number Placeholder 4"/>
          <p:cNvSpPr>
            <a:spLocks noGrp="1"/>
          </p:cNvSpPr>
          <p:nvPr>
            <p:ph type="sldNum" sz="quarter" idx="15"/>
          </p:nvPr>
        </p:nvSpPr>
        <p:spPr/>
        <p:txBody>
          <a:bodyPr/>
          <a:lstStyle/>
          <a:p>
            <a:fld id="{71A447A7-16E7-463B-B7A4-4A92DBC9578D}" type="slidenum">
              <a:rPr lang="en-US" smtClean="0"/>
              <a:pPr/>
              <a:t>108</a:t>
            </a:fld>
            <a:endParaRPr lang="en-US"/>
          </a:p>
        </p:txBody>
      </p:sp>
      <p:pic>
        <p:nvPicPr>
          <p:cNvPr id="6" name="Picture 5" descr="sh 6 detail-2.JPG"/>
          <p:cNvPicPr>
            <a:picLocks noChangeAspect="1"/>
          </p:cNvPicPr>
          <p:nvPr/>
        </p:nvPicPr>
        <p:blipFill>
          <a:blip r:embed="rId2" cstate="print"/>
          <a:stretch>
            <a:fillRect/>
          </a:stretch>
        </p:blipFill>
        <p:spPr>
          <a:xfrm>
            <a:off x="1447800" y="2286000"/>
            <a:ext cx="6400800" cy="4047694"/>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109</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sp>
        <p:nvSpPr>
          <p:cNvPr id="6" name="Content Placeholder 1"/>
          <p:cNvSpPr txBox="1">
            <a:spLocks/>
          </p:cNvSpPr>
          <p:nvPr/>
        </p:nvSpPr>
        <p:spPr>
          <a:xfrm>
            <a:off x="381000" y="914400"/>
            <a:ext cx="7924800" cy="52578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As the county boundary reconvenes with road alignment of W. County line road (S 45-40) at corner (1011), it continues with the road alignment to the intersection of W. County line and Wall road.  By employing the highway plans for the road and by field survey data, county line corner (1012) was determined.  </a:t>
            </a: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From point (1012) the county line runs with the road alignment (corners 1012 through 1016) to point (1017).  The county line east of point (1017), leaves the road alignment as indicated on highway plans S 21-40, docket 45.332 pt.2, sheet 11.  During our field survey, a discernible road bed was determined and data collected for the old roadbed.  Corners (1018), (1019), (1020), and (1021) are along old roadbed.  </a:t>
            </a: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OL-Flo Cnty-highlight.JPG"/>
          <p:cNvPicPr>
            <a:picLocks noGrp="1" noChangeAspect="1"/>
          </p:cNvPicPr>
          <p:nvPr>
            <p:ph idx="1"/>
          </p:nvPr>
        </p:nvPicPr>
        <p:blipFill>
          <a:blip r:embed="rId2" cstate="print"/>
          <a:stretch>
            <a:fillRect/>
          </a:stretch>
        </p:blipFill>
        <p:spPr>
          <a:xfrm>
            <a:off x="685800" y="1066800"/>
            <a:ext cx="7768491" cy="5410200"/>
          </a:xfrm>
        </p:spPr>
      </p:pic>
      <p:sp>
        <p:nvSpPr>
          <p:cNvPr id="4" name="Slide Number Placeholder 3"/>
          <p:cNvSpPr>
            <a:spLocks noGrp="1"/>
          </p:cNvSpPr>
          <p:nvPr>
            <p:ph type="sldNum" sz="quarter" idx="15"/>
          </p:nvPr>
        </p:nvSpPr>
        <p:spPr/>
        <p:txBody>
          <a:bodyPr/>
          <a:lstStyle/>
          <a:p>
            <a:fld id="{71A447A7-16E7-463B-B7A4-4A92DBC9578D}" type="slidenum">
              <a:rPr lang="en-US" smtClean="0"/>
              <a:pPr/>
              <a:t>11</a:t>
            </a:fld>
            <a:endParaRPr lang="en-US"/>
          </a:p>
        </p:txBody>
      </p:sp>
      <p:sp>
        <p:nvSpPr>
          <p:cNvPr id="3" name="Title 2"/>
          <p:cNvSpPr>
            <a:spLocks noGrp="1"/>
          </p:cNvSpPr>
          <p:nvPr>
            <p:ph type="title"/>
          </p:nvPr>
        </p:nvSpPr>
        <p:spPr>
          <a:xfrm>
            <a:off x="533400" y="0"/>
            <a:ext cx="8229600" cy="914400"/>
          </a:xfrm>
        </p:spPr>
        <p:txBody>
          <a:bodyPr>
            <a:normAutofit/>
          </a:bodyPr>
          <a:lstStyle/>
          <a:p>
            <a:pPr algn="ctr"/>
            <a:r>
              <a:rPr lang="en-US" sz="2400" dirty="0" smtClean="0">
                <a:solidFill>
                  <a:schemeClr val="bg2"/>
                </a:solidFill>
              </a:rPr>
              <a:t>The South Carolina Code of Laws-Florence County</a:t>
            </a:r>
            <a:endParaRPr lang="en-US" sz="2400"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5"/>
          </p:nvPr>
        </p:nvSpPr>
        <p:spPr/>
        <p:txBody>
          <a:bodyPr/>
          <a:lstStyle/>
          <a:p>
            <a:fld id="{71A447A7-16E7-463B-B7A4-4A92DBC9578D}" type="slidenum">
              <a:rPr lang="en-US" smtClean="0"/>
              <a:pPr/>
              <a:t>110</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44035" name="Picture 3"/>
          <p:cNvPicPr>
            <a:picLocks noChangeAspect="1" noChangeArrowheads="1"/>
          </p:cNvPicPr>
          <p:nvPr/>
        </p:nvPicPr>
        <p:blipFill>
          <a:blip r:embed="rId2" cstate="print"/>
          <a:srcRect/>
          <a:stretch>
            <a:fillRect/>
          </a:stretch>
        </p:blipFill>
        <p:spPr bwMode="auto">
          <a:xfrm>
            <a:off x="609600" y="914400"/>
            <a:ext cx="7848600" cy="549854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181600"/>
          </a:xfrm>
        </p:spPr>
        <p:txBody>
          <a:bodyPr>
            <a:normAutofit fontScale="92500" lnSpcReduction="10000"/>
          </a:bodyPr>
          <a:lstStyle/>
          <a:p>
            <a:pPr>
              <a:buNone/>
            </a:pPr>
            <a:r>
              <a:rPr lang="en-US" dirty="0" smtClean="0"/>
              <a:t>    As the county boundary reconvenes with road alignment of W. County line road (S 21-40) at corner (1011), it continues with the road alignment to the intersection of W. County line and Wall road.  By employing the highway plans for the road and by field survey data, county line corner (1012) was determined.  </a:t>
            </a:r>
          </a:p>
          <a:p>
            <a:pPr>
              <a:buNone/>
            </a:pPr>
            <a:r>
              <a:rPr lang="en-US" dirty="0" smtClean="0"/>
              <a:t>    From point (1012) the county line runs with the road alignment (corners 1012 through 1016) to point (1017).  The county line east of point (1017), leaves the road alignment as indicated on highway plans S 21-40, docket 45.332 pt.2, sheet 11.  During our field survey, a discernible road bed was determined and data collected for the old roadbed.  Corners (1018), (1019), (1020), and (1021) are along old roadbed.  </a:t>
            </a:r>
          </a:p>
          <a:p>
            <a:endParaRPr lang="en-US" dirty="0"/>
          </a:p>
        </p:txBody>
      </p:sp>
      <p:sp>
        <p:nvSpPr>
          <p:cNvPr id="5" name="Slide Number Placeholder 4"/>
          <p:cNvSpPr>
            <a:spLocks noGrp="1"/>
          </p:cNvSpPr>
          <p:nvPr>
            <p:ph type="sldNum" sz="quarter" idx="15"/>
          </p:nvPr>
        </p:nvSpPr>
        <p:spPr/>
        <p:txBody>
          <a:bodyPr/>
          <a:lstStyle/>
          <a:p>
            <a:fld id="{71A447A7-16E7-463B-B7A4-4A92DBC9578D}" type="slidenum">
              <a:rPr lang="en-US" smtClean="0"/>
              <a:pPr/>
              <a:t>111</a:t>
            </a:fld>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112</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 W. County Line Road S 45-40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3074" name="Picture 2"/>
          <p:cNvPicPr>
            <a:picLocks noChangeAspect="1" noChangeArrowheads="1"/>
          </p:cNvPicPr>
          <p:nvPr/>
        </p:nvPicPr>
        <p:blipFill>
          <a:blip r:embed="rId2" cstate="print"/>
          <a:srcRect/>
          <a:stretch>
            <a:fillRect/>
          </a:stretch>
        </p:blipFill>
        <p:spPr bwMode="auto">
          <a:xfrm rot="10800000">
            <a:off x="381000" y="1295400"/>
            <a:ext cx="8458200" cy="5083952"/>
          </a:xfrm>
          <a:prstGeom prst="rect">
            <a:avLst/>
          </a:prstGeom>
          <a:noFill/>
          <a:ln w="9525">
            <a:noFill/>
            <a:miter lim="800000"/>
            <a:headEnd/>
            <a:tailEnd/>
          </a:ln>
        </p:spPr>
      </p:pic>
      <p:pic>
        <p:nvPicPr>
          <p:cNvPr id="8" name="Picture 7" descr="40 sh 11 title.JPG"/>
          <p:cNvPicPr>
            <a:picLocks noChangeAspect="1"/>
          </p:cNvPicPr>
          <p:nvPr/>
        </p:nvPicPr>
        <p:blipFill>
          <a:blip r:embed="rId3" cstate="print"/>
          <a:stretch>
            <a:fillRect/>
          </a:stretch>
        </p:blipFill>
        <p:spPr>
          <a:xfrm>
            <a:off x="6553200" y="1295399"/>
            <a:ext cx="2258962" cy="315441"/>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p:cNvSpPr>
            <a:spLocks noGrp="1"/>
          </p:cNvSpPr>
          <p:nvPr>
            <p:ph type="sldNum" sz="quarter" idx="15"/>
          </p:nvPr>
        </p:nvSpPr>
        <p:spPr/>
        <p:txBody>
          <a:bodyPr/>
          <a:lstStyle/>
          <a:p>
            <a:fld id="{71A447A7-16E7-463B-B7A4-4A92DBC9578D}" type="slidenum">
              <a:rPr lang="en-US" smtClean="0"/>
              <a:pPr/>
              <a:t>113</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3429000" y="56388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5362" name="Picture 2"/>
          <p:cNvPicPr>
            <a:picLocks noChangeAspect="1" noChangeArrowheads="1"/>
          </p:cNvPicPr>
          <p:nvPr/>
        </p:nvPicPr>
        <p:blipFill>
          <a:blip r:embed="rId2" cstate="print"/>
          <a:srcRect/>
          <a:stretch>
            <a:fillRect/>
          </a:stretch>
        </p:blipFill>
        <p:spPr bwMode="auto">
          <a:xfrm>
            <a:off x="762000" y="1143000"/>
            <a:ext cx="7620000" cy="4371295"/>
          </a:xfrm>
          <a:prstGeom prst="rect">
            <a:avLst/>
          </a:prstGeom>
          <a:ln>
            <a:noFill/>
          </a:ln>
          <a:effectLst>
            <a:outerShdw blurRad="292100" dist="139700" dir="2700000" algn="tl" rotWithShape="0">
              <a:srgbClr val="333333">
                <a:alpha val="65000"/>
              </a:srgbClr>
            </a:outerShdw>
          </a:effectLst>
        </p:spPr>
      </p:pic>
      <p:pic>
        <p:nvPicPr>
          <p:cNvPr id="15363" name="Picture 3"/>
          <p:cNvPicPr>
            <a:picLocks noChangeAspect="1" noChangeArrowheads="1"/>
          </p:cNvPicPr>
          <p:nvPr/>
        </p:nvPicPr>
        <p:blipFill>
          <a:blip r:embed="rId3" cstate="print"/>
          <a:srcRect/>
          <a:stretch>
            <a:fillRect/>
          </a:stretch>
        </p:blipFill>
        <p:spPr bwMode="auto">
          <a:xfrm>
            <a:off x="457200" y="4572000"/>
            <a:ext cx="2312480" cy="18954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12" name="Straight Connector 11"/>
          <p:cNvCxnSpPr/>
          <p:nvPr/>
        </p:nvCxnSpPr>
        <p:spPr>
          <a:xfrm flipV="1">
            <a:off x="3657600" y="4572000"/>
            <a:ext cx="914400" cy="10668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cstate="print"/>
          <a:srcRect/>
          <a:stretch>
            <a:fillRect/>
          </a:stretch>
        </p:blipFill>
        <p:spPr bwMode="auto">
          <a:xfrm>
            <a:off x="304800" y="3886200"/>
            <a:ext cx="4419600" cy="2362058"/>
          </a:xfrm>
          <a:prstGeom prst="rect">
            <a:avLst/>
          </a:prstGeom>
          <a:noFill/>
          <a:ln w="9525">
            <a:noFill/>
            <a:miter lim="800000"/>
            <a:headEnd/>
            <a:tailEnd/>
          </a:ln>
        </p:spPr>
      </p:pic>
      <p:pic>
        <p:nvPicPr>
          <p:cNvPr id="6147" name="Picture 3"/>
          <p:cNvPicPr>
            <a:picLocks noGrp="1" noChangeAspect="1" noChangeArrowheads="1"/>
          </p:cNvPicPr>
          <p:nvPr>
            <p:ph idx="1"/>
          </p:nvPr>
        </p:nvPicPr>
        <p:blipFill>
          <a:blip r:embed="rId3" cstate="print"/>
          <a:stretch>
            <a:fillRect/>
          </a:stretch>
        </p:blipFill>
        <p:spPr bwMode="auto">
          <a:xfrm>
            <a:off x="1760342" y="1524000"/>
            <a:ext cx="5623316" cy="4572000"/>
          </a:xfrm>
          <a:prstGeom prst="rect">
            <a:avLst/>
          </a:prstGeom>
          <a:noFill/>
          <a:ln w="9525">
            <a:noFill/>
            <a:miter lim="800000"/>
            <a:headEnd/>
            <a:tailEnd/>
          </a:ln>
        </p:spPr>
      </p:pic>
      <p:sp>
        <p:nvSpPr>
          <p:cNvPr id="8" name="Slide Number Placeholder 7"/>
          <p:cNvSpPr>
            <a:spLocks noGrp="1"/>
          </p:cNvSpPr>
          <p:nvPr>
            <p:ph type="sldNum" sz="quarter" idx="15"/>
          </p:nvPr>
        </p:nvSpPr>
        <p:spPr/>
        <p:txBody>
          <a:bodyPr/>
          <a:lstStyle/>
          <a:p>
            <a:fld id="{71A447A7-16E7-463B-B7A4-4A92DBC9578D}" type="slidenum">
              <a:rPr lang="en-US" smtClean="0"/>
              <a:pPr/>
              <a:t>114</a:t>
            </a:fld>
            <a:endParaRPr lang="en-US"/>
          </a:p>
        </p:txBody>
      </p:sp>
      <p:pic>
        <p:nvPicPr>
          <p:cNvPr id="6" name="Picture 5" descr="20s plat title.JPG"/>
          <p:cNvPicPr>
            <a:picLocks noChangeAspect="1"/>
          </p:cNvPicPr>
          <p:nvPr/>
        </p:nvPicPr>
        <p:blipFill>
          <a:blip r:embed="rId4" cstate="print"/>
          <a:stretch>
            <a:fillRect/>
          </a:stretch>
        </p:blipFill>
        <p:spPr>
          <a:xfrm>
            <a:off x="533400" y="914400"/>
            <a:ext cx="3916476" cy="2209800"/>
          </a:xfrm>
          <a:prstGeom prst="rect">
            <a:avLst/>
          </a:prstGeom>
          <a:ln w="38100">
            <a:solidFill>
              <a:schemeClr val="accent1"/>
            </a:solidFill>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381000" y="1066800"/>
            <a:ext cx="8382000" cy="5042930"/>
          </a:xfrm>
          <a:prstGeom prst="rect">
            <a:avLst/>
          </a:prstGeom>
          <a:noFill/>
          <a:ln w="9525">
            <a:noFill/>
            <a:miter lim="800000"/>
            <a:headEnd/>
            <a:tailEnd/>
          </a:ln>
        </p:spPr>
      </p:pic>
      <p:sp>
        <p:nvSpPr>
          <p:cNvPr id="16" name="Slide Number Placeholder 15"/>
          <p:cNvSpPr>
            <a:spLocks noGrp="1"/>
          </p:cNvSpPr>
          <p:nvPr>
            <p:ph type="sldNum" sz="quarter" idx="15"/>
          </p:nvPr>
        </p:nvSpPr>
        <p:spPr/>
        <p:txBody>
          <a:bodyPr/>
          <a:lstStyle/>
          <a:p>
            <a:fld id="{71A447A7-16E7-463B-B7A4-4A92DBC9578D}" type="slidenum">
              <a:rPr lang="en-US" smtClean="0"/>
              <a:pPr/>
              <a:t>115</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5410200" y="49530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5363" name="Picture 3"/>
          <p:cNvPicPr>
            <a:picLocks noChangeAspect="1" noChangeArrowheads="1"/>
          </p:cNvPicPr>
          <p:nvPr/>
        </p:nvPicPr>
        <p:blipFill>
          <a:blip r:embed="rId3" cstate="print"/>
          <a:srcRect/>
          <a:stretch>
            <a:fillRect/>
          </a:stretch>
        </p:blipFill>
        <p:spPr bwMode="auto">
          <a:xfrm>
            <a:off x="457200" y="4572000"/>
            <a:ext cx="2312480" cy="18954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12" name="Straight Connector 11"/>
          <p:cNvCxnSpPr/>
          <p:nvPr/>
        </p:nvCxnSpPr>
        <p:spPr>
          <a:xfrm flipV="1">
            <a:off x="4800600" y="3048000"/>
            <a:ext cx="381000" cy="32766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666749" y="1828800"/>
            <a:ext cx="8156231" cy="3872089"/>
          </a:xfrm>
          <a:prstGeom prst="rect">
            <a:avLst/>
          </a:prstGeom>
          <a:ln>
            <a:noFill/>
          </a:ln>
          <a:effectLst>
            <a:outerShdw blurRad="292100" dist="139700" dir="2700000" algn="tl" rotWithShape="0">
              <a:srgbClr val="333333">
                <a:alpha val="65000"/>
              </a:srgbClr>
            </a:outerShdw>
          </a:effectLst>
        </p:spPr>
      </p:pic>
      <p:cxnSp>
        <p:nvCxnSpPr>
          <p:cNvPr id="12" name="Straight Connector 11"/>
          <p:cNvCxnSpPr/>
          <p:nvPr/>
        </p:nvCxnSpPr>
        <p:spPr>
          <a:xfrm flipH="1" flipV="1">
            <a:off x="4876800" y="4114800"/>
            <a:ext cx="381000" cy="20574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16" name="Slide Number Placeholder 15"/>
          <p:cNvSpPr>
            <a:spLocks noGrp="1"/>
          </p:cNvSpPr>
          <p:nvPr>
            <p:ph type="sldNum" sz="quarter" idx="15"/>
          </p:nvPr>
        </p:nvSpPr>
        <p:spPr/>
        <p:txBody>
          <a:bodyPr/>
          <a:lstStyle/>
          <a:p>
            <a:fld id="{71A447A7-16E7-463B-B7A4-4A92DBC9578D}" type="slidenum">
              <a:rPr lang="en-US" smtClean="0"/>
              <a:pPr/>
              <a:t>116</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2971800" y="49530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sp>
        <p:nvSpPr>
          <p:cNvPr id="14" name="Arc 13"/>
          <p:cNvSpPr/>
          <p:nvPr/>
        </p:nvSpPr>
        <p:spPr>
          <a:xfrm rot="16041189">
            <a:off x="4892873" y="3963006"/>
            <a:ext cx="289364" cy="301777"/>
          </a:xfrm>
          <a:prstGeom prst="arc">
            <a:avLst/>
          </a:prstGeom>
          <a:ln>
            <a:solidFill>
              <a:srgbClr val="00206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pic>
        <p:nvPicPr>
          <p:cNvPr id="17411" name="Picture 3"/>
          <p:cNvPicPr>
            <a:picLocks noChangeAspect="1" noChangeArrowheads="1"/>
          </p:cNvPicPr>
          <p:nvPr/>
        </p:nvPicPr>
        <p:blipFill>
          <a:blip r:embed="rId3" cstate="print"/>
          <a:srcRect/>
          <a:stretch>
            <a:fillRect/>
          </a:stretch>
        </p:blipFill>
        <p:spPr bwMode="auto">
          <a:xfrm>
            <a:off x="531322" y="4267200"/>
            <a:ext cx="2069003" cy="21270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412" name="Picture 4"/>
          <p:cNvPicPr>
            <a:picLocks noChangeAspect="1" noChangeArrowheads="1"/>
          </p:cNvPicPr>
          <p:nvPr/>
        </p:nvPicPr>
        <p:blipFill>
          <a:blip r:embed="rId4" cstate="print"/>
          <a:srcRect/>
          <a:stretch>
            <a:fillRect/>
          </a:stretch>
        </p:blipFill>
        <p:spPr bwMode="auto">
          <a:xfrm>
            <a:off x="5638800" y="838200"/>
            <a:ext cx="2867025" cy="1486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457200" y="1143000"/>
            <a:ext cx="8077200" cy="5338964"/>
          </a:xfrm>
          <a:prstGeom prst="rect">
            <a:avLst/>
          </a:prstGeom>
          <a:noFill/>
          <a:ln w="9525">
            <a:noFill/>
            <a:miter lim="800000"/>
            <a:headEnd/>
            <a:tailEnd/>
          </a:ln>
        </p:spPr>
      </p:pic>
      <p:cxnSp>
        <p:nvCxnSpPr>
          <p:cNvPr id="12" name="Straight Connector 11"/>
          <p:cNvCxnSpPr/>
          <p:nvPr/>
        </p:nvCxnSpPr>
        <p:spPr>
          <a:xfrm flipV="1">
            <a:off x="4267200" y="3810000"/>
            <a:ext cx="685800" cy="28194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15" name="Slide Number Placeholder 14"/>
          <p:cNvSpPr>
            <a:spLocks noGrp="1"/>
          </p:cNvSpPr>
          <p:nvPr>
            <p:ph type="sldNum" sz="quarter" idx="15"/>
          </p:nvPr>
        </p:nvSpPr>
        <p:spPr/>
        <p:txBody>
          <a:bodyPr/>
          <a:lstStyle/>
          <a:p>
            <a:fld id="{71A447A7-16E7-463B-B7A4-4A92DBC9578D}" type="slidenum">
              <a:rPr lang="en-US" smtClean="0"/>
              <a:pPr/>
              <a:t>117</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5181600" y="52578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8435" name="Picture 3"/>
          <p:cNvPicPr>
            <a:picLocks noChangeAspect="1" noChangeArrowheads="1"/>
          </p:cNvPicPr>
          <p:nvPr/>
        </p:nvPicPr>
        <p:blipFill>
          <a:blip r:embed="rId3" cstate="print"/>
          <a:srcRect/>
          <a:stretch>
            <a:fillRect/>
          </a:stretch>
        </p:blipFill>
        <p:spPr bwMode="auto">
          <a:xfrm>
            <a:off x="685800" y="4191000"/>
            <a:ext cx="2101206" cy="20755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5"/>
          </p:nvPr>
        </p:nvSpPr>
        <p:spPr/>
        <p:txBody>
          <a:bodyPr/>
          <a:lstStyle/>
          <a:p>
            <a:fld id="{71A447A7-16E7-463B-B7A4-4A92DBC9578D}" type="slidenum">
              <a:rPr lang="en-US" smtClean="0"/>
              <a:pPr/>
              <a:t>118</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21506" name="Picture 2"/>
          <p:cNvPicPr>
            <a:picLocks noChangeAspect="1" noChangeArrowheads="1"/>
          </p:cNvPicPr>
          <p:nvPr/>
        </p:nvPicPr>
        <p:blipFill>
          <a:blip r:embed="rId2" cstate="print"/>
          <a:srcRect/>
          <a:stretch>
            <a:fillRect/>
          </a:stretch>
        </p:blipFill>
        <p:spPr bwMode="auto">
          <a:xfrm>
            <a:off x="457200" y="1295400"/>
            <a:ext cx="8322898" cy="5065600"/>
          </a:xfrm>
          <a:prstGeom prst="rect">
            <a:avLst/>
          </a:prstGeom>
          <a:noFill/>
          <a:ln w="9525">
            <a:noFill/>
            <a:miter lim="800000"/>
            <a:headEnd/>
            <a:tailEnd/>
          </a:ln>
        </p:spPr>
      </p:pic>
      <p:pic>
        <p:nvPicPr>
          <p:cNvPr id="21507" name="Picture 3"/>
          <p:cNvPicPr>
            <a:picLocks noChangeAspect="1" noChangeArrowheads="1"/>
          </p:cNvPicPr>
          <p:nvPr/>
        </p:nvPicPr>
        <p:blipFill>
          <a:blip r:embed="rId3" cstate="print"/>
          <a:srcRect/>
          <a:stretch>
            <a:fillRect/>
          </a:stretch>
        </p:blipFill>
        <p:spPr bwMode="auto">
          <a:xfrm>
            <a:off x="4876800" y="685800"/>
            <a:ext cx="3922591" cy="4559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5"/>
          </p:nvPr>
        </p:nvSpPr>
        <p:spPr/>
        <p:txBody>
          <a:bodyPr/>
          <a:lstStyle/>
          <a:p>
            <a:fld id="{71A447A7-16E7-463B-B7A4-4A92DBC9578D}" type="slidenum">
              <a:rPr lang="en-US" smtClean="0"/>
              <a:pPr/>
              <a:t>119</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22530" name="Picture 2"/>
          <p:cNvPicPr>
            <a:picLocks noChangeAspect="1" noChangeArrowheads="1"/>
          </p:cNvPicPr>
          <p:nvPr/>
        </p:nvPicPr>
        <p:blipFill>
          <a:blip r:embed="rId2" cstate="print"/>
          <a:srcRect/>
          <a:stretch>
            <a:fillRect/>
          </a:stretch>
        </p:blipFill>
        <p:spPr bwMode="auto">
          <a:xfrm>
            <a:off x="533400" y="1203446"/>
            <a:ext cx="8153400" cy="5140706"/>
          </a:xfrm>
          <a:prstGeom prst="rect">
            <a:avLst/>
          </a:prstGeom>
          <a:noFill/>
          <a:ln w="9525">
            <a:noFill/>
            <a:miter lim="800000"/>
            <a:headEnd/>
            <a:tailEnd/>
          </a:ln>
        </p:spPr>
      </p:pic>
      <p:pic>
        <p:nvPicPr>
          <p:cNvPr id="22531" name="Picture 3"/>
          <p:cNvPicPr>
            <a:picLocks noChangeAspect="1" noChangeArrowheads="1"/>
          </p:cNvPicPr>
          <p:nvPr/>
        </p:nvPicPr>
        <p:blipFill>
          <a:blip r:embed="rId3" cstate="print"/>
          <a:srcRect/>
          <a:stretch>
            <a:fillRect/>
          </a:stretch>
        </p:blipFill>
        <p:spPr bwMode="auto">
          <a:xfrm>
            <a:off x="4038600" y="609600"/>
            <a:ext cx="4686300" cy="48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COL WC-2.JPG"/>
          <p:cNvPicPr>
            <a:picLocks noGrp="1" noChangeAspect="1"/>
          </p:cNvPicPr>
          <p:nvPr>
            <p:ph idx="1"/>
          </p:nvPr>
        </p:nvPicPr>
        <p:blipFill>
          <a:blip r:embed="rId2" cstate="print"/>
          <a:stretch>
            <a:fillRect/>
          </a:stretch>
        </p:blipFill>
        <p:spPr>
          <a:xfrm>
            <a:off x="4648200" y="1066799"/>
            <a:ext cx="3505200" cy="5350041"/>
          </a:xfrm>
        </p:spPr>
      </p:pic>
      <p:sp>
        <p:nvSpPr>
          <p:cNvPr id="5" name="Slide Number Placeholder 4"/>
          <p:cNvSpPr>
            <a:spLocks noGrp="1"/>
          </p:cNvSpPr>
          <p:nvPr>
            <p:ph type="sldNum" sz="quarter" idx="15"/>
          </p:nvPr>
        </p:nvSpPr>
        <p:spPr/>
        <p:txBody>
          <a:bodyPr/>
          <a:lstStyle/>
          <a:p>
            <a:fld id="{71A447A7-16E7-463B-B7A4-4A92DBC9578D}" type="slidenum">
              <a:rPr lang="en-US" smtClean="0"/>
              <a:pPr/>
              <a:t>12</a:t>
            </a:fld>
            <a:endParaRPr lang="en-US"/>
          </a:p>
        </p:txBody>
      </p:sp>
      <p:sp>
        <p:nvSpPr>
          <p:cNvPr id="3" name="Title 2"/>
          <p:cNvSpPr>
            <a:spLocks noGrp="1"/>
          </p:cNvSpPr>
          <p:nvPr>
            <p:ph type="title"/>
          </p:nvPr>
        </p:nvSpPr>
        <p:spPr>
          <a:xfrm>
            <a:off x="533400" y="0"/>
            <a:ext cx="8229600" cy="914400"/>
          </a:xfrm>
        </p:spPr>
        <p:txBody>
          <a:bodyPr>
            <a:normAutofit/>
          </a:bodyPr>
          <a:lstStyle/>
          <a:p>
            <a:pPr algn="ctr"/>
            <a:r>
              <a:rPr lang="en-US" sz="2400" dirty="0" smtClean="0">
                <a:solidFill>
                  <a:schemeClr val="bg2"/>
                </a:solidFill>
              </a:rPr>
              <a:t>The South Carolina Code of Laws-Williamsburg County</a:t>
            </a:r>
            <a:endParaRPr lang="en-US" sz="2400" dirty="0"/>
          </a:p>
        </p:txBody>
      </p:sp>
      <p:pic>
        <p:nvPicPr>
          <p:cNvPr id="7" name="Picture 6" descr="COL WC-1.JPG"/>
          <p:cNvPicPr>
            <a:picLocks noChangeAspect="1"/>
          </p:cNvPicPr>
          <p:nvPr/>
        </p:nvPicPr>
        <p:blipFill>
          <a:blip r:embed="rId3" cstate="print"/>
          <a:stretch>
            <a:fillRect/>
          </a:stretch>
        </p:blipFill>
        <p:spPr>
          <a:xfrm>
            <a:off x="1219200" y="1066800"/>
            <a:ext cx="3313652" cy="5334000"/>
          </a:xfrm>
          <a:prstGeom prst="rect">
            <a:avLst/>
          </a:prstGeo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457200" y="1143000"/>
            <a:ext cx="8297050" cy="5095875"/>
          </a:xfrm>
          <a:prstGeom prst="rect">
            <a:avLst/>
          </a:prstGeom>
          <a:noFill/>
          <a:ln w="9525">
            <a:noFill/>
            <a:miter lim="800000"/>
            <a:headEnd/>
            <a:tailEnd/>
          </a:ln>
        </p:spPr>
      </p:pic>
      <p:cxnSp>
        <p:nvCxnSpPr>
          <p:cNvPr id="12" name="Straight Connector 11"/>
          <p:cNvCxnSpPr/>
          <p:nvPr/>
        </p:nvCxnSpPr>
        <p:spPr>
          <a:xfrm flipV="1">
            <a:off x="2286000" y="4267200"/>
            <a:ext cx="457200" cy="21336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24" name="Slide Number Placeholder 23"/>
          <p:cNvSpPr>
            <a:spLocks noGrp="1"/>
          </p:cNvSpPr>
          <p:nvPr>
            <p:ph type="sldNum" sz="quarter" idx="15"/>
          </p:nvPr>
        </p:nvSpPr>
        <p:spPr/>
        <p:txBody>
          <a:bodyPr/>
          <a:lstStyle/>
          <a:p>
            <a:fld id="{71A447A7-16E7-463B-B7A4-4A92DBC9578D}" type="slidenum">
              <a:rPr lang="en-US" smtClean="0"/>
              <a:pPr/>
              <a:t>120</a:t>
            </a:fld>
            <a:endParaRPr lang="en-US"/>
          </a:p>
        </p:txBody>
      </p:sp>
      <p:sp>
        <p:nvSpPr>
          <p:cNvPr id="8" name="Title 2"/>
          <p:cNvSpPr>
            <a:spLocks noGrp="1"/>
          </p:cNvSpPr>
          <p:nvPr>
            <p:ph type="title"/>
          </p:nvPr>
        </p:nvSpPr>
        <p:spPr>
          <a:xfrm>
            <a:off x="533400" y="5334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of County Road  S 45-40 (Williamsburg) </a:t>
            </a:r>
            <a:br>
              <a:rPr lang="en-US" sz="2700" dirty="0" smtClean="0">
                <a:solidFill>
                  <a:schemeClr val="bg2"/>
                </a:solidFill>
              </a:rPr>
            </a:br>
            <a:r>
              <a:rPr lang="en-US" sz="2700" dirty="0" smtClean="0">
                <a:solidFill>
                  <a:schemeClr val="bg2"/>
                </a:solidFill>
              </a:rPr>
              <a:t>and SC Highway 41/51</a:t>
            </a:r>
            <a:endParaRPr lang="en-US" dirty="0"/>
          </a:p>
        </p:txBody>
      </p:sp>
      <p:sp>
        <p:nvSpPr>
          <p:cNvPr id="10" name="Rectangle 9"/>
          <p:cNvSpPr/>
          <p:nvPr/>
        </p:nvSpPr>
        <p:spPr>
          <a:xfrm>
            <a:off x="2819400" y="54102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8435" name="Picture 3"/>
          <p:cNvPicPr>
            <a:picLocks noChangeAspect="1" noChangeArrowheads="1"/>
          </p:cNvPicPr>
          <p:nvPr/>
        </p:nvPicPr>
        <p:blipFill>
          <a:blip r:embed="rId3" cstate="print"/>
          <a:srcRect/>
          <a:stretch>
            <a:fillRect/>
          </a:stretch>
        </p:blipFill>
        <p:spPr bwMode="auto">
          <a:xfrm>
            <a:off x="6553200" y="4038600"/>
            <a:ext cx="2101206" cy="20755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14" name="Straight Connector 13"/>
          <p:cNvCxnSpPr/>
          <p:nvPr/>
        </p:nvCxnSpPr>
        <p:spPr>
          <a:xfrm flipV="1">
            <a:off x="2133600" y="3810000"/>
            <a:ext cx="914400" cy="4572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cxnSp>
        <p:nvCxnSpPr>
          <p:cNvPr id="15" name="Straight Connector 14"/>
          <p:cNvCxnSpPr/>
          <p:nvPr/>
        </p:nvCxnSpPr>
        <p:spPr>
          <a:xfrm>
            <a:off x="2133600" y="4267200"/>
            <a:ext cx="609600" cy="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23" name="Rectangle 22"/>
          <p:cNvSpPr/>
          <p:nvPr/>
        </p:nvSpPr>
        <p:spPr>
          <a:xfrm>
            <a:off x="3505200" y="4267200"/>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SC Hwy 51</a:t>
            </a: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121</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6" name="Picture 5" descr="sh 6 detail-3.JPG"/>
          <p:cNvPicPr>
            <a:picLocks noChangeAspect="1"/>
          </p:cNvPicPr>
          <p:nvPr/>
        </p:nvPicPr>
        <p:blipFill>
          <a:blip r:embed="rId2" cstate="print"/>
          <a:stretch>
            <a:fillRect/>
          </a:stretch>
        </p:blipFill>
        <p:spPr>
          <a:xfrm>
            <a:off x="990601" y="838200"/>
            <a:ext cx="6975072" cy="5562600"/>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cstate="print"/>
          <a:srcRect/>
          <a:stretch>
            <a:fillRect/>
          </a:stretch>
        </p:blipFill>
        <p:spPr bwMode="auto">
          <a:xfrm>
            <a:off x="762000" y="1143000"/>
            <a:ext cx="7620000" cy="5076205"/>
          </a:xfrm>
          <a:prstGeom prst="rect">
            <a:avLst/>
          </a:prstGeom>
          <a:noFill/>
          <a:ln w="9525">
            <a:noFill/>
            <a:miter lim="800000"/>
            <a:headEnd/>
            <a:tailEnd/>
          </a:ln>
        </p:spPr>
      </p:pic>
      <p:cxnSp>
        <p:nvCxnSpPr>
          <p:cNvPr id="12" name="Straight Connector 11"/>
          <p:cNvCxnSpPr/>
          <p:nvPr/>
        </p:nvCxnSpPr>
        <p:spPr>
          <a:xfrm flipV="1">
            <a:off x="4572000" y="3200400"/>
            <a:ext cx="0" cy="24384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21" name="Slide Number Placeholder 20"/>
          <p:cNvSpPr>
            <a:spLocks noGrp="1"/>
          </p:cNvSpPr>
          <p:nvPr>
            <p:ph type="sldNum" sz="quarter" idx="15"/>
          </p:nvPr>
        </p:nvSpPr>
        <p:spPr/>
        <p:txBody>
          <a:bodyPr/>
          <a:lstStyle/>
          <a:p>
            <a:fld id="{71A447A7-16E7-463B-B7A4-4A92DBC9578D}" type="slidenum">
              <a:rPr lang="en-US" smtClean="0"/>
              <a:pPr/>
              <a:t>122</a:t>
            </a:fld>
            <a:endParaRPr lang="en-US"/>
          </a:p>
        </p:txBody>
      </p:sp>
      <p:sp>
        <p:nvSpPr>
          <p:cNvPr id="8" name="Title 2"/>
          <p:cNvSpPr>
            <a:spLocks noGrp="1"/>
          </p:cNvSpPr>
          <p:nvPr>
            <p:ph type="title"/>
          </p:nvPr>
        </p:nvSpPr>
        <p:spPr>
          <a:xfrm>
            <a:off x="533400" y="838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 at Flanagan’s Creek  </a:t>
            </a:r>
            <a:br>
              <a:rPr lang="en-US" sz="2700" dirty="0" smtClean="0">
                <a:solidFill>
                  <a:schemeClr val="bg2"/>
                </a:solidFill>
              </a:rPr>
            </a:br>
            <a:endParaRPr lang="en-US" dirty="0"/>
          </a:p>
        </p:txBody>
      </p:sp>
      <p:cxnSp>
        <p:nvCxnSpPr>
          <p:cNvPr id="15" name="Straight Connector 14"/>
          <p:cNvCxnSpPr/>
          <p:nvPr/>
        </p:nvCxnSpPr>
        <p:spPr>
          <a:xfrm flipV="1">
            <a:off x="4572000" y="5562600"/>
            <a:ext cx="3810000" cy="762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pic>
        <p:nvPicPr>
          <p:cNvPr id="20484" name="Picture 4"/>
          <p:cNvPicPr>
            <a:picLocks noChangeAspect="1" noChangeArrowheads="1"/>
          </p:cNvPicPr>
          <p:nvPr/>
        </p:nvPicPr>
        <p:blipFill>
          <a:blip r:embed="rId3" cstate="print"/>
          <a:srcRect/>
          <a:stretch>
            <a:fillRect/>
          </a:stretch>
        </p:blipFill>
        <p:spPr bwMode="auto">
          <a:xfrm>
            <a:off x="5715000" y="1981200"/>
            <a:ext cx="2796467" cy="1787497"/>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a:xfrm>
            <a:off x="467532" y="1752598"/>
            <a:ext cx="8229600" cy="4572000"/>
          </a:xfrm>
        </p:spPr>
        <p:txBody>
          <a:bodyPr>
            <a:noAutofit/>
          </a:bodyPr>
          <a:lstStyle/>
          <a:p>
            <a:r>
              <a:rPr lang="en-US" sz="1050" b="1" dirty="0">
                <a:solidFill>
                  <a:schemeClr val="bg1"/>
                </a:solidFill>
              </a:rPr>
              <a:t>SCGS Requirements: </a:t>
            </a:r>
          </a:p>
          <a:p>
            <a:pPr marL="0" indent="0">
              <a:buNone/>
            </a:pPr>
            <a:endParaRPr lang="en-US" sz="1050" b="1" dirty="0">
              <a:solidFill>
                <a:schemeClr val="bg1"/>
              </a:solidFill>
            </a:endParaRPr>
          </a:p>
          <a:p>
            <a:pPr lvl="2"/>
            <a:r>
              <a:rPr lang="en-US" sz="1050" dirty="0">
                <a:solidFill>
                  <a:schemeClr val="bg1"/>
                </a:solidFill>
              </a:rPr>
              <a:t>Upon reestablishing county boundary, SCGS shall certify its work and within 30 days of certification: </a:t>
            </a:r>
          </a:p>
          <a:p>
            <a:pPr marL="500634" lvl="2" indent="0">
              <a:buNone/>
            </a:pPr>
            <a:endParaRPr lang="en-US" sz="1050" dirty="0">
              <a:solidFill>
                <a:schemeClr val="bg1"/>
              </a:solidFill>
            </a:endParaRPr>
          </a:p>
          <a:p>
            <a:pPr lvl="4"/>
            <a:r>
              <a:rPr lang="en-US" sz="1050" dirty="0">
                <a:solidFill>
                  <a:schemeClr val="bg1"/>
                </a:solidFill>
              </a:rPr>
              <a:t>Provide copies to the administrator of each affected county; </a:t>
            </a:r>
          </a:p>
          <a:p>
            <a:pPr lvl="4"/>
            <a:r>
              <a:rPr lang="en-US" sz="1050" dirty="0">
                <a:solidFill>
                  <a:schemeClr val="bg1"/>
                </a:solidFill>
              </a:rPr>
              <a:t>Provide written notification to affected parties</a:t>
            </a:r>
          </a:p>
          <a:p>
            <a:pPr lvl="4"/>
            <a:r>
              <a:rPr lang="en-US" sz="1050" dirty="0">
                <a:solidFill>
                  <a:schemeClr val="bg1"/>
                </a:solidFill>
              </a:rPr>
              <a:t>Provide notice and copies to the public through its official website and or other means it considers appropriate; and</a:t>
            </a:r>
          </a:p>
          <a:p>
            <a:pPr lvl="4"/>
            <a:r>
              <a:rPr lang="en-US" sz="1050" dirty="0">
                <a:solidFill>
                  <a:schemeClr val="bg1"/>
                </a:solidFill>
              </a:rPr>
              <a:t> Notify as it determines appropriate, other affected state and federal agencies </a:t>
            </a:r>
          </a:p>
          <a:p>
            <a:pPr lvl="4"/>
            <a:endParaRPr lang="en-US" sz="1050" dirty="0">
              <a:solidFill>
                <a:schemeClr val="bg1"/>
              </a:solidFill>
            </a:endParaRPr>
          </a:p>
          <a:p>
            <a:pPr marL="785241" lvl="2" indent="-257175"/>
            <a:r>
              <a:rPr lang="en-US" sz="1050" dirty="0">
                <a:solidFill>
                  <a:schemeClr val="bg1"/>
                </a:solidFill>
              </a:rPr>
              <a:t>(Initiates 60 Day Appeal Process)</a:t>
            </a:r>
          </a:p>
          <a:p>
            <a:pPr lvl="2">
              <a:buFont typeface="Arial" panose="020B0604020202020204" pitchFamily="34" charset="0"/>
              <a:buChar char="•"/>
            </a:pPr>
            <a:endParaRPr lang="en-US" sz="1050" dirty="0">
              <a:solidFill>
                <a:schemeClr val="bg1"/>
              </a:solidFill>
            </a:endParaRPr>
          </a:p>
          <a:p>
            <a:pPr lvl="1"/>
            <a:r>
              <a:rPr lang="en-US" sz="1050" dirty="0">
                <a:solidFill>
                  <a:schemeClr val="bg1"/>
                </a:solidFill>
              </a:rPr>
              <a:t>Certified Surveys submitted to Secretary of State, Register of Deeds Offices, and South Carolina Department of Archives with Cover Letter</a:t>
            </a:r>
          </a:p>
          <a:p>
            <a:pPr lvl="1"/>
            <a:r>
              <a:rPr lang="en-US" sz="1050" dirty="0">
                <a:solidFill>
                  <a:schemeClr val="bg1"/>
                </a:solidFill>
              </a:rPr>
              <a:t>Date of the cover letter is the date the surveys become effective</a:t>
            </a:r>
          </a:p>
          <a:p>
            <a:pPr lvl="1"/>
            <a:r>
              <a:rPr lang="en-US" sz="1050" dirty="0">
                <a:solidFill>
                  <a:schemeClr val="bg1"/>
                </a:solidFill>
              </a:rPr>
              <a:t>Introduce Legislation to update Code of Law to reflect clarified boundary with State Plane Coordinates</a:t>
            </a:r>
          </a:p>
        </p:txBody>
      </p:sp>
      <p:sp>
        <p:nvSpPr>
          <p:cNvPr id="6" name="Title 1"/>
          <p:cNvSpPr txBox="1">
            <a:spLocks/>
          </p:cNvSpPr>
          <p:nvPr/>
        </p:nvSpPr>
        <p:spPr>
          <a:xfrm>
            <a:off x="1485900" y="440639"/>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bg1"/>
                </a:solidFill>
              </a:rPr>
              <a:t>Steps for Clarifying Boundaries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123</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93587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469106"/>
            <a:ext cx="6172200" cy="857250"/>
          </a:xfrm>
        </p:spPr>
        <p:txBody>
          <a:bodyPr/>
          <a:lstStyle/>
          <a:p>
            <a:r>
              <a:rPr lang="en-US" sz="2400" dirty="0">
                <a:solidFill>
                  <a:schemeClr val="bg1"/>
                </a:solidFill>
              </a:rPr>
              <a:t>Act 262 of 2014</a:t>
            </a:r>
            <a:r>
              <a:rPr lang="en-US"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p:txBody>
          <a:bodyPr>
            <a:normAutofit fontScale="85000" lnSpcReduction="10000"/>
          </a:bodyPr>
          <a:lstStyle/>
          <a:p>
            <a:r>
              <a:rPr lang="en-US" sz="2625" b="1" dirty="0">
                <a:solidFill>
                  <a:schemeClr val="bg1"/>
                </a:solidFill>
              </a:rPr>
              <a:t>Affected Parties Disagreeing with SCGS: </a:t>
            </a:r>
          </a:p>
          <a:p>
            <a:pPr marL="0" indent="0">
              <a:buNone/>
            </a:pPr>
            <a:endParaRPr lang="en-US" sz="2325" b="1" dirty="0">
              <a:solidFill>
                <a:schemeClr val="bg1"/>
              </a:solidFill>
            </a:endParaRPr>
          </a:p>
          <a:p>
            <a:pPr lvl="2"/>
            <a:r>
              <a:rPr lang="en-US" sz="2175" dirty="0">
                <a:solidFill>
                  <a:schemeClr val="bg1"/>
                </a:solidFill>
              </a:rPr>
              <a:t>May file request for a contested case hearing with the SC Administrative Law Court</a:t>
            </a:r>
          </a:p>
          <a:p>
            <a:pPr marL="500634" lvl="2" indent="0">
              <a:buNone/>
            </a:pPr>
            <a:endParaRPr lang="en-US" sz="2175" dirty="0">
              <a:solidFill>
                <a:schemeClr val="bg1"/>
              </a:solidFill>
            </a:endParaRPr>
          </a:p>
          <a:p>
            <a:pPr lvl="2"/>
            <a:r>
              <a:rPr lang="en-US" sz="2175" dirty="0">
                <a:solidFill>
                  <a:schemeClr val="bg1"/>
                </a:solidFill>
              </a:rPr>
              <a:t>This decision may be appealed </a:t>
            </a:r>
          </a:p>
          <a:p>
            <a:pPr lvl="2"/>
            <a:endParaRPr lang="en-US" sz="1425" dirty="0">
              <a:solidFill>
                <a:schemeClr val="bg1"/>
              </a:solidFill>
            </a:endParaRPr>
          </a:p>
          <a:p>
            <a:pPr lvl="2"/>
            <a:r>
              <a:rPr lang="en-US" sz="2325" b="1" dirty="0">
                <a:solidFill>
                  <a:schemeClr val="bg1"/>
                </a:solidFill>
              </a:rPr>
              <a:t>“Affected Party”</a:t>
            </a:r>
          </a:p>
          <a:p>
            <a:pPr lvl="7"/>
            <a:r>
              <a:rPr lang="en-US" sz="2175" dirty="0">
                <a:solidFill>
                  <a:schemeClr val="bg1"/>
                </a:solidFill>
              </a:rPr>
              <a:t>Governing body of an affected county </a:t>
            </a:r>
          </a:p>
          <a:p>
            <a:pPr lvl="7"/>
            <a:r>
              <a:rPr lang="en-US" sz="2175" dirty="0">
                <a:solidFill>
                  <a:schemeClr val="bg1"/>
                </a:solidFill>
              </a:rPr>
              <a:t>Governing body of a political subdivision of this State</a:t>
            </a:r>
          </a:p>
          <a:p>
            <a:pPr lvl="7"/>
            <a:r>
              <a:rPr lang="en-US" sz="2175" dirty="0">
                <a:solidFill>
                  <a:schemeClr val="bg1"/>
                </a:solidFill>
              </a:rPr>
              <a:t>An elected official, other than a statewide elected official</a:t>
            </a:r>
          </a:p>
          <a:p>
            <a:pPr lvl="7"/>
            <a:r>
              <a:rPr lang="en-US" sz="2175" dirty="0">
                <a:solidFill>
                  <a:schemeClr val="bg1"/>
                </a:solidFill>
              </a:rPr>
              <a:t>A property owner or an individual residing in the certification zone </a:t>
            </a:r>
          </a:p>
          <a:p>
            <a:pPr lvl="7"/>
            <a:r>
              <a:rPr lang="en-US" sz="2175" dirty="0">
                <a:solidFill>
                  <a:schemeClr val="bg1"/>
                </a:solidFill>
              </a:rPr>
              <a:t>A business entity located in the certification zone </a:t>
            </a:r>
          </a:p>
          <a:p>
            <a:pPr lvl="7"/>
            <a:r>
              <a:rPr lang="en-US" sz="2175" dirty="0">
                <a:solidFill>
                  <a:schemeClr val="bg1"/>
                </a:solidFill>
              </a:rPr>
              <a:t>A nonresident individual who owns or leases real property situated in the certification zone</a:t>
            </a:r>
          </a:p>
          <a:p>
            <a:pPr lvl="4"/>
            <a:endParaRPr lang="en-US" dirty="0" smtClean="0"/>
          </a:p>
          <a:p>
            <a:pPr marL="733806" lvl="3" indent="0">
              <a:buNone/>
            </a:pP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4294967295"/>
          </p:nvPr>
        </p:nvSpPr>
        <p:spPr/>
        <p:txBody>
          <a:bodyPr/>
          <a:lstStyle/>
          <a:p>
            <a:fld id="{71BD9442-7015-4E1E-A751-FB3645ED61D5}" type="slidenum">
              <a:rPr lang="en-US" smtClean="0"/>
              <a:t>124</a:t>
            </a:fld>
            <a:endParaRPr lang="en-US" dirty="0"/>
          </a:p>
        </p:txBody>
      </p:sp>
    </p:spTree>
    <p:extLst>
      <p:ext uri="{BB962C8B-B14F-4D97-AF65-F5344CB8AC3E}">
        <p14:creationId xmlns:p14="http://schemas.microsoft.com/office/powerpoint/2010/main" val="167563388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67" y="1676400"/>
            <a:ext cx="8909516" cy="943514"/>
          </a:xfrm>
        </p:spPr>
        <p:txBody>
          <a:bodyPr>
            <a:noAutofit/>
          </a:bodyPr>
          <a:lstStyle/>
          <a:p>
            <a:pPr algn="ctr"/>
            <a:r>
              <a:rPr lang="en-US" sz="4050" dirty="0" smtClean="0">
                <a:solidFill>
                  <a:schemeClr val="bg1"/>
                </a:solidFill>
              </a:rPr>
              <a:t>SIGNIFICANT IMPACTS</a:t>
            </a:r>
            <a:r>
              <a:rPr lang="en-US" sz="4050" dirty="0">
                <a:solidFill>
                  <a:schemeClr val="bg1"/>
                </a:solidFill>
              </a:rPr>
              <a:t>?</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125</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1080347" y="2438400"/>
            <a:ext cx="6909661"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a:solidFill>
                  <a:schemeClr val="bg1"/>
                </a:solidFill>
                <a:effectLst/>
              </a:rPr>
              <a:t>A significant impact is defined as a residence or place of business being found in a different county based on the </a:t>
            </a:r>
            <a:r>
              <a:rPr lang="en-US" sz="1800" dirty="0" smtClean="0">
                <a:solidFill>
                  <a:schemeClr val="bg1"/>
                </a:solidFill>
                <a:effectLst/>
              </a:rPr>
              <a:t>re-established boundary.</a:t>
            </a:r>
            <a:endParaRPr lang="en-US" sz="1800" dirty="0">
              <a:solidFill>
                <a:schemeClr val="bg1"/>
              </a:solidFill>
            </a:endParaRPr>
          </a:p>
        </p:txBody>
      </p:sp>
      <p:sp>
        <p:nvSpPr>
          <p:cNvPr id="9" name="Title 1"/>
          <p:cNvSpPr txBox="1">
            <a:spLocks/>
          </p:cNvSpPr>
          <p:nvPr/>
        </p:nvSpPr>
        <p:spPr>
          <a:xfrm>
            <a:off x="774825" y="4495800"/>
            <a:ext cx="7620000"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bg1"/>
                </a:solidFill>
                <a:effectLst/>
              </a:rPr>
              <a:t>Reviewed Over 150 Properties Along the  12.5 Mile Section of Re-established Boundary:</a:t>
            </a:r>
          </a:p>
          <a:p>
            <a:pPr algn="ctr"/>
            <a:endParaRPr lang="en-US" sz="1800" dirty="0">
              <a:solidFill>
                <a:schemeClr val="bg1"/>
              </a:solidFill>
              <a:effectLst/>
            </a:endParaRPr>
          </a:p>
          <a:p>
            <a:pPr algn="ctr"/>
            <a:r>
              <a:rPr lang="en-US" sz="1800" dirty="0" smtClean="0">
                <a:solidFill>
                  <a:schemeClr val="bg1"/>
                </a:solidFill>
                <a:effectLst/>
              </a:rPr>
              <a:t>Determined 5 Significant Impacts</a:t>
            </a:r>
          </a:p>
          <a:p>
            <a:pPr algn="ctr"/>
            <a:r>
              <a:rPr lang="en-US" sz="1800" dirty="0" smtClean="0">
                <a:solidFill>
                  <a:schemeClr val="bg1"/>
                </a:solidFill>
                <a:effectLst/>
              </a:rPr>
              <a:t>With 4 being found in Florence</a:t>
            </a:r>
          </a:p>
          <a:p>
            <a:pPr algn="ctr"/>
            <a:r>
              <a:rPr lang="en-US" sz="1800" dirty="0" smtClean="0">
                <a:solidFill>
                  <a:schemeClr val="bg1"/>
                </a:solidFill>
                <a:effectLst/>
              </a:rPr>
              <a:t>And 1 being found in Williamsburg</a:t>
            </a:r>
            <a:endParaRPr lang="en-US" sz="1800" dirty="0">
              <a:solidFill>
                <a:schemeClr val="bg1"/>
              </a:solidFill>
            </a:endParaRPr>
          </a:p>
        </p:txBody>
      </p:sp>
    </p:spTree>
    <p:extLst>
      <p:ext uri="{BB962C8B-B14F-4D97-AF65-F5344CB8AC3E}">
        <p14:creationId xmlns:p14="http://schemas.microsoft.com/office/powerpoint/2010/main" val="183396700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85" y="2514600"/>
            <a:ext cx="8909516" cy="943514"/>
          </a:xfrm>
        </p:spPr>
        <p:txBody>
          <a:bodyPr>
            <a:noAutofit/>
          </a:bodyPr>
          <a:lstStyle/>
          <a:p>
            <a:pPr algn="ctr"/>
            <a:r>
              <a:rPr lang="en-US" sz="4050" dirty="0">
                <a:solidFill>
                  <a:schemeClr val="bg1"/>
                </a:solidFill>
              </a:rPr>
              <a:t>QUESTIONS?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126</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810445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81000" y="1447800"/>
            <a:ext cx="8380331" cy="4605338"/>
          </a:xfrm>
          <a:prstGeom prst="rect">
            <a:avLst/>
          </a:prstGeom>
          <a:ln>
            <a:headEnd/>
            <a:tailEnd/>
          </a:ln>
        </p:spPr>
        <p:style>
          <a:lnRef idx="0">
            <a:schemeClr val="accent1"/>
          </a:lnRef>
          <a:fillRef idx="3">
            <a:schemeClr val="accent1"/>
          </a:fillRef>
          <a:effectRef idx="3">
            <a:schemeClr val="accent1"/>
          </a:effectRef>
          <a:fontRef idx="minor">
            <a:schemeClr val="lt1"/>
          </a:fontRef>
        </p:style>
      </p:pic>
      <p:sp>
        <p:nvSpPr>
          <p:cNvPr id="9" name="Title 2"/>
          <p:cNvSpPr txBox="1">
            <a:spLocks/>
          </p:cNvSpPr>
          <p:nvPr/>
        </p:nvSpPr>
        <p:spPr>
          <a:xfrm>
            <a:off x="533400" y="457200"/>
            <a:ext cx="8229600" cy="685800"/>
          </a:xfrm>
          <a:prstGeom prst="rect">
            <a:avLst/>
          </a:prstGeom>
          <a:ln w="6350" cap="rnd">
            <a:noFill/>
          </a:ln>
        </p:spPr>
        <p:txBody>
          <a:bodyPr vert="horz"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latin typeface="+mj-lt"/>
                <a:ea typeface="+mj-ea"/>
                <a:cs typeface="+mj-cs"/>
              </a:rPr>
              <a:t>FLORENCE AND WILLIAMSBURG COMMON BOUNDARY</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uLnTx/>
              <a:uFillTx/>
              <a:latin typeface="+mj-lt"/>
              <a:ea typeface="+mj-ea"/>
              <a:cs typeface="+mj-cs"/>
            </a:endParaRPr>
          </a:p>
        </p:txBody>
      </p:sp>
      <p:sp>
        <p:nvSpPr>
          <p:cNvPr id="4" name="Slide Number Placeholder 3"/>
          <p:cNvSpPr>
            <a:spLocks noGrp="1"/>
          </p:cNvSpPr>
          <p:nvPr>
            <p:ph type="sldNum" sz="quarter" idx="11"/>
          </p:nvPr>
        </p:nvSpPr>
        <p:spPr/>
        <p:txBody>
          <a:bodyPr/>
          <a:lstStyle/>
          <a:p>
            <a:fld id="{71A447A7-16E7-463B-B7A4-4A92DBC9578D}" type="slidenum">
              <a:rPr lang="en-US" smtClean="0"/>
              <a:pPr/>
              <a:t>127</a:t>
            </a:fld>
            <a:endParaRPr lang="en-US"/>
          </a:p>
        </p:txBody>
      </p:sp>
      <p:pic>
        <p:nvPicPr>
          <p:cNvPr id="5" name="Picture 4" descr="county_seal_95x95.png"/>
          <p:cNvPicPr>
            <a:picLocks noChangeAspect="1"/>
          </p:cNvPicPr>
          <p:nvPr/>
        </p:nvPicPr>
        <p:blipFill>
          <a:blip r:embed="rId3" cstate="print"/>
          <a:stretch>
            <a:fillRect/>
          </a:stretch>
        </p:blipFill>
        <p:spPr>
          <a:xfrm>
            <a:off x="3124200" y="1828800"/>
            <a:ext cx="1219200" cy="1219200"/>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3334" t="18815" r="23084" b="27602"/>
          <a:stretch/>
        </p:blipFill>
        <p:spPr>
          <a:xfrm>
            <a:off x="228600" y="5105400"/>
            <a:ext cx="1524000" cy="1524001"/>
          </a:xfrm>
          <a:prstGeom prst="ellipse">
            <a:avLst/>
          </a:prstGeom>
        </p:spPr>
      </p:pic>
      <p:pic>
        <p:nvPicPr>
          <p:cNvPr id="8" name="Picture 2"/>
          <p:cNvPicPr>
            <a:picLocks noChangeAspect="1" noChangeArrowheads="1"/>
          </p:cNvPicPr>
          <p:nvPr/>
        </p:nvPicPr>
        <p:blipFill>
          <a:blip r:embed="rId5" cstate="print"/>
          <a:srcRect/>
          <a:stretch>
            <a:fillRect/>
          </a:stretch>
        </p:blipFill>
        <p:spPr bwMode="auto">
          <a:xfrm>
            <a:off x="6858000" y="5181600"/>
            <a:ext cx="1220531" cy="1209964"/>
          </a:xfrm>
          <a:prstGeom prst="ellipse">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et-1.JPG"/>
          <p:cNvPicPr>
            <a:picLocks noGrp="1" noChangeAspect="1"/>
          </p:cNvPicPr>
          <p:nvPr>
            <p:ph idx="1"/>
          </p:nvPr>
        </p:nvPicPr>
        <p:blipFill>
          <a:blip r:embed="rId2" cstate="print"/>
          <a:stretch>
            <a:fillRect/>
          </a:stretch>
        </p:blipFill>
        <p:spPr>
          <a:xfrm>
            <a:off x="533400" y="1600200"/>
            <a:ext cx="3280028" cy="4572000"/>
          </a:xfrm>
        </p:spPr>
      </p:pic>
      <p:sp>
        <p:nvSpPr>
          <p:cNvPr id="3" name="Title 2"/>
          <p:cNvSpPr>
            <a:spLocks noGrp="1"/>
          </p:cNvSpPr>
          <p:nvPr>
            <p:ph type="title"/>
          </p:nvPr>
        </p:nvSpPr>
        <p:spPr/>
        <p:txBody>
          <a:bodyPr>
            <a:normAutofit/>
          </a:bodyPr>
          <a:lstStyle/>
          <a:p>
            <a:pPr algn="ctr"/>
            <a:r>
              <a:rPr lang="en-US" sz="2400" dirty="0" smtClean="0">
                <a:solidFill>
                  <a:schemeClr val="bg2"/>
                </a:solidFill>
              </a:rPr>
              <a:t>PETITION FOR ANNEXATION OF A PORTION OF </a:t>
            </a:r>
            <a:br>
              <a:rPr lang="en-US" sz="2400" dirty="0" smtClean="0">
                <a:solidFill>
                  <a:schemeClr val="bg2"/>
                </a:solidFill>
              </a:rPr>
            </a:br>
            <a:r>
              <a:rPr lang="en-US" sz="2400" dirty="0" smtClean="0">
                <a:solidFill>
                  <a:schemeClr val="bg2"/>
                </a:solidFill>
              </a:rPr>
              <a:t>FLORENCE COUNTY TO WILLIAMSBURG COUNTY</a:t>
            </a:r>
            <a:endParaRPr lang="en-US" sz="2400" dirty="0"/>
          </a:p>
        </p:txBody>
      </p:sp>
      <p:pic>
        <p:nvPicPr>
          <p:cNvPr id="5" name="Picture 4" descr="ii-blow-up.JPG"/>
          <p:cNvPicPr>
            <a:picLocks noChangeAspect="1"/>
          </p:cNvPicPr>
          <p:nvPr/>
        </p:nvPicPr>
        <p:blipFill>
          <a:blip r:embed="rId3" cstate="print"/>
          <a:stretch>
            <a:fillRect/>
          </a:stretch>
        </p:blipFill>
        <p:spPr>
          <a:xfrm>
            <a:off x="4038600" y="1600200"/>
            <a:ext cx="4820064" cy="33092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ounded Rectangle 5"/>
          <p:cNvSpPr/>
          <p:nvPr/>
        </p:nvSpPr>
        <p:spPr>
          <a:xfrm>
            <a:off x="914400" y="3962400"/>
            <a:ext cx="2590800" cy="1752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Title 2"/>
          <p:cNvSpPr txBox="1">
            <a:spLocks/>
          </p:cNvSpPr>
          <p:nvPr/>
        </p:nvSpPr>
        <p:spPr>
          <a:xfrm rot="20302345">
            <a:off x="5217527" y="2747560"/>
            <a:ext cx="2638075" cy="698853"/>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vert="horz" rtlCol="0" anchor="b" anchorCtr="0">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Unsuccessful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Petition</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pic>
        <p:nvPicPr>
          <p:cNvPr id="10" name="Picture 9" descr="Pet-6-ref.JPG"/>
          <p:cNvPicPr>
            <a:picLocks noChangeAspect="1"/>
          </p:cNvPicPr>
          <p:nvPr/>
        </p:nvPicPr>
        <p:blipFill>
          <a:blip r:embed="rId4" cstate="print"/>
          <a:stretch>
            <a:fillRect/>
          </a:stretch>
        </p:blipFill>
        <p:spPr>
          <a:xfrm>
            <a:off x="6096000" y="5257800"/>
            <a:ext cx="2356669" cy="1157335"/>
          </a:xfrm>
          <a:prstGeom prst="roundRect">
            <a:avLst>
              <a:gd name="adj" fmla="val 8594"/>
            </a:avLst>
          </a:prstGeom>
          <a:ln/>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p:cNvSpPr>
            <a:spLocks noGrp="1"/>
          </p:cNvSpPr>
          <p:nvPr>
            <p:ph type="sldNum" sz="quarter" idx="15"/>
          </p:nvPr>
        </p:nvSpPr>
        <p:spPr/>
        <p:txBody>
          <a:bodyPr/>
          <a:lstStyle/>
          <a:p>
            <a:fld id="{71A447A7-16E7-463B-B7A4-4A92DBC9578D}" type="slidenum">
              <a:rPr lang="en-US" smtClean="0"/>
              <a:pPr/>
              <a:t>14</a:t>
            </a:fld>
            <a:endParaRPr lang="en-US"/>
          </a:p>
        </p:txBody>
      </p:sp>
      <p:sp>
        <p:nvSpPr>
          <p:cNvPr id="3" name="Title 2"/>
          <p:cNvSpPr>
            <a:spLocks noGrp="1"/>
          </p:cNvSpPr>
          <p:nvPr>
            <p:ph type="title"/>
          </p:nvPr>
        </p:nvSpPr>
        <p:spPr/>
        <p:txBody>
          <a:bodyPr>
            <a:normAutofit/>
          </a:bodyPr>
          <a:lstStyle/>
          <a:p>
            <a:pPr algn="ctr"/>
            <a:r>
              <a:rPr lang="en-US" sz="2400" dirty="0" smtClean="0">
                <a:solidFill>
                  <a:schemeClr val="bg2"/>
                </a:solidFill>
              </a:rPr>
              <a:t>PETITION FOR ANNEXATION OF A PORTION OF </a:t>
            </a:r>
            <a:br>
              <a:rPr lang="en-US" sz="2400" dirty="0" smtClean="0">
                <a:solidFill>
                  <a:schemeClr val="bg2"/>
                </a:solidFill>
              </a:rPr>
            </a:br>
            <a:r>
              <a:rPr lang="en-US" sz="2400" dirty="0" smtClean="0">
                <a:solidFill>
                  <a:schemeClr val="bg2"/>
                </a:solidFill>
              </a:rPr>
              <a:t>FLORENCE COUNTY TO WILLIAMSBUTG COUNTY</a:t>
            </a:r>
            <a:endParaRPr lang="en-US" sz="2400" dirty="0"/>
          </a:p>
        </p:txBody>
      </p:sp>
      <p:pic>
        <p:nvPicPr>
          <p:cNvPr id="7" name="Picture 6" descr="Pet-2.JPG"/>
          <p:cNvPicPr>
            <a:picLocks noChangeAspect="1"/>
          </p:cNvPicPr>
          <p:nvPr/>
        </p:nvPicPr>
        <p:blipFill>
          <a:blip r:embed="rId2" cstate="print"/>
          <a:stretch>
            <a:fillRect/>
          </a:stretch>
        </p:blipFill>
        <p:spPr>
          <a:xfrm>
            <a:off x="838200" y="1371600"/>
            <a:ext cx="3429000" cy="5008523"/>
          </a:xfrm>
          <a:prstGeom prst="rect">
            <a:avLst/>
          </a:prstGeom>
        </p:spPr>
      </p:pic>
      <p:pic>
        <p:nvPicPr>
          <p:cNvPr id="9" name="Picture 8" descr="Pet-3.JPG"/>
          <p:cNvPicPr>
            <a:picLocks noChangeAspect="1"/>
          </p:cNvPicPr>
          <p:nvPr/>
        </p:nvPicPr>
        <p:blipFill>
          <a:blip r:embed="rId3" cstate="print"/>
          <a:stretch>
            <a:fillRect/>
          </a:stretch>
        </p:blipFill>
        <p:spPr>
          <a:xfrm>
            <a:off x="1524000" y="1371600"/>
            <a:ext cx="3429000" cy="5045033"/>
          </a:xfrm>
          <a:prstGeom prst="rect">
            <a:avLst/>
          </a:prstGeom>
        </p:spPr>
      </p:pic>
      <p:pic>
        <p:nvPicPr>
          <p:cNvPr id="10" name="Picture 9" descr="Pet-4.JPG"/>
          <p:cNvPicPr>
            <a:picLocks noChangeAspect="1"/>
          </p:cNvPicPr>
          <p:nvPr/>
        </p:nvPicPr>
        <p:blipFill>
          <a:blip r:embed="rId4" cstate="print"/>
          <a:stretch>
            <a:fillRect/>
          </a:stretch>
        </p:blipFill>
        <p:spPr>
          <a:xfrm>
            <a:off x="2590800" y="1371600"/>
            <a:ext cx="3366227" cy="5029200"/>
          </a:xfrm>
          <a:prstGeom prst="rect">
            <a:avLst/>
          </a:prstGeom>
        </p:spPr>
      </p:pic>
      <p:pic>
        <p:nvPicPr>
          <p:cNvPr id="11" name="Picture 10" descr="Pet-5.JPG"/>
          <p:cNvPicPr>
            <a:picLocks noChangeAspect="1"/>
          </p:cNvPicPr>
          <p:nvPr/>
        </p:nvPicPr>
        <p:blipFill>
          <a:blip r:embed="rId5" cstate="print"/>
          <a:stretch>
            <a:fillRect/>
          </a:stretch>
        </p:blipFill>
        <p:spPr>
          <a:xfrm>
            <a:off x="3581400" y="1371600"/>
            <a:ext cx="3454341" cy="5029200"/>
          </a:xfrm>
          <a:prstGeom prst="rect">
            <a:avLst/>
          </a:prstGeom>
        </p:spPr>
      </p:pic>
      <p:pic>
        <p:nvPicPr>
          <p:cNvPr id="12" name="Picture 11" descr="Pet-6-ref.JPG"/>
          <p:cNvPicPr>
            <a:picLocks noChangeAspect="1"/>
          </p:cNvPicPr>
          <p:nvPr/>
        </p:nvPicPr>
        <p:blipFill>
          <a:blip r:embed="rId6" cstate="print"/>
          <a:stretch>
            <a:fillRect/>
          </a:stretch>
        </p:blipFill>
        <p:spPr>
          <a:xfrm>
            <a:off x="4191000" y="4800600"/>
            <a:ext cx="2356669" cy="1157335"/>
          </a:xfrm>
          <a:prstGeom prst="roundRect">
            <a:avLst>
              <a:gd name="adj" fmla="val 8594"/>
            </a:avLst>
          </a:prstGeom>
          <a:ln/>
        </p:spPr>
        <p:style>
          <a:lnRef idx="2">
            <a:schemeClr val="accent1"/>
          </a:lnRef>
          <a:fillRef idx="1">
            <a:schemeClr val="lt1"/>
          </a:fillRef>
          <a:effectRef idx="0">
            <a:schemeClr val="accent1"/>
          </a:effectRef>
          <a:fontRef idx="minor">
            <a:schemeClr val="dk1"/>
          </a:fontRef>
        </p:style>
      </p:pic>
      <p:sp>
        <p:nvSpPr>
          <p:cNvPr id="8" name="Title 2"/>
          <p:cNvSpPr txBox="1">
            <a:spLocks/>
          </p:cNvSpPr>
          <p:nvPr/>
        </p:nvSpPr>
        <p:spPr>
          <a:xfrm>
            <a:off x="5486400" y="2209800"/>
            <a:ext cx="3276600" cy="914400"/>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vert="horz" rtlCol="0" anchor="b" anchorCtr="0">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Unsuccessful Petition to Reverse Original Annexation</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400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1-Glenn Active Projects\12741-858 SC Geodetic Society - County Boundaries\Summary\The PLAT.jpg"/>
          <p:cNvPicPr>
            <a:picLocks noGrp="1" noChangeAspect="1" noChangeArrowheads="1"/>
          </p:cNvPicPr>
          <p:nvPr>
            <p:ph idx="1"/>
          </p:nvPr>
        </p:nvPicPr>
        <p:blipFill>
          <a:blip r:embed="rId2" cstate="print"/>
          <a:srcRect/>
          <a:stretch>
            <a:fillRect/>
          </a:stretch>
        </p:blipFill>
        <p:spPr bwMode="auto">
          <a:xfrm>
            <a:off x="457200" y="990600"/>
            <a:ext cx="8229600" cy="3164857"/>
          </a:xfrm>
          <a:prstGeom prst="rect">
            <a:avLst/>
          </a:prstGeom>
          <a:noFill/>
        </p:spPr>
      </p:pic>
      <p:sp>
        <p:nvSpPr>
          <p:cNvPr id="8" name="Slide Number Placeholder 7"/>
          <p:cNvSpPr>
            <a:spLocks noGrp="1"/>
          </p:cNvSpPr>
          <p:nvPr>
            <p:ph type="sldNum" sz="quarter" idx="15"/>
          </p:nvPr>
        </p:nvSpPr>
        <p:spPr/>
        <p:txBody>
          <a:bodyPr/>
          <a:lstStyle/>
          <a:p>
            <a:fld id="{71A447A7-16E7-463B-B7A4-4A92DBC9578D}" type="slidenum">
              <a:rPr lang="en-US" smtClean="0"/>
              <a:pPr/>
              <a:t>15</a:t>
            </a:fld>
            <a:endParaRPr lang="en-US"/>
          </a:p>
        </p:txBody>
      </p:sp>
      <p:pic>
        <p:nvPicPr>
          <p:cNvPr id="6" name="Picture 5" descr="20s plat title.JPG"/>
          <p:cNvPicPr>
            <a:picLocks noChangeAspect="1"/>
          </p:cNvPicPr>
          <p:nvPr/>
        </p:nvPicPr>
        <p:blipFill>
          <a:blip r:embed="rId3" cstate="print"/>
          <a:stretch>
            <a:fillRect/>
          </a:stretch>
        </p:blipFill>
        <p:spPr>
          <a:xfrm>
            <a:off x="4953000" y="4343400"/>
            <a:ext cx="3641245" cy="20573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itle 2"/>
          <p:cNvSpPr txBox="1">
            <a:spLocks/>
          </p:cNvSpPr>
          <p:nvPr/>
        </p:nvSpPr>
        <p:spPr>
          <a:xfrm>
            <a:off x="533400" y="152400"/>
            <a:ext cx="8229600" cy="762000"/>
          </a:xfrm>
          <a:prstGeom prst="rect">
            <a:avLst/>
          </a:prstGeom>
          <a:ln w="6350" cap="rnd">
            <a:noFill/>
          </a:ln>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April 18</a:t>
            </a:r>
            <a:r>
              <a:rPr kumimoji="0" lang="en-US" sz="2400" b="0" i="0" u="none" strike="noStrike" kern="1200" cap="none" spc="-100" normalizeH="0" baseline="3000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 1920 </a:t>
            </a:r>
            <a:r>
              <a:rPr kumimoji="0" lang="en-US" sz="2400" b="0" i="0" u="none" strike="noStrike" kern="1200" cap="none" spc="-100" normalizeH="0" baseline="0" noProof="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Coggeshall</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-Wilson Boundary Plat</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pic>
        <p:nvPicPr>
          <p:cNvPr id="9" name="Picture 8" descr="C-W Plat Reference-1.JPG"/>
          <p:cNvPicPr>
            <a:picLocks noChangeAspect="1"/>
          </p:cNvPicPr>
          <p:nvPr/>
        </p:nvPicPr>
        <p:blipFill>
          <a:blip r:embed="rId4" cstate="print"/>
          <a:stretch>
            <a:fillRect/>
          </a:stretch>
        </p:blipFill>
        <p:spPr>
          <a:xfrm>
            <a:off x="457200" y="4724400"/>
            <a:ext cx="1686344" cy="1700212"/>
          </a:xfrm>
          <a:prstGeom prst="rect">
            <a:avLst/>
          </a:prstGeom>
          <a:ln>
            <a:noFill/>
          </a:ln>
          <a:effectLst>
            <a:softEdge rad="112500"/>
          </a:effectLst>
        </p:spPr>
      </p:pic>
      <p:pic>
        <p:nvPicPr>
          <p:cNvPr id="10" name="Picture 9" descr="C-W Plat Reference-2.JPG"/>
          <p:cNvPicPr>
            <a:picLocks noChangeAspect="1"/>
          </p:cNvPicPr>
          <p:nvPr/>
        </p:nvPicPr>
        <p:blipFill>
          <a:blip r:embed="rId5" cstate="print"/>
          <a:stretch>
            <a:fillRect/>
          </a:stretch>
        </p:blipFill>
        <p:spPr>
          <a:xfrm>
            <a:off x="2286000" y="5105400"/>
            <a:ext cx="1833563" cy="797486"/>
          </a:xfrm>
          <a:prstGeom prst="rect">
            <a:avLst/>
          </a:prstGeom>
          <a:ln>
            <a:noFill/>
          </a:ln>
          <a:effectLst>
            <a:softEdge rad="112500"/>
          </a:effectLst>
        </p:spPr>
      </p:pic>
      <p:sp>
        <p:nvSpPr>
          <p:cNvPr id="11" name="TextBox 10"/>
          <p:cNvSpPr txBox="1"/>
          <p:nvPr/>
        </p:nvSpPr>
        <p:spPr>
          <a:xfrm>
            <a:off x="2133600" y="4267200"/>
            <a:ext cx="1253741"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smtClean="0">
                <a:solidFill>
                  <a:schemeClr val="bg2"/>
                </a:solidFill>
              </a:rPr>
              <a:t>References</a:t>
            </a:r>
            <a:endParaRPr lang="en-US" dirty="0">
              <a:solidFill>
                <a:schemeClr val="bg2"/>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5"/>
          </p:nvPr>
        </p:nvSpPr>
        <p:spPr/>
        <p:txBody>
          <a:bodyPr/>
          <a:lstStyle/>
          <a:p>
            <a:fld id="{71A447A7-16E7-463B-B7A4-4A92DBC9578D}" type="slidenum">
              <a:rPr lang="en-US" smtClean="0"/>
              <a:pPr/>
              <a:t>16</a:t>
            </a:fld>
            <a:endParaRPr lang="en-US"/>
          </a:p>
        </p:txBody>
      </p:sp>
      <p:pic>
        <p:nvPicPr>
          <p:cNvPr id="10242" name="Picture 2"/>
          <p:cNvPicPr>
            <a:picLocks noChangeAspect="1" noChangeArrowheads="1"/>
          </p:cNvPicPr>
          <p:nvPr/>
        </p:nvPicPr>
        <p:blipFill>
          <a:blip r:embed="rId2" cstate="print"/>
          <a:srcRect/>
          <a:stretch>
            <a:fillRect/>
          </a:stretch>
        </p:blipFill>
        <p:spPr bwMode="auto">
          <a:xfrm>
            <a:off x="228600" y="1219200"/>
            <a:ext cx="8725958" cy="4953000"/>
          </a:xfrm>
          <a:prstGeom prst="rect">
            <a:avLst/>
          </a:prstGeom>
          <a:ln>
            <a:noFill/>
          </a:ln>
          <a:effectLst>
            <a:outerShdw blurRad="292100" dist="139700" dir="2700000" algn="tl" rotWithShape="0">
              <a:srgbClr val="333333">
                <a:alpha val="65000"/>
              </a:srgbClr>
            </a:outerShdw>
          </a:effectLst>
        </p:spPr>
      </p:pic>
      <p:sp>
        <p:nvSpPr>
          <p:cNvPr id="6" name="Title 2"/>
          <p:cNvSpPr txBox="1">
            <a:spLocks/>
          </p:cNvSpPr>
          <p:nvPr/>
        </p:nvSpPr>
        <p:spPr>
          <a:xfrm>
            <a:off x="457200" y="152400"/>
            <a:ext cx="8229600" cy="762000"/>
          </a:xfrm>
          <a:prstGeom prst="rect">
            <a:avLst/>
          </a:prstGeom>
          <a:ln w="6350" cap="rnd">
            <a:noFill/>
          </a:ln>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April 18</a:t>
            </a:r>
            <a:r>
              <a:rPr kumimoji="0" lang="en-US" sz="2400" b="0" i="0" u="none" strike="noStrike" kern="1200" cap="none" spc="-100" normalizeH="0" baseline="3000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 1920 </a:t>
            </a:r>
            <a:r>
              <a:rPr kumimoji="0" lang="en-US" sz="2400" b="0" i="0" u="none" strike="noStrike" kern="1200" cap="none" spc="-100" normalizeH="0" baseline="0" noProof="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Coggeshall</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-Wilson Boundary Plat-WEST Detail</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5"/>
          </p:nvPr>
        </p:nvSpPr>
        <p:spPr/>
        <p:txBody>
          <a:bodyPr/>
          <a:lstStyle/>
          <a:p>
            <a:fld id="{71A447A7-16E7-463B-B7A4-4A92DBC9578D}" type="slidenum">
              <a:rPr lang="en-US" smtClean="0"/>
              <a:pPr/>
              <a:t>17</a:t>
            </a:fld>
            <a:endParaRPr lang="en-US"/>
          </a:p>
        </p:txBody>
      </p:sp>
      <p:sp>
        <p:nvSpPr>
          <p:cNvPr id="6" name="Title 2"/>
          <p:cNvSpPr txBox="1">
            <a:spLocks/>
          </p:cNvSpPr>
          <p:nvPr/>
        </p:nvSpPr>
        <p:spPr>
          <a:xfrm>
            <a:off x="457200" y="152400"/>
            <a:ext cx="8229600" cy="762000"/>
          </a:xfrm>
          <a:prstGeom prst="rect">
            <a:avLst/>
          </a:prstGeom>
          <a:ln w="6350" cap="rnd">
            <a:noFill/>
          </a:ln>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April 18</a:t>
            </a:r>
            <a:r>
              <a:rPr kumimoji="0" lang="en-US" sz="2400" b="0" i="0" u="none" strike="noStrike" kern="1200" cap="none" spc="-100" normalizeH="0" baseline="3000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 1920 </a:t>
            </a:r>
            <a:r>
              <a:rPr kumimoji="0" lang="en-US" sz="2400" b="0" i="0" u="none" strike="noStrike" kern="1200" cap="none" spc="-100" normalizeH="0" baseline="0" noProof="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Coggeshall</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-Wilson Boundary Plat-EAST Detail</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pic>
        <p:nvPicPr>
          <p:cNvPr id="11266" name="Picture 2"/>
          <p:cNvPicPr>
            <a:picLocks noChangeAspect="1" noChangeArrowheads="1"/>
          </p:cNvPicPr>
          <p:nvPr/>
        </p:nvPicPr>
        <p:blipFill>
          <a:blip r:embed="rId2" cstate="print"/>
          <a:srcRect/>
          <a:stretch>
            <a:fillRect/>
          </a:stretch>
        </p:blipFill>
        <p:spPr bwMode="auto">
          <a:xfrm>
            <a:off x="304800" y="1143000"/>
            <a:ext cx="8541289" cy="49530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e State DAH sh1.JPG"/>
          <p:cNvPicPr>
            <a:picLocks noGrp="1" noChangeAspect="1"/>
          </p:cNvPicPr>
          <p:nvPr>
            <p:ph idx="1"/>
          </p:nvPr>
        </p:nvPicPr>
        <p:blipFill>
          <a:blip r:embed="rId2" cstate="print"/>
          <a:stretch>
            <a:fillRect/>
          </a:stretch>
        </p:blipFill>
        <p:spPr>
          <a:xfrm>
            <a:off x="381000" y="1371600"/>
            <a:ext cx="3607055" cy="4572000"/>
          </a:xfrm>
        </p:spPr>
      </p:pic>
      <p:sp>
        <p:nvSpPr>
          <p:cNvPr id="11" name="Slide Number Placeholder 10"/>
          <p:cNvSpPr>
            <a:spLocks noGrp="1"/>
          </p:cNvSpPr>
          <p:nvPr>
            <p:ph type="sldNum" sz="quarter" idx="15"/>
          </p:nvPr>
        </p:nvSpPr>
        <p:spPr/>
        <p:txBody>
          <a:bodyPr/>
          <a:lstStyle/>
          <a:p>
            <a:fld id="{71A447A7-16E7-463B-B7A4-4A92DBC9578D}" type="slidenum">
              <a:rPr lang="en-US" smtClean="0"/>
              <a:pPr/>
              <a:t>18</a:t>
            </a:fld>
            <a:endParaRPr lang="en-US"/>
          </a:p>
        </p:txBody>
      </p:sp>
      <p:sp>
        <p:nvSpPr>
          <p:cNvPr id="3" name="Title 2"/>
          <p:cNvSpPr>
            <a:spLocks noGrp="1"/>
          </p:cNvSpPr>
          <p:nvPr>
            <p:ph type="title"/>
          </p:nvPr>
        </p:nvSpPr>
        <p:spPr>
          <a:xfrm>
            <a:off x="457200" y="152400"/>
            <a:ext cx="8229600" cy="914400"/>
          </a:xfrm>
        </p:spPr>
        <p:txBody>
          <a:bodyPr/>
          <a:lstStyle/>
          <a:p>
            <a:r>
              <a:rPr lang="en-US" dirty="0" smtClean="0">
                <a:solidFill>
                  <a:schemeClr val="bg2"/>
                </a:solidFill>
              </a:rPr>
              <a:t>1920’s Surveyors</a:t>
            </a:r>
            <a:endParaRPr lang="en-US" dirty="0">
              <a:solidFill>
                <a:schemeClr val="bg2"/>
              </a:solidFill>
            </a:endParaRPr>
          </a:p>
        </p:txBody>
      </p:sp>
      <p:pic>
        <p:nvPicPr>
          <p:cNvPr id="5" name="Picture 4" descr="The State DAH sh2.JPG"/>
          <p:cNvPicPr>
            <a:picLocks noChangeAspect="1"/>
          </p:cNvPicPr>
          <p:nvPr/>
        </p:nvPicPr>
        <p:blipFill>
          <a:blip r:embed="rId3" cstate="print"/>
          <a:stretch>
            <a:fillRect/>
          </a:stretch>
        </p:blipFill>
        <p:spPr>
          <a:xfrm>
            <a:off x="4343400" y="1371600"/>
            <a:ext cx="3691209" cy="4572000"/>
          </a:xfrm>
          <a:prstGeom prst="rect">
            <a:avLst/>
          </a:prstGeom>
        </p:spPr>
      </p:pic>
      <p:pic>
        <p:nvPicPr>
          <p:cNvPr id="6" name="Picture 5" descr="TE Wilson.JPG"/>
          <p:cNvPicPr>
            <a:picLocks noChangeAspect="1"/>
          </p:cNvPicPr>
          <p:nvPr/>
        </p:nvPicPr>
        <p:blipFill>
          <a:blip r:embed="rId4" cstate="print"/>
          <a:stretch>
            <a:fillRect/>
          </a:stretch>
        </p:blipFill>
        <p:spPr>
          <a:xfrm>
            <a:off x="457200" y="4648200"/>
            <a:ext cx="3429000" cy="25994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jw coggeshall.JPG"/>
          <p:cNvPicPr>
            <a:picLocks noChangeAspect="1"/>
          </p:cNvPicPr>
          <p:nvPr/>
        </p:nvPicPr>
        <p:blipFill>
          <a:blip r:embed="rId5" cstate="print"/>
          <a:stretch>
            <a:fillRect/>
          </a:stretch>
        </p:blipFill>
        <p:spPr>
          <a:xfrm>
            <a:off x="4419600" y="1676400"/>
            <a:ext cx="3581400" cy="381000"/>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descr="The State DAH Title.JPG"/>
          <p:cNvPicPr>
            <a:picLocks noChangeAspect="1"/>
          </p:cNvPicPr>
          <p:nvPr/>
        </p:nvPicPr>
        <p:blipFill>
          <a:blip r:embed="rId6" cstate="print"/>
          <a:stretch>
            <a:fillRect/>
          </a:stretch>
        </p:blipFill>
        <p:spPr>
          <a:xfrm>
            <a:off x="381000" y="1219200"/>
            <a:ext cx="2514600" cy="1050131"/>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descr="The State DAH Ref.JPG"/>
          <p:cNvPicPr>
            <a:picLocks noChangeAspect="1"/>
          </p:cNvPicPr>
          <p:nvPr/>
        </p:nvPicPr>
        <p:blipFill>
          <a:blip r:embed="rId7" cstate="print"/>
          <a:stretch>
            <a:fillRect/>
          </a:stretch>
        </p:blipFill>
        <p:spPr>
          <a:xfrm>
            <a:off x="6593236" y="5486400"/>
            <a:ext cx="2370757" cy="1047750"/>
          </a:xfrm>
          <a:prstGeom prst="roundRect">
            <a:avLst>
              <a:gd name="adj" fmla="val 8594"/>
            </a:avLst>
          </a:prstGeom>
          <a:ln/>
        </p:spPr>
        <p:style>
          <a:lnRef idx="2">
            <a:schemeClr val="accent1">
              <a:shade val="50000"/>
            </a:schemeClr>
          </a:lnRef>
          <a:fillRef idx="1">
            <a:schemeClr val="accent1"/>
          </a:fillRef>
          <a:effectRef idx="0">
            <a:schemeClr val="accent1"/>
          </a:effectRef>
          <a:fontRef idx="minor">
            <a:schemeClr val="lt1"/>
          </a:fontRef>
        </p:style>
      </p:pic>
      <p:sp>
        <p:nvSpPr>
          <p:cNvPr id="10" name="TextBox 9"/>
          <p:cNvSpPr txBox="1"/>
          <p:nvPr/>
        </p:nvSpPr>
        <p:spPr>
          <a:xfrm>
            <a:off x="7239000" y="5029200"/>
            <a:ext cx="1160767"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smtClean="0">
                <a:solidFill>
                  <a:schemeClr val="bg2"/>
                </a:solidFill>
              </a:rPr>
              <a:t>Reference</a:t>
            </a:r>
            <a:endParaRPr lang="en-US" dirty="0">
              <a:solidFill>
                <a:schemeClr val="bg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reed Hosmer Ref.JPG"/>
          <p:cNvPicPr>
            <a:picLocks noGrp="1" noChangeAspect="1"/>
          </p:cNvPicPr>
          <p:nvPr>
            <p:ph idx="1"/>
          </p:nvPr>
        </p:nvPicPr>
        <p:blipFill>
          <a:blip r:embed="rId2" cstate="print"/>
          <a:stretch>
            <a:fillRect/>
          </a:stretch>
        </p:blipFill>
        <p:spPr>
          <a:xfrm rot="21226866">
            <a:off x="490176" y="1314723"/>
            <a:ext cx="4777322" cy="36820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5"/>
          </p:nvPr>
        </p:nvSpPr>
        <p:spPr/>
        <p:txBody>
          <a:bodyPr/>
          <a:lstStyle/>
          <a:p>
            <a:fld id="{71A447A7-16E7-463B-B7A4-4A92DBC9578D}" type="slidenum">
              <a:rPr lang="en-US" smtClean="0"/>
              <a:pPr/>
              <a:t>19</a:t>
            </a:fld>
            <a:endParaRPr lang="en-US"/>
          </a:p>
        </p:txBody>
      </p:sp>
      <p:sp>
        <p:nvSpPr>
          <p:cNvPr id="4" name="Title 2"/>
          <p:cNvSpPr txBox="1">
            <a:spLocks/>
          </p:cNvSpPr>
          <p:nvPr/>
        </p:nvSpPr>
        <p:spPr>
          <a:xfrm>
            <a:off x="685800" y="0"/>
            <a:ext cx="8229600" cy="9144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9" name="Picture 8" descr="Compass.JPG"/>
          <p:cNvPicPr>
            <a:picLocks noChangeAspect="1"/>
          </p:cNvPicPr>
          <p:nvPr/>
        </p:nvPicPr>
        <p:blipFill>
          <a:blip r:embed="rId3" cstate="print"/>
          <a:stretch>
            <a:fillRect/>
          </a:stretch>
        </p:blipFill>
        <p:spPr>
          <a:xfrm>
            <a:off x="5943600" y="3352800"/>
            <a:ext cx="2788151"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Gunter_chain-BW.jpg"/>
          <p:cNvPicPr>
            <a:picLocks noChangeAspect="1"/>
          </p:cNvPicPr>
          <p:nvPr/>
        </p:nvPicPr>
        <p:blipFill>
          <a:blip r:embed="rId4" cstate="print"/>
          <a:stretch>
            <a:fillRect/>
          </a:stretch>
        </p:blipFill>
        <p:spPr>
          <a:xfrm>
            <a:off x="6096000" y="1143000"/>
            <a:ext cx="2400300"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BH 1915.JPG"/>
          <p:cNvPicPr>
            <a:picLocks noChangeAspect="1"/>
          </p:cNvPicPr>
          <p:nvPr/>
        </p:nvPicPr>
        <p:blipFill>
          <a:blip r:embed="rId5" cstate="print"/>
          <a:stretch>
            <a:fillRect/>
          </a:stretch>
        </p:blipFill>
        <p:spPr>
          <a:xfrm rot="21170421">
            <a:off x="2947783" y="3796921"/>
            <a:ext cx="2590800" cy="1090863"/>
          </a:xfrm>
          <a:prstGeom prst="rect">
            <a:avLst/>
          </a:prstGeom>
          <a:ln w="88900" cap="sq" cmpd="thickThin">
            <a:solidFill>
              <a:srgbClr val="000000"/>
            </a:solidFill>
            <a:prstDash val="solid"/>
            <a:miter lim="800000"/>
          </a:ln>
          <a:effectLst>
            <a:innerShdw blurRad="76200">
              <a:srgbClr val="000000"/>
            </a:innerShdw>
          </a:effectLst>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5"/>
          </p:nvPr>
        </p:nvSpPr>
        <p:spPr/>
        <p:txBody>
          <a:bodyPr/>
          <a:lstStyle/>
          <a:p>
            <a:fld id="{71A447A7-16E7-463B-B7A4-4A92DBC9578D}" type="slidenum">
              <a:rPr lang="en-US" smtClean="0"/>
              <a:pPr/>
              <a:t>2</a:t>
            </a:fld>
            <a:endParaRPr lang="en-US"/>
          </a:p>
        </p:txBody>
      </p:sp>
      <p:pic>
        <p:nvPicPr>
          <p:cNvPr id="12290" name="Picture 2"/>
          <p:cNvPicPr>
            <a:picLocks noChangeAspect="1" noChangeArrowheads="1"/>
          </p:cNvPicPr>
          <p:nvPr/>
        </p:nvPicPr>
        <p:blipFill>
          <a:blip r:embed="rId2" cstate="print"/>
          <a:srcRect/>
          <a:stretch>
            <a:fillRect/>
          </a:stretch>
        </p:blipFill>
        <p:spPr bwMode="auto">
          <a:xfrm>
            <a:off x="609600" y="381000"/>
            <a:ext cx="7772400" cy="6130753"/>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3334" t="18815" r="23084" b="27602"/>
          <a:stretch/>
        </p:blipFill>
        <p:spPr>
          <a:xfrm>
            <a:off x="228600" y="5562600"/>
            <a:ext cx="990600" cy="990601"/>
          </a:xfrm>
          <a:prstGeom prst="ellipse">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urveyor's Compass.JPG"/>
          <p:cNvPicPr>
            <a:picLocks noGrp="1" noChangeAspect="1"/>
          </p:cNvPicPr>
          <p:nvPr>
            <p:ph idx="1"/>
          </p:nvPr>
        </p:nvPicPr>
        <p:blipFill>
          <a:blip r:embed="rId2" cstate="print"/>
          <a:stretch>
            <a:fillRect/>
          </a:stretch>
        </p:blipFill>
        <p:spPr>
          <a:xfrm>
            <a:off x="914400" y="990600"/>
            <a:ext cx="7197346" cy="5337513"/>
          </a:xfrm>
        </p:spPr>
      </p:pic>
      <p:sp>
        <p:nvSpPr>
          <p:cNvPr id="6" name="Slide Number Placeholder 5"/>
          <p:cNvSpPr>
            <a:spLocks noGrp="1"/>
          </p:cNvSpPr>
          <p:nvPr>
            <p:ph type="sldNum" sz="quarter" idx="15"/>
          </p:nvPr>
        </p:nvSpPr>
        <p:spPr/>
        <p:txBody>
          <a:bodyPr/>
          <a:lstStyle/>
          <a:p>
            <a:fld id="{71A447A7-16E7-463B-B7A4-4A92DBC9578D}" type="slidenum">
              <a:rPr lang="en-US" smtClean="0"/>
              <a:pPr/>
              <a:t>20</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5"/>
          </p:nvPr>
        </p:nvSpPr>
        <p:spPr/>
        <p:txBody>
          <a:bodyPr/>
          <a:lstStyle/>
          <a:p>
            <a:fld id="{71A447A7-16E7-463B-B7A4-4A92DBC9578D}" type="slidenum">
              <a:rPr lang="en-US" smtClean="0"/>
              <a:pPr/>
              <a:t>21</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6" name="Picture 5" descr="Surveyor's Compass-2.JPG"/>
          <p:cNvPicPr>
            <a:picLocks noChangeAspect="1"/>
          </p:cNvPicPr>
          <p:nvPr/>
        </p:nvPicPr>
        <p:blipFill>
          <a:blip r:embed="rId2" cstate="print"/>
          <a:stretch>
            <a:fillRect/>
          </a:stretch>
        </p:blipFill>
        <p:spPr>
          <a:xfrm>
            <a:off x="838200" y="1066800"/>
            <a:ext cx="7010400" cy="5301530"/>
          </a:xfrm>
          <a:prstGeom prst="rect">
            <a:avLst/>
          </a:prstGeom>
        </p:spPr>
      </p:pic>
      <p:sp>
        <p:nvSpPr>
          <p:cNvPr id="8" name="TextBox 7"/>
          <p:cNvSpPr txBox="1"/>
          <p:nvPr/>
        </p:nvSpPr>
        <p:spPr>
          <a:xfrm>
            <a:off x="4495800" y="1219200"/>
            <a:ext cx="3276600" cy="1754326"/>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1200" dirty="0" smtClean="0">
                <a:solidFill>
                  <a:schemeClr val="bg2"/>
                </a:solidFill>
              </a:rPr>
              <a:t>Declination is defined as the angle between magnetic north and the true north. </a:t>
            </a:r>
          </a:p>
          <a:p>
            <a:endParaRPr lang="en-US" sz="1200" dirty="0" smtClean="0">
              <a:solidFill>
                <a:schemeClr val="bg2"/>
              </a:solidFill>
            </a:endParaRPr>
          </a:p>
          <a:p>
            <a:r>
              <a:rPr lang="en-US" sz="1200" dirty="0" smtClean="0">
                <a:solidFill>
                  <a:schemeClr val="bg2"/>
                </a:solidFill>
              </a:rPr>
              <a:t>The angle between grid north and true north is called the convergence angle. </a:t>
            </a:r>
          </a:p>
          <a:p>
            <a:endParaRPr lang="en-US" sz="1200" dirty="0" smtClean="0">
              <a:solidFill>
                <a:schemeClr val="bg2"/>
              </a:solidFill>
            </a:endParaRPr>
          </a:p>
          <a:p>
            <a:r>
              <a:rPr lang="en-US" sz="1200" dirty="0" smtClean="0">
                <a:solidFill>
                  <a:schemeClr val="bg2"/>
                </a:solidFill>
              </a:rPr>
              <a:t>To obtain the true declination it is necessary to add or subtract the convergence angle to the Magnetic Declination. </a:t>
            </a:r>
            <a:endParaRPr lang="en-US" sz="1200" dirty="0">
              <a:solidFill>
                <a:schemeClr val="bg2"/>
              </a:solidFill>
            </a:endParaRPr>
          </a:p>
        </p:txBody>
      </p:sp>
      <p:pic>
        <p:nvPicPr>
          <p:cNvPr id="9" name="Picture 8" descr="del pic def.JPG"/>
          <p:cNvPicPr>
            <a:picLocks noChangeAspect="1"/>
          </p:cNvPicPr>
          <p:nvPr/>
        </p:nvPicPr>
        <p:blipFill>
          <a:blip r:embed="rId3" cstate="print"/>
          <a:stretch>
            <a:fillRect/>
          </a:stretch>
        </p:blipFill>
        <p:spPr>
          <a:xfrm>
            <a:off x="6477000" y="3124200"/>
            <a:ext cx="2528807" cy="1462741"/>
          </a:xfrm>
          <a:prstGeom prst="rect">
            <a:avLst/>
          </a:prstGeom>
        </p:spPr>
        <p:style>
          <a:lnRef idx="2">
            <a:schemeClr val="accent3"/>
          </a:lnRef>
          <a:fillRef idx="1">
            <a:schemeClr val="lt1"/>
          </a:fillRef>
          <a:effectRef idx="0">
            <a:schemeClr val="accent3"/>
          </a:effectRef>
          <a:fontRef idx="minor">
            <a:schemeClr val="dk1"/>
          </a:fontRef>
        </p:style>
      </p:pic>
      <p:pic>
        <p:nvPicPr>
          <p:cNvPr id="10" name="Picture 9" descr="del pic.JPG"/>
          <p:cNvPicPr>
            <a:picLocks noChangeAspect="1"/>
          </p:cNvPicPr>
          <p:nvPr/>
        </p:nvPicPr>
        <p:blipFill>
          <a:blip r:embed="rId4" cstate="print"/>
          <a:stretch>
            <a:fillRect/>
          </a:stretch>
        </p:blipFill>
        <p:spPr>
          <a:xfrm>
            <a:off x="4800600" y="3124200"/>
            <a:ext cx="1390650" cy="1800225"/>
          </a:xfrm>
          <a:prstGeom prst="rect">
            <a:avLst/>
          </a:prstGeom>
        </p:spPr>
      </p:pic>
      <p:sp>
        <p:nvSpPr>
          <p:cNvPr id="7" name="Rectangle 6"/>
          <p:cNvSpPr/>
          <p:nvPr/>
        </p:nvSpPr>
        <p:spPr>
          <a:xfrm>
            <a:off x="4267201" y="5029201"/>
            <a:ext cx="4419600" cy="1384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ctr"/>
            <a:r>
              <a:rPr lang="en-US" sz="2800" b="1" cap="none" spc="0" dirty="0" smtClean="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rPr>
              <a:t>Bearings for the current re-survey plat are           NAD83 (2011) SC Grid</a:t>
            </a:r>
            <a:endParaRPr lang="en-US" sz="2800" b="1" cap="none" spc="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5"/>
          </p:nvPr>
        </p:nvSpPr>
        <p:spPr/>
        <p:txBody>
          <a:bodyPr/>
          <a:lstStyle/>
          <a:p>
            <a:fld id="{71A447A7-16E7-463B-B7A4-4A92DBC9578D}" type="slidenum">
              <a:rPr lang="en-US" smtClean="0"/>
              <a:pPr/>
              <a:t>22</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3" name="Picture 2" descr="Mesurement.JPG"/>
          <p:cNvPicPr>
            <a:picLocks noChangeAspect="1"/>
          </p:cNvPicPr>
          <p:nvPr/>
        </p:nvPicPr>
        <p:blipFill>
          <a:blip r:embed="rId2" cstate="print"/>
          <a:stretch>
            <a:fillRect/>
          </a:stretch>
        </p:blipFill>
        <p:spPr>
          <a:xfrm>
            <a:off x="609600" y="1143000"/>
            <a:ext cx="3429000" cy="5075169"/>
          </a:xfrm>
          <a:prstGeom prst="rect">
            <a:avLst/>
          </a:prstGeom>
        </p:spPr>
      </p:pic>
      <p:pic>
        <p:nvPicPr>
          <p:cNvPr id="5" name="Picture 4" descr="desc gunters chain.JPG"/>
          <p:cNvPicPr>
            <a:picLocks noChangeAspect="1"/>
          </p:cNvPicPr>
          <p:nvPr/>
        </p:nvPicPr>
        <p:blipFill>
          <a:blip r:embed="rId3" cstate="print"/>
          <a:stretch>
            <a:fillRect/>
          </a:stretch>
        </p:blipFill>
        <p:spPr>
          <a:xfrm>
            <a:off x="4800600" y="1600200"/>
            <a:ext cx="3381375" cy="990600"/>
          </a:xfrm>
          <a:prstGeom prst="rect">
            <a:avLst/>
          </a:prstGeom>
        </p:spPr>
        <p:style>
          <a:lnRef idx="2">
            <a:schemeClr val="dk1"/>
          </a:lnRef>
          <a:fillRef idx="1001">
            <a:schemeClr val="dk2"/>
          </a:fillRef>
          <a:effectRef idx="0">
            <a:schemeClr val="dk1"/>
          </a:effectRef>
          <a:fontRef idx="minor">
            <a:schemeClr val="dk1"/>
          </a:fontRef>
        </p:style>
      </p:pic>
      <p:pic>
        <p:nvPicPr>
          <p:cNvPr id="6" name="Picture 5" descr="Gunter_chain-BW.jpg"/>
          <p:cNvPicPr>
            <a:picLocks noChangeAspect="1"/>
          </p:cNvPicPr>
          <p:nvPr/>
        </p:nvPicPr>
        <p:blipFill>
          <a:blip r:embed="rId4" cstate="print"/>
          <a:stretch>
            <a:fillRect/>
          </a:stretch>
        </p:blipFill>
        <p:spPr>
          <a:xfrm>
            <a:off x="5257800" y="3200400"/>
            <a:ext cx="2400300" cy="1905000"/>
          </a:xfrm>
          <a:prstGeom prst="roundRect">
            <a:avLst>
              <a:gd name="adj" fmla="val 8594"/>
            </a:avLst>
          </a:prstGeom>
          <a:ln>
            <a:noFill/>
          </a:ln>
          <a:effectLst>
            <a:reflection blurRad="12700" stA="38000" endPos="28000" dist="5000" dir="5400000" sy="-100000" algn="bl" rotWithShape="0"/>
          </a:effectLst>
        </p:spPr>
        <p:style>
          <a:lnRef idx="0">
            <a:scrgbClr r="0" g="0" b="0"/>
          </a:lnRef>
          <a:fillRef idx="1001">
            <a:schemeClr val="dk2"/>
          </a:fillRef>
          <a:effectRef idx="0">
            <a:scrgbClr r="0" g="0" b="0"/>
          </a:effectRef>
          <a:fontRef idx="major"/>
        </p:style>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23</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8" name="Picture 7" descr="Mesurement-2.JPG"/>
          <p:cNvPicPr>
            <a:picLocks noChangeAspect="1"/>
          </p:cNvPicPr>
          <p:nvPr/>
        </p:nvPicPr>
        <p:blipFill>
          <a:blip r:embed="rId2" cstate="print"/>
          <a:stretch>
            <a:fillRect/>
          </a:stretch>
        </p:blipFill>
        <p:spPr>
          <a:xfrm>
            <a:off x="838200" y="914400"/>
            <a:ext cx="7239000" cy="544668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24</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3" name="Picture 2" descr="Mesurement-3.JPG"/>
          <p:cNvPicPr>
            <a:picLocks noChangeAspect="1"/>
          </p:cNvPicPr>
          <p:nvPr/>
        </p:nvPicPr>
        <p:blipFill>
          <a:blip r:embed="rId2" cstate="print"/>
          <a:stretch>
            <a:fillRect/>
          </a:stretch>
        </p:blipFill>
        <p:spPr>
          <a:xfrm>
            <a:off x="990600" y="990600"/>
            <a:ext cx="7239000" cy="5443333"/>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25</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3" name="Picture 2" descr="Mesurement-4.JPG"/>
          <p:cNvPicPr>
            <a:picLocks noChangeAspect="1"/>
          </p:cNvPicPr>
          <p:nvPr/>
        </p:nvPicPr>
        <p:blipFill>
          <a:blip r:embed="rId2" cstate="print"/>
          <a:stretch>
            <a:fillRect/>
          </a:stretch>
        </p:blipFill>
        <p:spPr>
          <a:xfrm>
            <a:off x="838200" y="952500"/>
            <a:ext cx="7467600" cy="56007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reed Hosmer Ref.JPG"/>
          <p:cNvPicPr>
            <a:picLocks noGrp="1" noChangeAspect="1"/>
          </p:cNvPicPr>
          <p:nvPr>
            <p:ph idx="1"/>
          </p:nvPr>
        </p:nvPicPr>
        <p:blipFill>
          <a:blip r:embed="rId2" cstate="print"/>
          <a:stretch>
            <a:fillRect/>
          </a:stretch>
        </p:blipFill>
        <p:spPr>
          <a:xfrm>
            <a:off x="1605987" y="1524000"/>
            <a:ext cx="5932025" cy="457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lide Number Placeholder 6"/>
          <p:cNvSpPr>
            <a:spLocks noGrp="1"/>
          </p:cNvSpPr>
          <p:nvPr>
            <p:ph type="sldNum" sz="quarter" idx="15"/>
          </p:nvPr>
        </p:nvSpPr>
        <p:spPr/>
        <p:txBody>
          <a:bodyPr/>
          <a:lstStyle/>
          <a:p>
            <a:fld id="{71A447A7-16E7-463B-B7A4-4A92DBC9578D}" type="slidenum">
              <a:rPr lang="en-US" smtClean="0"/>
              <a:pPr/>
              <a:t>26</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5" name="Picture 4" descr="Mesurement-4A Errors.JPG"/>
          <p:cNvPicPr>
            <a:picLocks noChangeAspect="1"/>
          </p:cNvPicPr>
          <p:nvPr/>
        </p:nvPicPr>
        <p:blipFill>
          <a:blip r:embed="rId3" cstate="print"/>
          <a:stretch>
            <a:fillRect/>
          </a:stretch>
        </p:blipFill>
        <p:spPr>
          <a:xfrm>
            <a:off x="533400" y="1219200"/>
            <a:ext cx="5924550" cy="398145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27</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7" name="Picture 6" descr="Mesurement-5.JPG"/>
          <p:cNvPicPr>
            <a:picLocks noChangeAspect="1"/>
          </p:cNvPicPr>
          <p:nvPr/>
        </p:nvPicPr>
        <p:blipFill>
          <a:blip r:embed="rId2" cstate="print"/>
          <a:stretch>
            <a:fillRect/>
          </a:stretch>
        </p:blipFill>
        <p:spPr>
          <a:xfrm>
            <a:off x="838200" y="914400"/>
            <a:ext cx="7340047" cy="5575743"/>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1-Glenn Active Projects\12741-858 SC Geodetic Society - County Boundaries\Field Photos\IMG_7035.JPG"/>
          <p:cNvPicPr>
            <a:picLocks noGrp="1" noChangeAspect="1" noChangeArrowheads="1"/>
          </p:cNvPicPr>
          <p:nvPr>
            <p:ph idx="1"/>
          </p:nvPr>
        </p:nvPicPr>
        <p:blipFill>
          <a:blip r:embed="rId2" cstate="print"/>
          <a:srcRect/>
          <a:stretch>
            <a:fillRect/>
          </a:stretch>
        </p:blipFill>
        <p:spPr bwMode="auto">
          <a:xfrm>
            <a:off x="381000" y="1143000"/>
            <a:ext cx="4267200" cy="2844800"/>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5"/>
          </p:nvPr>
        </p:nvSpPr>
        <p:spPr/>
        <p:txBody>
          <a:bodyPr/>
          <a:lstStyle/>
          <a:p>
            <a:fld id="{71A447A7-16E7-463B-B7A4-4A92DBC9578D}" type="slidenum">
              <a:rPr lang="en-US" smtClean="0"/>
              <a:pPr/>
              <a:t>28</a:t>
            </a:fld>
            <a:endParaRPr lang="en-US"/>
          </a:p>
        </p:txBody>
      </p:sp>
      <p:sp>
        <p:nvSpPr>
          <p:cNvPr id="3"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Photographs</a:t>
            </a:r>
            <a:endParaRPr lang="en-US" dirty="0"/>
          </a:p>
        </p:txBody>
      </p:sp>
      <p:pic>
        <p:nvPicPr>
          <p:cNvPr id="2052" name="Picture 4" descr="L:\1-Glenn Active Projects\12741-858 SC Geodetic Society - County Boundaries\Field Photos\IMG_7065.JPG"/>
          <p:cNvPicPr>
            <a:picLocks noChangeAspect="1" noChangeArrowheads="1"/>
          </p:cNvPicPr>
          <p:nvPr/>
        </p:nvPicPr>
        <p:blipFill>
          <a:blip r:embed="rId3" cstate="print"/>
          <a:srcRect/>
          <a:stretch>
            <a:fillRect/>
          </a:stretch>
        </p:blipFill>
        <p:spPr bwMode="auto">
          <a:xfrm>
            <a:off x="4191000" y="3505200"/>
            <a:ext cx="4267200" cy="2844800"/>
          </a:xfrm>
          <a:prstGeom prst="rect">
            <a:avLst/>
          </a:prstGeom>
          <a:noFill/>
        </p:spPr>
      </p:pic>
      <p:pic>
        <p:nvPicPr>
          <p:cNvPr id="2053" name="Picture 5" descr="L:\1-Glenn Active Projects\12741-858 SC Geodetic Society - County Boundaries\Field Photos\IMG_7027.JPG"/>
          <p:cNvPicPr>
            <a:picLocks noChangeAspect="1" noChangeArrowheads="1"/>
          </p:cNvPicPr>
          <p:nvPr/>
        </p:nvPicPr>
        <p:blipFill>
          <a:blip r:embed="rId4" cstate="print"/>
          <a:srcRect/>
          <a:stretch>
            <a:fillRect/>
          </a:stretch>
        </p:blipFill>
        <p:spPr bwMode="auto">
          <a:xfrm>
            <a:off x="838200" y="4343400"/>
            <a:ext cx="2971800" cy="1981200"/>
          </a:xfrm>
          <a:prstGeom prst="rect">
            <a:avLst/>
          </a:prstGeom>
          <a:ln>
            <a:noFill/>
          </a:ln>
          <a:effectLst>
            <a:outerShdw blurRad="292100" dist="139700" dir="2700000" algn="tl" rotWithShape="0">
              <a:srgbClr val="333333">
                <a:alpha val="65000"/>
              </a:srgbClr>
            </a:outerShdw>
          </a:effectLst>
        </p:spPr>
      </p:pic>
      <p:pic>
        <p:nvPicPr>
          <p:cNvPr id="2054" name="Picture 6" descr="L:\1-Glenn Active Projects\12741-858 SC Geodetic Society - County Boundaries\Field Photos\IMG_7060.JPG"/>
          <p:cNvPicPr>
            <a:picLocks noChangeAspect="1" noChangeArrowheads="1"/>
          </p:cNvPicPr>
          <p:nvPr/>
        </p:nvPicPr>
        <p:blipFill>
          <a:blip r:embed="rId5" cstate="print"/>
          <a:srcRect/>
          <a:stretch>
            <a:fillRect/>
          </a:stretch>
        </p:blipFill>
        <p:spPr bwMode="auto">
          <a:xfrm>
            <a:off x="5105400" y="1143000"/>
            <a:ext cx="2971800" cy="19812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66800" y="1600200"/>
            <a:ext cx="2971800" cy="3810000"/>
          </a:xfrm>
        </p:spPr>
        <p:txBody>
          <a:bodyPr>
            <a:normAutofit/>
          </a:bodyPr>
          <a:lstStyle/>
          <a:p>
            <a:pPr>
              <a:buNone/>
            </a:pPr>
            <a:endParaRPr lang="en-US" dirty="0" smtClean="0"/>
          </a:p>
          <a:p>
            <a:pPr>
              <a:buNone/>
            </a:pPr>
            <a:r>
              <a:rPr lang="en-US" dirty="0" smtClean="0">
                <a:solidFill>
                  <a:schemeClr val="tx2">
                    <a:lumMod val="75000"/>
                  </a:schemeClr>
                </a:solidFill>
              </a:rPr>
              <a:t>           </a:t>
            </a:r>
            <a:r>
              <a:rPr lang="en-US" u="sng" dirty="0" smtClean="0">
                <a:solidFill>
                  <a:schemeClr val="tx2">
                    <a:lumMod val="75000"/>
                  </a:schemeClr>
                </a:solidFill>
              </a:rPr>
              <a:t>1920</a:t>
            </a:r>
          </a:p>
          <a:p>
            <a:pPr>
              <a:buNone/>
            </a:pPr>
            <a:r>
              <a:rPr lang="en-US" dirty="0" smtClean="0">
                <a:solidFill>
                  <a:schemeClr val="tx2">
                    <a:lumMod val="75000"/>
                  </a:schemeClr>
                </a:solidFill>
              </a:rPr>
              <a:t>Equipment (Likely)</a:t>
            </a:r>
          </a:p>
          <a:p>
            <a:pPr>
              <a:buNone/>
            </a:pPr>
            <a:r>
              <a:rPr lang="en-US" dirty="0" smtClean="0">
                <a:solidFill>
                  <a:schemeClr val="tx2">
                    <a:lumMod val="75000"/>
                  </a:schemeClr>
                </a:solidFill>
              </a:rPr>
              <a:t>Staff Compass and Tape (Chain)</a:t>
            </a:r>
          </a:p>
          <a:p>
            <a:endParaRPr lang="en-US" dirty="0" smtClean="0"/>
          </a:p>
          <a:p>
            <a:pPr>
              <a:buNone/>
            </a:pPr>
            <a:endParaRPr lang="en-US" dirty="0"/>
          </a:p>
        </p:txBody>
      </p:sp>
      <p:sp>
        <p:nvSpPr>
          <p:cNvPr id="6" name="Slide Number Placeholder 5"/>
          <p:cNvSpPr>
            <a:spLocks noGrp="1"/>
          </p:cNvSpPr>
          <p:nvPr>
            <p:ph type="sldNum" sz="quarter" idx="15"/>
          </p:nvPr>
        </p:nvSpPr>
        <p:spPr/>
        <p:txBody>
          <a:bodyPr/>
          <a:lstStyle/>
          <a:p>
            <a:fld id="{71A447A7-16E7-463B-B7A4-4A92DBC9578D}" type="slidenum">
              <a:rPr lang="en-US" smtClean="0"/>
              <a:pPr/>
              <a:t>29</a:t>
            </a:fld>
            <a:endParaRPr lang="en-US"/>
          </a:p>
        </p:txBody>
      </p:sp>
      <p:sp>
        <p:nvSpPr>
          <p:cNvPr id="3" name="Title 2"/>
          <p:cNvSpPr>
            <a:spLocks noGrp="1"/>
          </p:cNvSpPr>
          <p:nvPr>
            <p:ph type="title"/>
          </p:nvPr>
        </p:nvSpPr>
        <p:spPr>
          <a:xfrm>
            <a:off x="457200" y="457200"/>
            <a:ext cx="8229600" cy="533400"/>
          </a:xfrm>
        </p:spPr>
        <p:txBody>
          <a:bodyPr>
            <a:normAutofit/>
          </a:bodyPr>
          <a:lstStyle/>
          <a:p>
            <a:r>
              <a:rPr lang="en-US" sz="2400" dirty="0" smtClean="0">
                <a:solidFill>
                  <a:schemeClr val="bg2"/>
                </a:solidFill>
              </a:rPr>
              <a:t>Survey Comparison 1920’s : 2015’s</a:t>
            </a:r>
            <a:endParaRPr lang="en-US" sz="2400" dirty="0">
              <a:solidFill>
                <a:schemeClr val="bg2"/>
              </a:solidFill>
            </a:endParaRPr>
          </a:p>
        </p:txBody>
      </p:sp>
      <p:sp>
        <p:nvSpPr>
          <p:cNvPr id="5" name="Content Placeholder 1"/>
          <p:cNvSpPr txBox="1">
            <a:spLocks/>
          </p:cNvSpPr>
          <p:nvPr/>
        </p:nvSpPr>
        <p:spPr>
          <a:xfrm>
            <a:off x="5105400" y="1676400"/>
            <a:ext cx="2971800" cy="3810000"/>
          </a:xfrm>
          <a:prstGeom prst="rect">
            <a:avLst/>
          </a:prstGeom>
        </p:spPr>
        <p:txBody>
          <a:bodyPr vert="horz">
            <a:normAutofit lnSpcReduction="10000"/>
          </a:bodyPr>
          <a:lstStyle/>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kumimoji="0" lang="en-US" sz="2600" b="0" i="0" u="sng" strike="noStrike" kern="1200" cap="none" spc="0" normalizeH="0" baseline="0" noProof="0" dirty="0" smtClean="0">
                <a:ln>
                  <a:noFill/>
                </a:ln>
                <a:solidFill>
                  <a:schemeClr val="tx2">
                    <a:lumMod val="75000"/>
                  </a:schemeClr>
                </a:solidFill>
                <a:effectLst/>
                <a:uLnTx/>
                <a:uFillTx/>
                <a:latin typeface="+mn-lt"/>
                <a:ea typeface="+mn-ea"/>
                <a:cs typeface="+mn-cs"/>
              </a:rPr>
              <a:t>2015</a:t>
            </a: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2">
                    <a:lumMod val="75000"/>
                  </a:schemeClr>
                </a:solidFill>
                <a:effectLst/>
                <a:uLnTx/>
                <a:uFillTx/>
                <a:latin typeface="+mn-lt"/>
                <a:ea typeface="+mn-ea"/>
                <a:cs typeface="+mn-cs"/>
              </a:rPr>
              <a:t>Topcon GR3 GNSS Base and</a:t>
            </a:r>
            <a:r>
              <a:rPr kumimoji="0" lang="en-US" sz="2600" b="0" i="0" u="none" strike="noStrike" kern="1200" cap="none" spc="0" normalizeH="0" noProof="0" dirty="0" smtClean="0">
                <a:ln>
                  <a:noFill/>
                </a:ln>
                <a:solidFill>
                  <a:schemeClr val="tx2">
                    <a:lumMod val="75000"/>
                  </a:schemeClr>
                </a:solidFill>
                <a:effectLst/>
                <a:uLnTx/>
                <a:uFillTx/>
                <a:latin typeface="+mn-lt"/>
                <a:ea typeface="+mn-ea"/>
                <a:cs typeface="+mn-cs"/>
              </a:rPr>
              <a:t> Receiver</a:t>
            </a: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lang="en-US" sz="2600" baseline="0" dirty="0" smtClean="0">
                <a:solidFill>
                  <a:schemeClr val="tx2">
                    <a:lumMod val="75000"/>
                  </a:schemeClr>
                </a:solidFill>
              </a:rPr>
              <a:t>Topcon</a:t>
            </a:r>
            <a:r>
              <a:rPr lang="en-US" sz="2600" dirty="0" smtClean="0">
                <a:solidFill>
                  <a:schemeClr val="tx2">
                    <a:lumMod val="75000"/>
                  </a:schemeClr>
                </a:solidFill>
              </a:rPr>
              <a:t> </a:t>
            </a:r>
            <a:endParaRPr kumimoji="0" lang="en-US" sz="2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2">
                    <a:lumMod val="75000"/>
                  </a:schemeClr>
                </a:solidFill>
                <a:effectLst/>
                <a:uLnTx/>
                <a:uFillTx/>
                <a:latin typeface="+mn-lt"/>
                <a:ea typeface="+mn-ea"/>
                <a:cs typeface="+mn-cs"/>
              </a:rPr>
              <a:t>1” Total</a:t>
            </a:r>
            <a:r>
              <a:rPr kumimoji="0" lang="en-US" sz="2600" b="0" i="0" u="none" strike="noStrike" kern="1200" cap="none" spc="0" normalizeH="0" noProof="0" dirty="0" smtClean="0">
                <a:ln>
                  <a:noFill/>
                </a:ln>
                <a:solidFill>
                  <a:schemeClr val="tx2">
                    <a:lumMod val="75000"/>
                  </a:schemeClr>
                </a:solidFill>
                <a:effectLst/>
                <a:uLnTx/>
                <a:uFillTx/>
                <a:latin typeface="+mn-lt"/>
                <a:ea typeface="+mn-ea"/>
                <a:cs typeface="+mn-cs"/>
              </a:rPr>
              <a:t> station </a:t>
            </a: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lang="en-US" sz="2600" baseline="0" dirty="0" smtClean="0">
                <a:solidFill>
                  <a:schemeClr val="tx2">
                    <a:lumMod val="75000"/>
                  </a:schemeClr>
                </a:solidFill>
              </a:rPr>
              <a:t>(records</a:t>
            </a:r>
            <a:r>
              <a:rPr lang="en-US" sz="2600" dirty="0" smtClean="0">
                <a:solidFill>
                  <a:schemeClr val="tx2">
                    <a:lumMod val="75000"/>
                  </a:schemeClr>
                </a:solidFill>
              </a:rPr>
              <a:t> angles and distances)</a:t>
            </a:r>
            <a:endParaRPr kumimoji="0" lang="en-US" sz="2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Char char=""/>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4572000"/>
            <a:ext cx="8229600" cy="2057400"/>
          </a:xfrm>
        </p:spPr>
        <p:txBody>
          <a:bodyPr/>
          <a:lstStyle/>
          <a:p>
            <a:pPr algn="ctr">
              <a:buNone/>
            </a:pPr>
            <a:r>
              <a:rPr lang="en-US" u="sng" dirty="0" smtClean="0">
                <a:solidFill>
                  <a:schemeClr val="tx2">
                    <a:lumMod val="50000"/>
                  </a:schemeClr>
                </a:solidFill>
              </a:rPr>
              <a:t>South Carolina Licensed Professional Land Surveyors</a:t>
            </a:r>
          </a:p>
          <a:p>
            <a:pPr algn="ctr">
              <a:buNone/>
            </a:pPr>
            <a:r>
              <a:rPr lang="en-US" dirty="0" smtClean="0">
                <a:solidFill>
                  <a:schemeClr val="tx2">
                    <a:lumMod val="50000"/>
                  </a:schemeClr>
                </a:solidFill>
              </a:rPr>
              <a:t>Michael R. Mills, Sr., SCPLS #11606</a:t>
            </a:r>
          </a:p>
          <a:p>
            <a:pPr algn="ctr">
              <a:buNone/>
            </a:pPr>
            <a:r>
              <a:rPr lang="en-US" dirty="0" smtClean="0">
                <a:solidFill>
                  <a:schemeClr val="tx2">
                    <a:lumMod val="50000"/>
                  </a:schemeClr>
                </a:solidFill>
              </a:rPr>
              <a:t>Brian B. Bonds, SCSPLS #28582 </a:t>
            </a:r>
            <a:endParaRPr lang="en-US" dirty="0">
              <a:solidFill>
                <a:schemeClr val="tx2">
                  <a:lumMod val="50000"/>
                </a:schemeClr>
              </a:solidFill>
            </a:endParaRPr>
          </a:p>
        </p:txBody>
      </p:sp>
      <p:sp>
        <p:nvSpPr>
          <p:cNvPr id="4" name="Slide Number Placeholder 3"/>
          <p:cNvSpPr>
            <a:spLocks noGrp="1"/>
          </p:cNvSpPr>
          <p:nvPr>
            <p:ph type="sldNum" sz="quarter" idx="15"/>
          </p:nvPr>
        </p:nvSpPr>
        <p:spPr/>
        <p:txBody>
          <a:bodyPr/>
          <a:lstStyle/>
          <a:p>
            <a:fld id="{71A447A7-16E7-463B-B7A4-4A92DBC9578D}" type="slidenum">
              <a:rPr lang="en-US" smtClean="0"/>
              <a:pPr/>
              <a:t>3</a:t>
            </a:fld>
            <a:endParaRPr lang="en-US"/>
          </a:p>
        </p:txBody>
      </p:sp>
      <p:sp>
        <p:nvSpPr>
          <p:cNvPr id="3" name="Title 2"/>
          <p:cNvSpPr>
            <a:spLocks noGrp="1"/>
          </p:cNvSpPr>
          <p:nvPr>
            <p:ph type="title"/>
          </p:nvPr>
        </p:nvSpPr>
        <p:spPr>
          <a:xfrm>
            <a:off x="457200" y="3200400"/>
            <a:ext cx="8229600" cy="1219200"/>
          </a:xfrm>
        </p:spPr>
        <p:txBody>
          <a:bodyPr>
            <a:normAutofit fontScale="90000"/>
          </a:bodyPr>
          <a:lstStyle/>
          <a:p>
            <a:pPr algn="ctr"/>
            <a:r>
              <a:rPr lang="en-US" dirty="0" smtClean="0">
                <a:solidFill>
                  <a:schemeClr val="bg2"/>
                </a:solidFill>
              </a:rPr>
              <a:t>Prepared by </a:t>
            </a:r>
            <a:br>
              <a:rPr lang="en-US" dirty="0" smtClean="0">
                <a:solidFill>
                  <a:schemeClr val="bg2"/>
                </a:solidFill>
              </a:rPr>
            </a:br>
            <a:r>
              <a:rPr lang="en-US" dirty="0" smtClean="0">
                <a:solidFill>
                  <a:schemeClr val="bg2"/>
                </a:solidFill>
              </a:rPr>
              <a:t>Glenn Associates Surveying, Inc.</a:t>
            </a:r>
            <a:br>
              <a:rPr lang="en-US" dirty="0" smtClean="0">
                <a:solidFill>
                  <a:schemeClr val="bg2"/>
                </a:solidFill>
              </a:rPr>
            </a:br>
            <a:r>
              <a:rPr lang="en-US" dirty="0" smtClean="0">
                <a:solidFill>
                  <a:schemeClr val="bg2"/>
                </a:solidFill>
              </a:rPr>
              <a:t>11547 State Highway 215 S</a:t>
            </a:r>
            <a:br>
              <a:rPr lang="en-US" dirty="0" smtClean="0">
                <a:solidFill>
                  <a:schemeClr val="bg2"/>
                </a:solidFill>
              </a:rPr>
            </a:br>
            <a:r>
              <a:rPr lang="en-US" dirty="0" smtClean="0">
                <a:solidFill>
                  <a:schemeClr val="bg2"/>
                </a:solidFill>
              </a:rPr>
              <a:t>P.O. Box 12</a:t>
            </a:r>
            <a:br>
              <a:rPr lang="en-US" dirty="0" smtClean="0">
                <a:solidFill>
                  <a:schemeClr val="bg2"/>
                </a:solidFill>
              </a:rPr>
            </a:br>
            <a:r>
              <a:rPr lang="en-US" dirty="0" smtClean="0">
                <a:solidFill>
                  <a:schemeClr val="bg2"/>
                </a:solidFill>
              </a:rPr>
              <a:t>Jenkinsville, South Carolina 29065</a:t>
            </a:r>
            <a:br>
              <a:rPr lang="en-US" dirty="0" smtClean="0">
                <a:solidFill>
                  <a:schemeClr val="bg2"/>
                </a:solidFill>
              </a:rPr>
            </a:br>
            <a:r>
              <a:rPr lang="en-US" dirty="0" smtClean="0">
                <a:solidFill>
                  <a:schemeClr val="bg2"/>
                </a:solidFill>
              </a:rPr>
              <a:t>(803) 345.5297</a:t>
            </a:r>
            <a:br>
              <a:rPr lang="en-US" dirty="0" smtClean="0">
                <a:solidFill>
                  <a:schemeClr val="bg2"/>
                </a:solidFill>
              </a:rPr>
            </a:br>
            <a:r>
              <a:rPr lang="en-US" dirty="0" smtClean="0">
                <a:solidFill>
                  <a:schemeClr val="bg2"/>
                </a:solidFill>
              </a:rPr>
              <a:t>www.glennassociates.com</a:t>
            </a:r>
            <a:endParaRPr lang="en-US" dirty="0">
              <a:solidFill>
                <a:schemeClr val="bg2"/>
              </a:solidFill>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3334" t="18815" r="23084" b="27602"/>
          <a:stretch/>
        </p:blipFill>
        <p:spPr>
          <a:xfrm>
            <a:off x="228600" y="5562600"/>
            <a:ext cx="990600" cy="990601"/>
          </a:xfrm>
          <a:prstGeom prst="ellipse">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30</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2050" name="Picture 2"/>
          <p:cNvPicPr>
            <a:picLocks noChangeAspect="1" noChangeArrowheads="1"/>
          </p:cNvPicPr>
          <p:nvPr/>
        </p:nvPicPr>
        <p:blipFill>
          <a:blip r:embed="rId2" cstate="print"/>
          <a:srcRect/>
          <a:stretch>
            <a:fillRect/>
          </a:stretch>
        </p:blipFill>
        <p:spPr bwMode="auto">
          <a:xfrm>
            <a:off x="533400" y="838200"/>
            <a:ext cx="8077200" cy="53984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31</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1026" name="Picture 2"/>
          <p:cNvPicPr>
            <a:picLocks noChangeAspect="1" noChangeArrowheads="1"/>
          </p:cNvPicPr>
          <p:nvPr/>
        </p:nvPicPr>
        <p:blipFill>
          <a:blip r:embed="rId2" cstate="print"/>
          <a:srcRect/>
          <a:stretch>
            <a:fillRect/>
          </a:stretch>
        </p:blipFill>
        <p:spPr bwMode="auto">
          <a:xfrm>
            <a:off x="1143000" y="762000"/>
            <a:ext cx="6772275" cy="5810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48200" y="3048000"/>
            <a:ext cx="3657600" cy="990600"/>
          </a:xfrm>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pPr algn="ctr">
              <a:buNone/>
            </a:pPr>
            <a:r>
              <a:rPr lang="en-US" sz="6000" dirty="0" smtClean="0">
                <a:solidFill>
                  <a:schemeClr val="bg2"/>
                </a:solidFill>
              </a:rPr>
              <a:t>Section 1</a:t>
            </a:r>
            <a:endParaRPr lang="en-US" sz="6000" dirty="0">
              <a:solidFill>
                <a:schemeClr val="bg2"/>
              </a:solidFill>
            </a:endParaRPr>
          </a:p>
        </p:txBody>
      </p:sp>
      <p:sp>
        <p:nvSpPr>
          <p:cNvPr id="5" name="Slide Number Placeholder 4"/>
          <p:cNvSpPr>
            <a:spLocks noGrp="1"/>
          </p:cNvSpPr>
          <p:nvPr>
            <p:ph type="sldNum" sz="quarter" idx="15"/>
          </p:nvPr>
        </p:nvSpPr>
        <p:spPr/>
        <p:txBody>
          <a:bodyPr/>
          <a:lstStyle/>
          <a:p>
            <a:fld id="{71A447A7-16E7-463B-B7A4-4A92DBC9578D}" type="slidenum">
              <a:rPr lang="en-US" smtClean="0"/>
              <a:pPr/>
              <a:t>32</a:t>
            </a:fld>
            <a:endParaRPr lang="en-US"/>
          </a:p>
        </p:txBody>
      </p:sp>
      <p:sp>
        <p:nvSpPr>
          <p:cNvPr id="3" name="Title 2"/>
          <p:cNvSpPr>
            <a:spLocks noGrp="1"/>
          </p:cNvSpPr>
          <p:nvPr>
            <p:ph type="title"/>
          </p:nvPr>
        </p:nvSpPr>
        <p:spPr/>
        <p:txBody>
          <a:bodyPr>
            <a:normAutofit/>
          </a:bodyPr>
          <a:lstStyle/>
          <a:p>
            <a:r>
              <a:rPr lang="en-US" sz="2400" dirty="0" smtClean="0"/>
              <a:t/>
            </a:r>
            <a:br>
              <a:rPr lang="en-US" sz="2400" dirty="0" smtClean="0"/>
            </a:br>
            <a:r>
              <a:rPr lang="en-US" sz="2400" dirty="0" smtClean="0">
                <a:solidFill>
                  <a:schemeClr val="bg2"/>
                </a:solidFill>
              </a:rPr>
              <a:t>Lynches Creek along Old Georgetown Road to the </a:t>
            </a:r>
            <a:br>
              <a:rPr lang="en-US" sz="2400" dirty="0" smtClean="0">
                <a:solidFill>
                  <a:schemeClr val="bg2"/>
                </a:solidFill>
              </a:rPr>
            </a:br>
            <a:r>
              <a:rPr lang="en-US" sz="2400" dirty="0" smtClean="0">
                <a:solidFill>
                  <a:schemeClr val="bg2"/>
                </a:solidFill>
              </a:rPr>
              <a:t>Road Intersection with </a:t>
            </a:r>
            <a:r>
              <a:rPr lang="en-US" sz="2400" dirty="0" err="1" smtClean="0">
                <a:solidFill>
                  <a:schemeClr val="bg2"/>
                </a:solidFill>
              </a:rPr>
              <a:t>Vox</a:t>
            </a:r>
            <a:r>
              <a:rPr lang="en-US" sz="2400" dirty="0" smtClean="0">
                <a:solidFill>
                  <a:schemeClr val="bg2"/>
                </a:solidFill>
              </a:rPr>
              <a:t> Highway </a:t>
            </a:r>
            <a:endParaRPr lang="en-US" sz="2400" dirty="0">
              <a:solidFill>
                <a:schemeClr val="bg2"/>
              </a:solidFill>
            </a:endParaRPr>
          </a:p>
        </p:txBody>
      </p:sp>
      <p:pic>
        <p:nvPicPr>
          <p:cNvPr id="1026" name="Picture 2"/>
          <p:cNvPicPr>
            <a:picLocks noChangeAspect="1" noChangeArrowheads="1"/>
          </p:cNvPicPr>
          <p:nvPr/>
        </p:nvPicPr>
        <p:blipFill>
          <a:blip r:embed="rId2" cstate="print"/>
          <a:srcRect/>
          <a:stretch>
            <a:fillRect/>
          </a:stretch>
        </p:blipFill>
        <p:spPr bwMode="auto">
          <a:xfrm>
            <a:off x="1219200" y="1447800"/>
            <a:ext cx="2766560" cy="487179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71A447A7-16E7-463B-B7A4-4A92DBC9578D}" type="slidenum">
              <a:rPr lang="en-US" smtClean="0"/>
              <a:pPr/>
              <a:t>33</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3074" name="Picture 2"/>
          <p:cNvPicPr>
            <a:picLocks noChangeAspect="1" noChangeArrowheads="1"/>
          </p:cNvPicPr>
          <p:nvPr/>
        </p:nvPicPr>
        <p:blipFill>
          <a:blip r:embed="rId2" cstate="print"/>
          <a:srcRect/>
          <a:stretch>
            <a:fillRect/>
          </a:stretch>
        </p:blipFill>
        <p:spPr bwMode="auto">
          <a:xfrm>
            <a:off x="381000" y="762000"/>
            <a:ext cx="8371437"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34</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4098" name="Picture 2"/>
          <p:cNvPicPr>
            <a:picLocks noChangeAspect="1" noChangeArrowheads="1"/>
          </p:cNvPicPr>
          <p:nvPr/>
        </p:nvPicPr>
        <p:blipFill>
          <a:blip r:embed="rId2" cstate="print"/>
          <a:srcRect/>
          <a:stretch>
            <a:fillRect/>
          </a:stretch>
        </p:blipFill>
        <p:spPr bwMode="auto">
          <a:xfrm>
            <a:off x="3124200" y="457200"/>
            <a:ext cx="5081587" cy="60702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35</a:t>
            </a:fld>
            <a:endParaRPr lang="en-US"/>
          </a:p>
        </p:txBody>
      </p:sp>
      <p:sp>
        <p:nvSpPr>
          <p:cNvPr id="3" name="Title 2"/>
          <p:cNvSpPr>
            <a:spLocks noGrp="1"/>
          </p:cNvSpPr>
          <p:nvPr>
            <p:ph type="title"/>
          </p:nvPr>
        </p:nvSpPr>
        <p:spPr>
          <a:xfrm>
            <a:off x="457200" y="381000"/>
            <a:ext cx="8229600" cy="533400"/>
          </a:xfrm>
        </p:spPr>
        <p:txBody>
          <a:bodyPr>
            <a:normAutofit/>
          </a:bodyPr>
          <a:lstStyle/>
          <a:p>
            <a:r>
              <a:rPr lang="en-US" sz="2400" dirty="0" smtClean="0">
                <a:solidFill>
                  <a:schemeClr val="bg2"/>
                </a:solidFill>
              </a:rPr>
              <a:t>Point of Beginning</a:t>
            </a:r>
            <a:endParaRPr lang="en-US" sz="2400" dirty="0">
              <a:solidFill>
                <a:schemeClr val="bg2"/>
              </a:solidFill>
            </a:endParaRPr>
          </a:p>
        </p:txBody>
      </p:sp>
      <p:pic>
        <p:nvPicPr>
          <p:cNvPr id="2050" name="Picture 2"/>
          <p:cNvPicPr>
            <a:picLocks noChangeAspect="1" noChangeArrowheads="1"/>
          </p:cNvPicPr>
          <p:nvPr/>
        </p:nvPicPr>
        <p:blipFill>
          <a:blip r:embed="rId2" cstate="print"/>
          <a:srcRect/>
          <a:stretch>
            <a:fillRect/>
          </a:stretch>
        </p:blipFill>
        <p:spPr bwMode="auto">
          <a:xfrm>
            <a:off x="762000" y="1143000"/>
            <a:ext cx="3581400" cy="5343676"/>
          </a:xfrm>
          <a:prstGeom prst="rect">
            <a:avLst/>
          </a:prstGeom>
          <a:ln>
            <a:noFill/>
          </a:ln>
          <a:effectLst>
            <a:outerShdw blurRad="292100" dist="139700" dir="2700000" algn="tl" rotWithShape="0">
              <a:srgbClr val="333333">
                <a:alpha val="65000"/>
              </a:srgbClr>
            </a:outerShdw>
          </a:effectLst>
        </p:spPr>
      </p:pic>
      <p:pic>
        <p:nvPicPr>
          <p:cNvPr id="3074" name="Picture 2"/>
          <p:cNvPicPr>
            <a:picLocks noChangeAspect="1" noChangeArrowheads="1"/>
          </p:cNvPicPr>
          <p:nvPr/>
        </p:nvPicPr>
        <p:blipFill>
          <a:blip r:embed="rId3" cstate="print"/>
          <a:srcRect/>
          <a:stretch>
            <a:fillRect/>
          </a:stretch>
        </p:blipFill>
        <p:spPr bwMode="auto">
          <a:xfrm>
            <a:off x="4953000" y="1143000"/>
            <a:ext cx="3303410" cy="5334001"/>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rot="20734589">
            <a:off x="6877001" y="4749722"/>
            <a:ext cx="1469822" cy="338554"/>
          </a:xfrm>
          <a:prstGeom prst="rect">
            <a:avLst/>
          </a:prstGeom>
          <a:noFill/>
        </p:spPr>
        <p:txBody>
          <a:bodyPr wrap="square" rtlCol="0">
            <a:spAutoFit/>
          </a:bodyPr>
          <a:lstStyle/>
          <a:p>
            <a:r>
              <a:rPr lang="en-US" sz="1600" dirty="0" smtClean="0">
                <a:solidFill>
                  <a:srgbClr val="FFFF00"/>
                </a:solidFill>
              </a:rPr>
              <a:t>Lynches Creek</a:t>
            </a:r>
            <a:endParaRPr lang="en-US" sz="1600" dirty="0">
              <a:solidFill>
                <a:srgbClr val="FFFF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36</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1944 Aerial Photo</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3074" name="Picture 2"/>
          <p:cNvPicPr>
            <a:picLocks noChangeAspect="1" noChangeArrowheads="1"/>
          </p:cNvPicPr>
          <p:nvPr/>
        </p:nvPicPr>
        <p:blipFill>
          <a:blip r:embed="rId2" cstate="print"/>
          <a:srcRect/>
          <a:stretch>
            <a:fillRect/>
          </a:stretch>
        </p:blipFill>
        <p:spPr bwMode="auto">
          <a:xfrm>
            <a:off x="4419600" y="1066800"/>
            <a:ext cx="4114800" cy="5183770"/>
          </a:xfrm>
          <a:prstGeom prst="rect">
            <a:avLst/>
          </a:prstGeom>
          <a:ln>
            <a:noFill/>
          </a:ln>
          <a:effectLst>
            <a:outerShdw blurRad="292100" dist="139700" dir="2700000" algn="tl" rotWithShape="0">
              <a:srgbClr val="333333">
                <a:alpha val="65000"/>
              </a:srgbClr>
            </a:outerShdw>
          </a:effectLst>
        </p:spPr>
      </p:pic>
      <p:pic>
        <p:nvPicPr>
          <p:cNvPr id="5" name="Picture 4" descr="VOX int.JPG"/>
          <p:cNvPicPr>
            <a:picLocks noChangeAspect="1"/>
          </p:cNvPicPr>
          <p:nvPr/>
        </p:nvPicPr>
        <p:blipFill>
          <a:blip r:embed="rId3" cstate="print"/>
          <a:stretch>
            <a:fillRect/>
          </a:stretch>
        </p:blipFill>
        <p:spPr>
          <a:xfrm>
            <a:off x="762000" y="1219200"/>
            <a:ext cx="3048000" cy="2986049"/>
          </a:xfrm>
          <a:prstGeom prst="rect">
            <a:avLst/>
          </a:prstGeom>
          <a:ln>
            <a:noFill/>
          </a:ln>
          <a:effectLst>
            <a:outerShdw blurRad="292100" dist="139700" dir="2700000" algn="tl" rotWithShape="0">
              <a:srgbClr val="333333">
                <a:alpha val="65000"/>
              </a:srgbClr>
            </a:outerShdw>
          </a:effectLst>
        </p:spPr>
      </p:pic>
      <p:sp>
        <p:nvSpPr>
          <p:cNvPr id="13" name="TextBox 12"/>
          <p:cNvSpPr txBox="1"/>
          <p:nvPr/>
        </p:nvSpPr>
        <p:spPr>
          <a:xfrm>
            <a:off x="457200" y="4495800"/>
            <a:ext cx="3657600" cy="1815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600" dirty="0" smtClean="0">
                <a:solidFill>
                  <a:schemeClr val="bg2"/>
                </a:solidFill>
              </a:rPr>
              <a:t>Aerial References:</a:t>
            </a:r>
          </a:p>
          <a:p>
            <a:endParaRPr lang="en-US" sz="1600" dirty="0" smtClean="0">
              <a:solidFill>
                <a:schemeClr val="bg2"/>
              </a:solidFill>
            </a:endParaRPr>
          </a:p>
          <a:p>
            <a:r>
              <a:rPr lang="en-US" sz="1600" dirty="0" smtClean="0">
                <a:solidFill>
                  <a:schemeClr val="bg2"/>
                </a:solidFill>
              </a:rPr>
              <a:t>UNIVERSITY OF SOUTH CAROLINA</a:t>
            </a:r>
          </a:p>
          <a:p>
            <a:r>
              <a:rPr lang="en-US" sz="1600" dirty="0" smtClean="0">
                <a:solidFill>
                  <a:schemeClr val="bg2"/>
                </a:solidFill>
              </a:rPr>
              <a:t>THOMAS COOPER LIBRARY</a:t>
            </a:r>
          </a:p>
          <a:p>
            <a:endParaRPr lang="en-US" sz="1600" dirty="0" smtClean="0">
              <a:solidFill>
                <a:schemeClr val="bg2"/>
              </a:solidFill>
            </a:endParaRPr>
          </a:p>
          <a:p>
            <a:r>
              <a:rPr lang="en-US" sz="1600" dirty="0" smtClean="0">
                <a:solidFill>
                  <a:schemeClr val="bg2"/>
                </a:solidFill>
              </a:rPr>
              <a:t>SOUTH CAROLINA FORESTRY COMMISSION</a:t>
            </a:r>
            <a:endParaRPr lang="en-US" sz="1600" dirty="0">
              <a:solidFill>
                <a:schemeClr val="bg2"/>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37</a:t>
            </a:fld>
            <a:endParaRPr lang="en-US"/>
          </a:p>
        </p:txBody>
      </p:sp>
      <p:sp>
        <p:nvSpPr>
          <p:cNvPr id="4" name="Title 2"/>
          <p:cNvSpPr txBox="1">
            <a:spLocks noGrp="1"/>
          </p:cNvSpPr>
          <p:nvPr>
            <p:ph type="title"/>
          </p:nvPr>
        </p:nvSpPr>
        <p:spPr>
          <a:xfrm>
            <a:off x="457200" y="-1524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1928 Williamsburg                      					   County Soil Map</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5" name="Picture 4" descr="VOX int.JPG"/>
          <p:cNvPicPr>
            <a:picLocks noChangeAspect="1"/>
          </p:cNvPicPr>
          <p:nvPr/>
        </p:nvPicPr>
        <p:blipFill>
          <a:blip r:embed="rId2" cstate="print"/>
          <a:stretch>
            <a:fillRect/>
          </a:stretch>
        </p:blipFill>
        <p:spPr>
          <a:xfrm>
            <a:off x="762000" y="1219200"/>
            <a:ext cx="3048000" cy="2986049"/>
          </a:xfrm>
          <a:prstGeom prst="rect">
            <a:avLst/>
          </a:prstGeom>
          <a:ln>
            <a:noFill/>
          </a:ln>
          <a:effectLst>
            <a:outerShdw blurRad="292100" dist="139700" dir="2700000" algn="tl" rotWithShape="0">
              <a:srgbClr val="333333">
                <a:alpha val="65000"/>
              </a:srgbClr>
            </a:outerShdw>
          </a:effectLst>
        </p:spPr>
      </p:pic>
      <p:sp>
        <p:nvSpPr>
          <p:cNvPr id="13" name="TextBox 12"/>
          <p:cNvSpPr txBox="1"/>
          <p:nvPr/>
        </p:nvSpPr>
        <p:spPr>
          <a:xfrm>
            <a:off x="4419600" y="4419600"/>
            <a:ext cx="3657600" cy="2062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600" dirty="0" smtClean="0">
                <a:solidFill>
                  <a:schemeClr val="bg2"/>
                </a:solidFill>
              </a:rPr>
              <a:t>References:</a:t>
            </a:r>
          </a:p>
          <a:p>
            <a:r>
              <a:rPr lang="en-US" sz="1600" dirty="0" smtClean="0">
                <a:solidFill>
                  <a:schemeClr val="bg2"/>
                </a:solidFill>
              </a:rPr>
              <a:t>Soil Survey of Williamsburg County, SC</a:t>
            </a:r>
          </a:p>
          <a:p>
            <a:r>
              <a:rPr lang="en-US" sz="1600" dirty="0" smtClean="0">
                <a:solidFill>
                  <a:schemeClr val="bg2"/>
                </a:solidFill>
              </a:rPr>
              <a:t>By W.J. Latimer, B.H. Hendrickson, F.R., </a:t>
            </a:r>
            <a:r>
              <a:rPr lang="en-US" sz="1600" dirty="0" err="1" smtClean="0">
                <a:solidFill>
                  <a:schemeClr val="bg2"/>
                </a:solidFill>
              </a:rPr>
              <a:t>Lesh</a:t>
            </a:r>
            <a:r>
              <a:rPr lang="en-US" sz="1600" dirty="0" smtClean="0">
                <a:solidFill>
                  <a:schemeClr val="bg2"/>
                </a:solidFill>
              </a:rPr>
              <a:t>, A.H Hasty, W.E. Tharp, and C.S. Simmons</a:t>
            </a:r>
          </a:p>
          <a:p>
            <a:r>
              <a:rPr lang="en-US" sz="1600" dirty="0" smtClean="0">
                <a:solidFill>
                  <a:schemeClr val="bg2"/>
                </a:solidFill>
              </a:rPr>
              <a:t>UNIVERSITY OF SOUTH CAROLINA</a:t>
            </a:r>
          </a:p>
          <a:p>
            <a:r>
              <a:rPr lang="en-US" sz="1600" dirty="0" smtClean="0">
                <a:solidFill>
                  <a:schemeClr val="bg2"/>
                </a:solidFill>
              </a:rPr>
              <a:t>USDA Historical Soil Survey Maps of SC Digital Collection </a:t>
            </a:r>
            <a:endParaRPr lang="en-US" sz="1600" dirty="0">
              <a:solidFill>
                <a:schemeClr val="bg2"/>
              </a:solidFill>
            </a:endParaRPr>
          </a:p>
        </p:txBody>
      </p:sp>
      <p:pic>
        <p:nvPicPr>
          <p:cNvPr id="1026" name="Picture 2"/>
          <p:cNvPicPr>
            <a:picLocks noChangeAspect="1" noChangeArrowheads="1"/>
          </p:cNvPicPr>
          <p:nvPr/>
        </p:nvPicPr>
        <p:blipFill>
          <a:blip r:embed="rId3" cstate="print"/>
          <a:srcRect/>
          <a:stretch>
            <a:fillRect/>
          </a:stretch>
        </p:blipFill>
        <p:spPr bwMode="auto">
          <a:xfrm>
            <a:off x="4495800" y="1066800"/>
            <a:ext cx="3581400" cy="31051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81000" y="1295400"/>
            <a:ext cx="8191500" cy="5093130"/>
          </a:xfrm>
          <a:prstGeom prst="rect">
            <a:avLst/>
          </a:prstGeom>
          <a:noFill/>
          <a:ln w="9525">
            <a:noFill/>
            <a:miter lim="800000"/>
            <a:headEnd/>
            <a:tailEnd/>
          </a:ln>
        </p:spPr>
      </p:pic>
      <p:sp>
        <p:nvSpPr>
          <p:cNvPr id="5" name="Rectangle 4"/>
          <p:cNvSpPr/>
          <p:nvPr/>
        </p:nvSpPr>
        <p:spPr>
          <a:xfrm rot="19372775">
            <a:off x="3335583" y="4904382"/>
            <a:ext cx="2527156" cy="553998"/>
          </a:xfrm>
          <a:prstGeom prst="rect">
            <a:avLst/>
          </a:prstGeom>
          <a:noFill/>
        </p:spPr>
        <p:txBody>
          <a:bodyPr wrap="square" lIns="91440" tIns="45720" rIns="91440" bIns="45720">
            <a:spAutoFit/>
          </a:bodyPr>
          <a:lstStyle/>
          <a:p>
            <a:pPr algn="ctr"/>
            <a:r>
              <a:rPr lang="en-US" sz="3000" b="1" cap="none" spc="0" dirty="0" smtClean="0">
                <a:ln w="1905"/>
                <a:solidFill>
                  <a:srgbClr val="0070C0"/>
                </a:solidFill>
                <a:effectLst>
                  <a:innerShdw blurRad="69850" dist="43180" dir="5400000">
                    <a:srgbClr val="000000">
                      <a:alpha val="65000"/>
                    </a:srgbClr>
                  </a:innerShdw>
                </a:effectLst>
              </a:rPr>
              <a:t>County Line</a:t>
            </a:r>
            <a:endParaRPr lang="en-US" sz="3000" b="1" cap="none" spc="0" dirty="0">
              <a:ln w="1905"/>
              <a:solidFill>
                <a:srgbClr val="0070C0"/>
              </a:solidFill>
              <a:effectLst>
                <a:innerShdw blurRad="69850" dist="43180" dir="5400000">
                  <a:srgbClr val="000000">
                    <a:alpha val="65000"/>
                  </a:srgbClr>
                </a:innerShdw>
              </a:effectLst>
            </a:endParaRPr>
          </a:p>
        </p:txBody>
      </p:sp>
      <p:sp>
        <p:nvSpPr>
          <p:cNvPr id="6" name="Rectangle 5"/>
          <p:cNvSpPr/>
          <p:nvPr/>
        </p:nvSpPr>
        <p:spPr>
          <a:xfrm rot="20455899">
            <a:off x="684227" y="4564607"/>
            <a:ext cx="4272031" cy="707886"/>
          </a:xfrm>
          <a:prstGeom prst="rect">
            <a:avLst/>
          </a:prstGeom>
          <a:noFill/>
        </p:spPr>
        <p:txBody>
          <a:bodyPr wrap="square" lIns="91440" tIns="45720" rIns="91440" bIns="45720">
            <a:spAutoFit/>
          </a:bodyPr>
          <a:lstStyle/>
          <a:p>
            <a:pPr algn="ctr"/>
            <a:r>
              <a:rPr lang="en-US" sz="2000" b="1" cap="none" spc="0" dirty="0" smtClean="0">
                <a:ln w="1905"/>
                <a:solidFill>
                  <a:srgbClr val="0070C0"/>
                </a:solidFill>
                <a:effectLst>
                  <a:innerShdw blurRad="69850" dist="43180" dir="5400000">
                    <a:srgbClr val="000000">
                      <a:alpha val="65000"/>
                    </a:srgbClr>
                  </a:innerShdw>
                </a:effectLst>
              </a:rPr>
              <a:t>Old Georgetown Road </a:t>
            </a:r>
          </a:p>
          <a:p>
            <a:pPr algn="ctr"/>
            <a:r>
              <a:rPr lang="en-US" sz="2000" b="1" cap="none" spc="0" dirty="0" smtClean="0">
                <a:ln w="1905"/>
                <a:solidFill>
                  <a:srgbClr val="0070C0"/>
                </a:solidFill>
                <a:effectLst>
                  <a:innerShdw blurRad="69850" dist="43180" dir="5400000">
                    <a:srgbClr val="000000">
                      <a:alpha val="65000"/>
                    </a:srgbClr>
                  </a:innerShdw>
                </a:effectLst>
              </a:rPr>
              <a:t>S 21-58</a:t>
            </a:r>
            <a:endParaRPr lang="en-US" sz="2000" b="1" cap="none" spc="0" dirty="0">
              <a:ln w="1905"/>
              <a:solidFill>
                <a:srgbClr val="0070C0"/>
              </a:solidFill>
              <a:effectLst>
                <a:innerShdw blurRad="69850" dist="43180" dir="5400000">
                  <a:srgbClr val="000000">
                    <a:alpha val="65000"/>
                  </a:srgbClr>
                </a:innerShdw>
              </a:effectLst>
            </a:endParaRPr>
          </a:p>
        </p:txBody>
      </p:sp>
      <p:sp>
        <p:nvSpPr>
          <p:cNvPr id="10" name="Slide Number Placeholder 9"/>
          <p:cNvSpPr>
            <a:spLocks noGrp="1"/>
          </p:cNvSpPr>
          <p:nvPr>
            <p:ph type="sldNum" sz="quarter" idx="15"/>
          </p:nvPr>
        </p:nvSpPr>
        <p:spPr/>
        <p:txBody>
          <a:bodyPr/>
          <a:lstStyle/>
          <a:p>
            <a:fld id="{71A447A7-16E7-463B-B7A4-4A92DBC9578D}" type="slidenum">
              <a:rPr lang="en-US" smtClean="0"/>
              <a:pPr/>
              <a:t>38</a:t>
            </a:fld>
            <a:endParaRPr lang="en-US"/>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Lynches Creek and Old Georgetown Road</a:t>
            </a:r>
            <a:endParaRPr lang="en-US" dirty="0"/>
          </a:p>
        </p:txBody>
      </p:sp>
      <p:sp>
        <p:nvSpPr>
          <p:cNvPr id="9" name="Down Arrow 8"/>
          <p:cNvSpPr/>
          <p:nvPr/>
        </p:nvSpPr>
        <p:spPr>
          <a:xfrm rot="2554819">
            <a:off x="6343265" y="2345515"/>
            <a:ext cx="484632" cy="137020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p:cNvSpPr/>
          <p:nvPr/>
        </p:nvSpPr>
        <p:spPr>
          <a:xfrm>
            <a:off x="4419600" y="2362200"/>
            <a:ext cx="3047999" cy="307777"/>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en-US" sz="1400" b="1" cap="none" spc="0" dirty="0" smtClean="0">
                <a:ln w="1905"/>
                <a:solidFill>
                  <a:srgbClr val="0070C0"/>
                </a:solidFill>
                <a:effectLst>
                  <a:innerShdw blurRad="69850" dist="43180" dir="5400000">
                    <a:srgbClr val="000000">
                      <a:alpha val="65000"/>
                    </a:srgbClr>
                  </a:innerShdw>
                </a:effectLst>
              </a:rPr>
              <a:t>Probable  Run of  Lynches Creek</a:t>
            </a:r>
            <a:endParaRPr lang="en-US" sz="1400" b="1" cap="none" spc="0" dirty="0">
              <a:ln w="1905"/>
              <a:solidFill>
                <a:srgbClr val="0070C0"/>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a:stretch>
            <a:fillRect/>
          </a:stretch>
        </p:blipFill>
        <p:spPr bwMode="auto">
          <a:xfrm>
            <a:off x="838200" y="1066800"/>
            <a:ext cx="7391400" cy="5330210"/>
          </a:xfrm>
          <a:prstGeom prst="rect">
            <a:avLst/>
          </a:prstGeom>
          <a:ln>
            <a:noFill/>
          </a:ln>
          <a:effectLst>
            <a:outerShdw blurRad="292100" dist="139700" dir="2700000" algn="tl" rotWithShape="0">
              <a:srgbClr val="333333">
                <a:alpha val="65000"/>
              </a:srgbClr>
            </a:outerShdw>
          </a:effectLst>
        </p:spPr>
      </p:pic>
      <p:sp>
        <p:nvSpPr>
          <p:cNvPr id="19" name="Slide Number Placeholder 18"/>
          <p:cNvSpPr>
            <a:spLocks noGrp="1"/>
          </p:cNvSpPr>
          <p:nvPr>
            <p:ph type="sldNum" sz="quarter" idx="15"/>
          </p:nvPr>
        </p:nvSpPr>
        <p:spPr/>
        <p:txBody>
          <a:bodyPr/>
          <a:lstStyle/>
          <a:p>
            <a:fld id="{71A447A7-16E7-463B-B7A4-4A92DBC9578D}" type="slidenum">
              <a:rPr lang="en-US" smtClean="0"/>
              <a:pPr/>
              <a:t>39</a:t>
            </a:fld>
            <a:endParaRPr lang="en-US"/>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Lynches Creek and Old Georgetown Road-Aerial</a:t>
            </a:r>
            <a:endParaRPr lang="en-US" dirty="0"/>
          </a:p>
        </p:txBody>
      </p:sp>
      <p:sp>
        <p:nvSpPr>
          <p:cNvPr id="4" name="TextBox 3"/>
          <p:cNvSpPr txBox="1"/>
          <p:nvPr/>
        </p:nvSpPr>
        <p:spPr>
          <a:xfrm>
            <a:off x="4953000" y="1752600"/>
            <a:ext cx="829843" cy="369332"/>
          </a:xfrm>
          <a:prstGeom prst="rect">
            <a:avLst/>
          </a:prstGeom>
          <a:noFill/>
        </p:spPr>
        <p:txBody>
          <a:bodyPr wrap="none" rtlCol="0">
            <a:spAutoFit/>
          </a:bodyPr>
          <a:lstStyle/>
          <a:p>
            <a:r>
              <a:rPr lang="en-US" dirty="0" smtClean="0"/>
              <a:t>Bridge</a:t>
            </a:r>
            <a:endParaRPr lang="en-US" dirty="0"/>
          </a:p>
        </p:txBody>
      </p:sp>
      <p:sp>
        <p:nvSpPr>
          <p:cNvPr id="5" name="TextBox 4"/>
          <p:cNvSpPr txBox="1"/>
          <p:nvPr/>
        </p:nvSpPr>
        <p:spPr>
          <a:xfrm>
            <a:off x="4800600" y="2819400"/>
            <a:ext cx="829843" cy="369332"/>
          </a:xfrm>
          <a:prstGeom prst="rect">
            <a:avLst/>
          </a:prstGeom>
          <a:noFill/>
        </p:spPr>
        <p:txBody>
          <a:bodyPr wrap="none" rtlCol="0">
            <a:spAutoFit/>
          </a:bodyPr>
          <a:lstStyle/>
          <a:p>
            <a:r>
              <a:rPr lang="en-US" dirty="0" smtClean="0"/>
              <a:t>Bridge</a:t>
            </a:r>
            <a:endParaRPr lang="en-US" dirty="0"/>
          </a:p>
        </p:txBody>
      </p:sp>
      <p:sp>
        <p:nvSpPr>
          <p:cNvPr id="6" name="TextBox 5"/>
          <p:cNvSpPr txBox="1"/>
          <p:nvPr/>
        </p:nvSpPr>
        <p:spPr>
          <a:xfrm>
            <a:off x="4648200" y="3429000"/>
            <a:ext cx="829843" cy="369332"/>
          </a:xfrm>
          <a:prstGeom prst="rect">
            <a:avLst/>
          </a:prstGeom>
          <a:noFill/>
        </p:spPr>
        <p:txBody>
          <a:bodyPr wrap="none" rtlCol="0">
            <a:spAutoFit/>
          </a:bodyPr>
          <a:lstStyle/>
          <a:p>
            <a:r>
              <a:rPr lang="en-US" dirty="0" smtClean="0"/>
              <a:t>Bridge</a:t>
            </a:r>
            <a:endParaRPr lang="en-US" dirty="0"/>
          </a:p>
        </p:txBody>
      </p:sp>
      <p:sp>
        <p:nvSpPr>
          <p:cNvPr id="7" name="TextBox 6"/>
          <p:cNvSpPr txBox="1"/>
          <p:nvPr/>
        </p:nvSpPr>
        <p:spPr>
          <a:xfrm>
            <a:off x="4267200" y="5410200"/>
            <a:ext cx="829843" cy="369332"/>
          </a:xfrm>
          <a:prstGeom prst="rect">
            <a:avLst/>
          </a:prstGeom>
          <a:noFill/>
        </p:spPr>
        <p:txBody>
          <a:bodyPr wrap="none" rtlCol="0">
            <a:spAutoFit/>
          </a:bodyPr>
          <a:lstStyle/>
          <a:p>
            <a:r>
              <a:rPr lang="en-US" dirty="0" smtClean="0"/>
              <a:t>Bridge</a:t>
            </a:r>
            <a:endParaRPr lang="en-US" dirty="0"/>
          </a:p>
        </p:txBody>
      </p:sp>
      <p:cxnSp>
        <p:nvCxnSpPr>
          <p:cNvPr id="10" name="Straight Connector 9"/>
          <p:cNvCxnSpPr/>
          <p:nvPr/>
        </p:nvCxnSpPr>
        <p:spPr>
          <a:xfrm>
            <a:off x="4419600" y="2971800"/>
            <a:ext cx="3048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3" name="Straight Connector 12"/>
          <p:cNvCxnSpPr/>
          <p:nvPr/>
        </p:nvCxnSpPr>
        <p:spPr>
          <a:xfrm flipV="1">
            <a:off x="4038600" y="2971800"/>
            <a:ext cx="685800" cy="3505200"/>
          </a:xfrm>
          <a:prstGeom prst="line">
            <a:avLst/>
          </a:prstGeom>
        </p:spPr>
        <p:style>
          <a:lnRef idx="3">
            <a:schemeClr val="accent6"/>
          </a:lnRef>
          <a:fillRef idx="0">
            <a:schemeClr val="accent6"/>
          </a:fillRef>
          <a:effectRef idx="2">
            <a:schemeClr val="accent6"/>
          </a:effectRef>
          <a:fontRef idx="minor">
            <a:schemeClr val="tx1"/>
          </a:fontRef>
        </p:style>
      </p:cxnSp>
      <p:sp>
        <p:nvSpPr>
          <p:cNvPr id="11" name="TextBox 10"/>
          <p:cNvSpPr txBox="1"/>
          <p:nvPr/>
        </p:nvSpPr>
        <p:spPr>
          <a:xfrm>
            <a:off x="1524000" y="2819400"/>
            <a:ext cx="2943947" cy="369332"/>
          </a:xfrm>
          <a:prstGeom prst="rect">
            <a:avLst/>
          </a:prstGeom>
          <a:noFill/>
        </p:spPr>
        <p:txBody>
          <a:bodyPr wrap="none" rtlCol="0">
            <a:spAutoFit/>
          </a:bodyPr>
          <a:lstStyle/>
          <a:p>
            <a:r>
              <a:rPr lang="en-US" dirty="0" smtClean="0"/>
              <a:t>POB </a:t>
            </a:r>
            <a:r>
              <a:rPr lang="en-US" dirty="0" err="1" smtClean="0"/>
              <a:t>Coggshall</a:t>
            </a:r>
            <a:r>
              <a:rPr lang="en-US" dirty="0" smtClean="0"/>
              <a:t>-Wilson Plat</a:t>
            </a:r>
            <a:endParaRPr lang="en-US" dirty="0"/>
          </a:p>
        </p:txBody>
      </p:sp>
      <p:cxnSp>
        <p:nvCxnSpPr>
          <p:cNvPr id="15" name="Straight Connector 14"/>
          <p:cNvCxnSpPr/>
          <p:nvPr/>
        </p:nvCxnSpPr>
        <p:spPr>
          <a:xfrm flipH="1" flipV="1">
            <a:off x="3733800" y="5410200"/>
            <a:ext cx="457200" cy="76200"/>
          </a:xfrm>
          <a:prstGeom prst="line">
            <a:avLst/>
          </a:prstGeom>
        </p:spPr>
        <p:style>
          <a:lnRef idx="3">
            <a:schemeClr val="accent3"/>
          </a:lnRef>
          <a:fillRef idx="0">
            <a:schemeClr val="accent3"/>
          </a:fillRef>
          <a:effectRef idx="2">
            <a:schemeClr val="accent3"/>
          </a:effectRef>
          <a:fontRef idx="minor">
            <a:schemeClr val="tx1"/>
          </a:fontRef>
        </p:style>
      </p:cxnSp>
      <p:cxnSp>
        <p:nvCxnSpPr>
          <p:cNvPr id="20" name="Straight Connector 19"/>
          <p:cNvCxnSpPr/>
          <p:nvPr/>
        </p:nvCxnSpPr>
        <p:spPr>
          <a:xfrm flipH="1">
            <a:off x="2971800" y="5410200"/>
            <a:ext cx="838200" cy="304800"/>
          </a:xfrm>
          <a:prstGeom prst="line">
            <a:avLst/>
          </a:prstGeom>
        </p:spPr>
        <p:style>
          <a:lnRef idx="3">
            <a:schemeClr val="accent3"/>
          </a:lnRef>
          <a:fillRef idx="0">
            <a:schemeClr val="accent3"/>
          </a:fillRef>
          <a:effectRef idx="2">
            <a:schemeClr val="accent3"/>
          </a:effectRef>
          <a:fontRef idx="minor">
            <a:schemeClr val="tx1"/>
          </a:fontRef>
        </p:style>
      </p:cxnSp>
      <p:sp>
        <p:nvSpPr>
          <p:cNvPr id="23" name="TextBox 22"/>
          <p:cNvSpPr txBox="1"/>
          <p:nvPr/>
        </p:nvSpPr>
        <p:spPr>
          <a:xfrm>
            <a:off x="1905000" y="5105400"/>
            <a:ext cx="1494255" cy="369332"/>
          </a:xfrm>
          <a:prstGeom prst="rect">
            <a:avLst/>
          </a:prstGeom>
          <a:noFill/>
        </p:spPr>
        <p:txBody>
          <a:bodyPr wrap="none" rtlCol="0">
            <a:spAutoFit/>
          </a:bodyPr>
          <a:lstStyle/>
          <a:p>
            <a:r>
              <a:rPr lang="en-US" dirty="0" smtClean="0">
                <a:solidFill>
                  <a:schemeClr val="accent3"/>
                </a:solidFill>
              </a:rPr>
              <a:t>GIS Mapping</a:t>
            </a:r>
            <a:endParaRPr lang="en-US" dirty="0">
              <a:solidFill>
                <a:schemeClr val="accent3"/>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257300"/>
            <a:ext cx="6172200" cy="834629"/>
          </a:xfrm>
        </p:spPr>
        <p:txBody>
          <a:bodyPr>
            <a:normAutofit fontScale="90000"/>
          </a:bodyPr>
          <a:lstStyle/>
          <a:p>
            <a:r>
              <a:rPr lang="en-US" dirty="0" smtClean="0">
                <a:solidFill>
                  <a:schemeClr val="bg1"/>
                </a:solidFill>
              </a:rPr>
              <a:t>SC Code of Law and Act </a:t>
            </a:r>
            <a:r>
              <a:rPr lang="en-US" dirty="0">
                <a:solidFill>
                  <a:schemeClr val="bg1"/>
                </a:solidFill>
              </a:rPr>
              <a:t>262 Of </a:t>
            </a:r>
            <a:r>
              <a:rPr lang="en-US" dirty="0" smtClean="0">
                <a:solidFill>
                  <a:schemeClr val="bg1"/>
                </a:solidFill>
              </a:rPr>
              <a:t>2014</a:t>
            </a:r>
            <a:endParaRPr lang="en-US" dirty="0">
              <a:solidFill>
                <a:schemeClr val="bg1"/>
              </a:solidFill>
            </a:endParaRPr>
          </a:p>
        </p:txBody>
      </p:sp>
      <p:sp>
        <p:nvSpPr>
          <p:cNvPr id="3" name="Content Placeholder 2"/>
          <p:cNvSpPr>
            <a:spLocks noGrp="1"/>
          </p:cNvSpPr>
          <p:nvPr>
            <p:ph idx="1"/>
          </p:nvPr>
        </p:nvSpPr>
        <p:spPr>
          <a:xfrm>
            <a:off x="628650" y="2226469"/>
            <a:ext cx="8005572" cy="3263504"/>
          </a:xfrm>
        </p:spPr>
        <p:txBody>
          <a:bodyPr>
            <a:normAutofit fontScale="70000" lnSpcReduction="20000"/>
          </a:bodyPr>
          <a:lstStyle/>
          <a:p>
            <a:r>
              <a:rPr lang="en-US" sz="2625" b="1" dirty="0">
                <a:solidFill>
                  <a:schemeClr val="bg1"/>
                </a:solidFill>
              </a:rPr>
              <a:t>Role of South Carolina Geodetic Survey </a:t>
            </a:r>
          </a:p>
          <a:p>
            <a:pPr marL="733806" lvl="3" indent="0">
              <a:buNone/>
            </a:pPr>
            <a:endParaRPr lang="en-US" sz="1800" b="1" dirty="0">
              <a:solidFill>
                <a:schemeClr val="bg1"/>
              </a:solidFill>
            </a:endParaRPr>
          </a:p>
          <a:p>
            <a:pPr lvl="3"/>
            <a:r>
              <a:rPr lang="en-US" sz="2175" dirty="0">
                <a:solidFill>
                  <a:schemeClr val="bg1"/>
                </a:solidFill>
              </a:rPr>
              <a:t>(1994) Dispute between two or more counties- SCGS will act as mediator to resolve the dispute </a:t>
            </a:r>
          </a:p>
          <a:p>
            <a:pPr marL="0" indent="0">
              <a:buNone/>
            </a:pPr>
            <a:endParaRPr lang="en-US" b="1" dirty="0" smtClean="0">
              <a:solidFill>
                <a:schemeClr val="bg1"/>
              </a:solidFill>
            </a:endParaRPr>
          </a:p>
          <a:p>
            <a:pPr lvl="3"/>
            <a:r>
              <a:rPr lang="en-US" sz="2175" dirty="0">
                <a:solidFill>
                  <a:schemeClr val="bg1"/>
                </a:solidFill>
              </a:rPr>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solidFill>
                <a:schemeClr val="bg1"/>
              </a:solidFill>
            </a:endParaRPr>
          </a:p>
          <a:p>
            <a:pPr lvl="3"/>
            <a:r>
              <a:rPr lang="en-US" sz="2175" dirty="0">
                <a:solidFill>
                  <a:schemeClr val="bg1"/>
                </a:solidFill>
              </a:rPr>
              <a:t>(2014) SCGS will clarify county boundaries as defined in Chapter 3, Title 4</a:t>
            </a:r>
          </a:p>
          <a:p>
            <a:pPr marL="733806" lvl="3" indent="0">
              <a:buNone/>
            </a:pPr>
            <a:endParaRPr lang="en-US" sz="2175" dirty="0">
              <a:solidFill>
                <a:schemeClr val="bg1"/>
              </a:solidFill>
            </a:endParaRPr>
          </a:p>
          <a:p>
            <a:pPr lvl="3"/>
            <a:r>
              <a:rPr lang="en-US" sz="2175" dirty="0">
                <a:solidFill>
                  <a:schemeClr val="bg1"/>
                </a:solidFill>
              </a:rPr>
              <a:t>(2014) SCGS will analyze archival and other evidence and perform field surveys to position geographically all county boundaries in accordance with statutory descriptions</a:t>
            </a:r>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4</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01" y="566023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59530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40</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7" name="Picture 6" descr="sh 2 DETAIL A.JPG"/>
          <p:cNvPicPr>
            <a:picLocks noChangeAspect="1"/>
          </p:cNvPicPr>
          <p:nvPr/>
        </p:nvPicPr>
        <p:blipFill>
          <a:blip r:embed="rId2" cstate="print"/>
          <a:stretch>
            <a:fillRect/>
          </a:stretch>
        </p:blipFill>
        <p:spPr>
          <a:xfrm>
            <a:off x="533400" y="1066800"/>
            <a:ext cx="4134517" cy="5143983"/>
          </a:xfrm>
          <a:prstGeom prst="rect">
            <a:avLst/>
          </a:prstGeom>
        </p:spPr>
      </p:pic>
      <p:pic>
        <p:nvPicPr>
          <p:cNvPr id="6" name="Picture 2"/>
          <p:cNvPicPr>
            <a:picLocks noChangeAspect="1" noChangeArrowheads="1"/>
          </p:cNvPicPr>
          <p:nvPr/>
        </p:nvPicPr>
        <p:blipFill>
          <a:blip r:embed="rId3" cstate="print"/>
          <a:srcRect/>
          <a:stretch>
            <a:fillRect/>
          </a:stretch>
        </p:blipFill>
        <p:spPr bwMode="auto">
          <a:xfrm>
            <a:off x="5029200" y="1828800"/>
            <a:ext cx="3581400" cy="31051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2"/>
          <p:cNvSpPr txBox="1">
            <a:spLocks/>
          </p:cNvSpPr>
          <p:nvPr/>
        </p:nvSpPr>
        <p:spPr>
          <a:xfrm>
            <a:off x="5029200" y="11430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Soils</a:t>
            </a:r>
            <a:r>
              <a:rPr kumimoji="0" lang="en-US" sz="2400" b="0" i="0" u="none" strike="noStrike" kern="1200" cap="none" spc="-100" normalizeH="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 Map</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41</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6" name="Picture 5" descr="sh 2-detail-2.JPG"/>
          <p:cNvPicPr>
            <a:picLocks noChangeAspect="1"/>
          </p:cNvPicPr>
          <p:nvPr/>
        </p:nvPicPr>
        <p:blipFill>
          <a:blip r:embed="rId2" cstate="print"/>
          <a:stretch>
            <a:fillRect/>
          </a:stretch>
        </p:blipFill>
        <p:spPr>
          <a:xfrm>
            <a:off x="381000" y="914400"/>
            <a:ext cx="8405813" cy="5022230"/>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5"/>
          </p:nvPr>
        </p:nvSpPr>
        <p:spPr/>
        <p:txBody>
          <a:bodyPr/>
          <a:lstStyle/>
          <a:p>
            <a:fld id="{71A447A7-16E7-463B-B7A4-4A92DBC9578D}" type="slidenum">
              <a:rPr lang="en-US" smtClean="0"/>
              <a:pPr/>
              <a:t>42</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South Carolina Department of Transportation (SCDOT) Plans</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5" name="Picture 4" descr="58-TITLE.JPG"/>
          <p:cNvPicPr>
            <a:picLocks noChangeAspect="1"/>
          </p:cNvPicPr>
          <p:nvPr/>
        </p:nvPicPr>
        <p:blipFill>
          <a:blip r:embed="rId2" cstate="print"/>
          <a:stretch>
            <a:fillRect/>
          </a:stretch>
        </p:blipFill>
        <p:spPr>
          <a:xfrm>
            <a:off x="457200" y="1114072"/>
            <a:ext cx="8305800" cy="5152616"/>
          </a:xfrm>
          <a:prstGeom prst="rect">
            <a:avLst/>
          </a:prstGeom>
        </p:spPr>
      </p:pic>
      <p:pic>
        <p:nvPicPr>
          <p:cNvPr id="6" name="Picture 5" descr="58 sh 1 title.JPG"/>
          <p:cNvPicPr>
            <a:picLocks noChangeAspect="1"/>
          </p:cNvPicPr>
          <p:nvPr/>
        </p:nvPicPr>
        <p:blipFill>
          <a:blip r:embed="rId3" cstate="print"/>
          <a:stretch>
            <a:fillRect/>
          </a:stretch>
        </p:blipFill>
        <p:spPr>
          <a:xfrm>
            <a:off x="5867400" y="990600"/>
            <a:ext cx="3124199" cy="3538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58-SH 7.JPG"/>
          <p:cNvPicPr>
            <a:picLocks noChangeAspect="1"/>
          </p:cNvPicPr>
          <p:nvPr/>
        </p:nvPicPr>
        <p:blipFill>
          <a:blip r:embed="rId2" cstate="print"/>
          <a:stretch>
            <a:fillRect/>
          </a:stretch>
        </p:blipFill>
        <p:spPr>
          <a:xfrm>
            <a:off x="457200" y="990600"/>
            <a:ext cx="8305800" cy="5207896"/>
          </a:xfrm>
          <a:prstGeom prst="rect">
            <a:avLst/>
          </a:prstGeom>
        </p:spPr>
      </p:pic>
      <p:sp>
        <p:nvSpPr>
          <p:cNvPr id="16" name="Down Arrow 15"/>
          <p:cNvSpPr/>
          <p:nvPr/>
        </p:nvSpPr>
        <p:spPr>
          <a:xfrm rot="14400000">
            <a:off x="4418601" y="1584554"/>
            <a:ext cx="147978" cy="1842890"/>
          </a:xfrm>
          <a:prstGeom prst="downArrow">
            <a:avLst/>
          </a:prstGeom>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1" name="Slide Number Placeholder 10"/>
          <p:cNvSpPr>
            <a:spLocks noGrp="1"/>
          </p:cNvSpPr>
          <p:nvPr>
            <p:ph type="sldNum" sz="quarter" idx="15"/>
          </p:nvPr>
        </p:nvSpPr>
        <p:spPr/>
        <p:txBody>
          <a:bodyPr/>
          <a:lstStyle/>
          <a:p>
            <a:fld id="{71A447A7-16E7-463B-B7A4-4A92DBC9578D}" type="slidenum">
              <a:rPr lang="en-US" smtClean="0"/>
              <a:pPr/>
              <a:t>43</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Plans-Florence County Old Georgetown Road S 21-58</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6" name="Down Arrow 5"/>
          <p:cNvSpPr/>
          <p:nvPr/>
        </p:nvSpPr>
        <p:spPr>
          <a:xfrm rot="13193362">
            <a:off x="5871322" y="2198302"/>
            <a:ext cx="484632" cy="2089212"/>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85800" y="3810000"/>
            <a:ext cx="5459251" cy="369332"/>
          </a:xfrm>
          <a:prstGeom prst="rect">
            <a:avLst/>
          </a:prstGeom>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en-US" dirty="0" smtClean="0">
                <a:solidFill>
                  <a:schemeClr val="bg1"/>
                </a:solidFill>
              </a:rPr>
              <a:t>Resurvey 2015 indicates County Line being at this run</a:t>
            </a:r>
            <a:endParaRPr lang="en-US" dirty="0">
              <a:solidFill>
                <a:schemeClr val="bg1"/>
              </a:solidFill>
            </a:endParaRPr>
          </a:p>
        </p:txBody>
      </p:sp>
      <p:sp>
        <p:nvSpPr>
          <p:cNvPr id="10" name="Down Arrow 9"/>
          <p:cNvSpPr/>
          <p:nvPr/>
        </p:nvSpPr>
        <p:spPr>
          <a:xfrm rot="19685840">
            <a:off x="3803332" y="1425763"/>
            <a:ext cx="484632" cy="978408"/>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09600" y="1295400"/>
            <a:ext cx="3886199"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dirty="0" smtClean="0"/>
              <a:t>Dashed line indicates dirt road of 1971 was not outside of SCDOT R/W</a:t>
            </a:r>
            <a:endParaRPr lang="en-US" dirty="0"/>
          </a:p>
        </p:txBody>
      </p:sp>
      <p:cxnSp>
        <p:nvCxnSpPr>
          <p:cNvPr id="13" name="Straight Connector 12"/>
          <p:cNvCxnSpPr/>
          <p:nvPr/>
        </p:nvCxnSpPr>
        <p:spPr>
          <a:xfrm>
            <a:off x="5334000" y="1676400"/>
            <a:ext cx="0" cy="137160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Box 14"/>
          <p:cNvSpPr txBox="1"/>
          <p:nvPr/>
        </p:nvSpPr>
        <p:spPr>
          <a:xfrm>
            <a:off x="1981200" y="2895600"/>
            <a:ext cx="1770741" cy="338554"/>
          </a:xfrm>
          <a:prstGeom prst="rect">
            <a:avLst/>
          </a:prstGeom>
          <a:solidFill>
            <a:schemeClr val="accent3">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spAutoFit/>
          </a:bodyPr>
          <a:lstStyle/>
          <a:p>
            <a:r>
              <a:rPr lang="en-US" sz="1600" dirty="0" smtClean="0">
                <a:solidFill>
                  <a:schemeClr val="bg1"/>
                </a:solidFill>
              </a:rPr>
              <a:t>GIS Line Location</a:t>
            </a:r>
            <a:endParaRPr lang="en-US" sz="1600" dirty="0">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44</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Plans-Florence County Old Georgetown Road S 21-58</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5" name="Picture 4" descr="58-SH 7 DETAIL.JPG"/>
          <p:cNvPicPr>
            <a:picLocks noChangeAspect="1"/>
          </p:cNvPicPr>
          <p:nvPr/>
        </p:nvPicPr>
        <p:blipFill>
          <a:blip r:embed="rId2" cstate="print"/>
          <a:stretch>
            <a:fillRect/>
          </a:stretch>
        </p:blipFill>
        <p:spPr>
          <a:xfrm>
            <a:off x="1143000" y="990600"/>
            <a:ext cx="6781800" cy="5445786"/>
          </a:xfrm>
          <a:prstGeom prst="rect">
            <a:avLst/>
          </a:prstGeom>
        </p:spPr>
      </p:pic>
      <p:cxnSp>
        <p:nvCxnSpPr>
          <p:cNvPr id="7" name="Straight Connector 6"/>
          <p:cNvCxnSpPr/>
          <p:nvPr/>
        </p:nvCxnSpPr>
        <p:spPr>
          <a:xfrm>
            <a:off x="3886200" y="2819400"/>
            <a:ext cx="0" cy="106680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9" name="Straight Connector 8"/>
          <p:cNvCxnSpPr/>
          <p:nvPr/>
        </p:nvCxnSpPr>
        <p:spPr>
          <a:xfrm>
            <a:off x="990600" y="3886200"/>
            <a:ext cx="2895600" cy="0"/>
          </a:xfrm>
          <a:prstGeom prst="line">
            <a:avLst/>
          </a:prstGeom>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5"/>
          </p:nvPr>
        </p:nvSpPr>
        <p:spPr/>
        <p:txBody>
          <a:bodyPr/>
          <a:lstStyle/>
          <a:p>
            <a:fld id="{71A447A7-16E7-463B-B7A4-4A92DBC9578D}" type="slidenum">
              <a:rPr lang="en-US" smtClean="0"/>
              <a:pPr/>
              <a:t>45</a:t>
            </a:fld>
            <a:endParaRPr lang="en-US"/>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Line along the Old Georgetown Road</a:t>
            </a:r>
            <a:endParaRPr lang="en-US" dirty="0"/>
          </a:p>
        </p:txBody>
      </p:sp>
      <p:pic>
        <p:nvPicPr>
          <p:cNvPr id="4" name="Picture 3" descr="Old Georgetown Rd-evidence 1.JPG"/>
          <p:cNvPicPr>
            <a:picLocks noChangeAspect="1"/>
          </p:cNvPicPr>
          <p:nvPr/>
        </p:nvPicPr>
        <p:blipFill>
          <a:blip r:embed="rId2" cstate="print"/>
          <a:stretch>
            <a:fillRect/>
          </a:stretch>
        </p:blipFill>
        <p:spPr>
          <a:xfrm>
            <a:off x="838200" y="1371600"/>
            <a:ext cx="3426027" cy="2278092"/>
          </a:xfrm>
          <a:prstGeom prst="rect">
            <a:avLst/>
          </a:prstGeom>
          <a:ln>
            <a:noFill/>
          </a:ln>
          <a:effectLst>
            <a:outerShdw blurRad="292100" dist="139700" dir="2700000" algn="tl" rotWithShape="0">
              <a:srgbClr val="333333">
                <a:alpha val="65000"/>
              </a:srgbClr>
            </a:outerShdw>
          </a:effectLst>
        </p:spPr>
      </p:pic>
      <p:pic>
        <p:nvPicPr>
          <p:cNvPr id="5" name="Picture 4" descr="Old Georgetown Rd-evidence 2.JPG"/>
          <p:cNvPicPr>
            <a:picLocks noChangeAspect="1"/>
          </p:cNvPicPr>
          <p:nvPr/>
        </p:nvPicPr>
        <p:blipFill>
          <a:blip r:embed="rId3" cstate="print"/>
          <a:stretch>
            <a:fillRect/>
          </a:stretch>
        </p:blipFill>
        <p:spPr>
          <a:xfrm>
            <a:off x="838200" y="3886200"/>
            <a:ext cx="4038600" cy="2294523"/>
          </a:xfrm>
          <a:prstGeom prst="rect">
            <a:avLst/>
          </a:prstGeom>
          <a:ln>
            <a:noFill/>
          </a:ln>
          <a:effectLst>
            <a:outerShdw blurRad="292100" dist="139700" dir="2700000" algn="tl" rotWithShape="0">
              <a:srgbClr val="333333">
                <a:alpha val="65000"/>
              </a:srgbClr>
            </a:outerShdw>
          </a:effectLst>
        </p:spPr>
      </p:pic>
      <p:pic>
        <p:nvPicPr>
          <p:cNvPr id="6" name="Picture 5" descr="Old Georgetown Rd-evidence 3.JPG"/>
          <p:cNvPicPr>
            <a:picLocks noChangeAspect="1"/>
          </p:cNvPicPr>
          <p:nvPr/>
        </p:nvPicPr>
        <p:blipFill>
          <a:blip r:embed="rId4" cstate="print"/>
          <a:stretch>
            <a:fillRect/>
          </a:stretch>
        </p:blipFill>
        <p:spPr>
          <a:xfrm>
            <a:off x="4876800" y="1371600"/>
            <a:ext cx="3581400" cy="2281978"/>
          </a:xfrm>
          <a:prstGeom prst="rect">
            <a:avLst/>
          </a:prstGeom>
          <a:ln>
            <a:noFill/>
          </a:ln>
          <a:effectLst>
            <a:outerShdw blurRad="292100" dist="139700" dir="2700000" algn="tl" rotWithShape="0">
              <a:srgbClr val="333333">
                <a:alpha val="65000"/>
              </a:srgbClr>
            </a:outerShdw>
          </a:effectLst>
        </p:spPr>
      </p:pic>
      <p:sp>
        <p:nvSpPr>
          <p:cNvPr id="7" name="Title 2"/>
          <p:cNvSpPr txBox="1">
            <a:spLocks/>
          </p:cNvSpPr>
          <p:nvPr/>
        </p:nvSpPr>
        <p:spPr>
          <a:xfrm>
            <a:off x="5105400" y="3886200"/>
            <a:ext cx="3352800" cy="1524000"/>
          </a:xfrm>
          <a:prstGeom prst="rect">
            <a:avLst/>
          </a:prstGeom>
          <a:ln/>
          <a:effectLst>
            <a:innerShdw blurRad="63500" dist="50800" dir="2700000">
              <a:prstClr val="black">
                <a:alpha val="50000"/>
              </a:prstClr>
            </a:innerShdw>
          </a:effectLst>
        </p:spPr>
        <p:style>
          <a:lnRef idx="2">
            <a:schemeClr val="accent1">
              <a:shade val="50000"/>
            </a:schemeClr>
          </a:lnRef>
          <a:fillRef idx="1001">
            <a:schemeClr val="lt2"/>
          </a:fillRef>
          <a:effectRef idx="0">
            <a:schemeClr val="accent1"/>
          </a:effectRef>
          <a:fontRef idx="minor">
            <a:schemeClr val="lt1"/>
          </a:fontRef>
        </p:style>
        <p:txBody>
          <a:bodyPr vert="horz" rtlCol="0" anchor="b" anchorCtr="0">
            <a:normAutofit fontScale="40000" lnSpcReduction="20000"/>
          </a:bodyPr>
          <a:lstStyle/>
          <a:p>
            <a:pPr lvl="0" algn="ctr">
              <a:spcBef>
                <a:spcPct val="0"/>
              </a:spcBef>
            </a:pPr>
            <a:r>
              <a:rPr kumimoji="0" lang="en-US" sz="53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field  evidence  supports  </a:t>
            </a:r>
            <a:r>
              <a:rPr lang="en-US" sz="53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that  </a:t>
            </a:r>
            <a:r>
              <a:rPr kumimoji="0" lang="en-US" sz="53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current  road </a:t>
            </a:r>
            <a:r>
              <a:rPr lang="en-US" sz="53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appears  to be in the  same location as the </a:t>
            </a:r>
            <a:r>
              <a:rPr lang="en-US" sz="5400"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z="5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  plat.             No evidence of old roadbed.</a:t>
            </a:r>
            <a:endParaRPr kumimoji="0" lang="en-US" sz="53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sp>
        <p:nvSpPr>
          <p:cNvPr id="9" name="TextBox 8"/>
          <p:cNvSpPr txBox="1"/>
          <p:nvPr/>
        </p:nvSpPr>
        <p:spPr>
          <a:xfrm>
            <a:off x="1905000" y="3200400"/>
            <a:ext cx="1331198" cy="369332"/>
          </a:xfrm>
          <a:prstGeom prst="rect">
            <a:avLst/>
          </a:prstGeom>
          <a:noFill/>
        </p:spPr>
        <p:txBody>
          <a:bodyPr wrap="none" rtlCol="0">
            <a:spAutoFit/>
          </a:bodyPr>
          <a:lstStyle/>
          <a:p>
            <a:r>
              <a:rPr lang="en-US" dirty="0" smtClean="0"/>
              <a:t>North View</a:t>
            </a:r>
            <a:endParaRPr lang="en-US" dirty="0"/>
          </a:p>
        </p:txBody>
      </p:sp>
      <p:sp>
        <p:nvSpPr>
          <p:cNvPr id="10" name="TextBox 9"/>
          <p:cNvSpPr txBox="1"/>
          <p:nvPr/>
        </p:nvSpPr>
        <p:spPr>
          <a:xfrm>
            <a:off x="5791200" y="3200400"/>
            <a:ext cx="1321772" cy="369332"/>
          </a:xfrm>
          <a:prstGeom prst="rect">
            <a:avLst/>
          </a:prstGeom>
          <a:noFill/>
        </p:spPr>
        <p:txBody>
          <a:bodyPr wrap="none" rtlCol="0">
            <a:spAutoFit/>
          </a:bodyPr>
          <a:lstStyle/>
          <a:p>
            <a:r>
              <a:rPr lang="en-US" dirty="0" smtClean="0"/>
              <a:t>South View</a:t>
            </a:r>
            <a:endParaRPr lang="en-US" dirty="0"/>
          </a:p>
        </p:txBody>
      </p:sp>
      <p:sp>
        <p:nvSpPr>
          <p:cNvPr id="11" name="TextBox 10"/>
          <p:cNvSpPr txBox="1"/>
          <p:nvPr/>
        </p:nvSpPr>
        <p:spPr>
          <a:xfrm>
            <a:off x="2514600" y="5562600"/>
            <a:ext cx="1321772" cy="369332"/>
          </a:xfrm>
          <a:prstGeom prst="rect">
            <a:avLst/>
          </a:prstGeom>
          <a:noFill/>
        </p:spPr>
        <p:txBody>
          <a:bodyPr wrap="none" rtlCol="0">
            <a:spAutoFit/>
          </a:bodyPr>
          <a:lstStyle/>
          <a:p>
            <a:r>
              <a:rPr lang="en-US" dirty="0" smtClean="0"/>
              <a:t>South View</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46</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County Old Georgetown Road S-39</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6" name="Picture 5" descr="39-TITLE.JPG"/>
          <p:cNvPicPr>
            <a:picLocks noChangeAspect="1"/>
          </p:cNvPicPr>
          <p:nvPr/>
        </p:nvPicPr>
        <p:blipFill>
          <a:blip r:embed="rId2" cstate="print"/>
          <a:stretch>
            <a:fillRect/>
          </a:stretch>
        </p:blipFill>
        <p:spPr>
          <a:xfrm>
            <a:off x="381000" y="1219200"/>
            <a:ext cx="8382000" cy="5266403"/>
          </a:xfrm>
          <a:prstGeom prst="rect">
            <a:avLst/>
          </a:prstGeom>
        </p:spPr>
      </p:pic>
      <p:pic>
        <p:nvPicPr>
          <p:cNvPr id="7" name="Picture 6" descr="39 sh 1 title.JPG"/>
          <p:cNvPicPr>
            <a:picLocks noChangeAspect="1"/>
          </p:cNvPicPr>
          <p:nvPr/>
        </p:nvPicPr>
        <p:blipFill>
          <a:blip r:embed="rId3" cstate="print"/>
          <a:stretch>
            <a:fillRect/>
          </a:stretch>
        </p:blipFill>
        <p:spPr>
          <a:xfrm>
            <a:off x="5791200" y="1143000"/>
            <a:ext cx="3138488" cy="36459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39-SH 18PG.JPG"/>
          <p:cNvPicPr>
            <a:picLocks noChangeAspect="1"/>
          </p:cNvPicPr>
          <p:nvPr/>
        </p:nvPicPr>
        <p:blipFill>
          <a:blip r:embed="rId2" cstate="print"/>
          <a:stretch>
            <a:fillRect/>
          </a:stretch>
        </p:blipFill>
        <p:spPr>
          <a:xfrm>
            <a:off x="381000" y="990600"/>
            <a:ext cx="8041888" cy="4921155"/>
          </a:xfrm>
          <a:prstGeom prst="rect">
            <a:avLst/>
          </a:prstGeom>
        </p:spPr>
      </p:pic>
      <p:sp>
        <p:nvSpPr>
          <p:cNvPr id="6" name="Slide Number Placeholder 5"/>
          <p:cNvSpPr>
            <a:spLocks noGrp="1"/>
          </p:cNvSpPr>
          <p:nvPr>
            <p:ph type="sldNum" sz="quarter" idx="15"/>
          </p:nvPr>
        </p:nvSpPr>
        <p:spPr/>
        <p:txBody>
          <a:bodyPr/>
          <a:lstStyle/>
          <a:p>
            <a:fld id="{71A447A7-16E7-463B-B7A4-4A92DBC9578D}" type="slidenum">
              <a:rPr lang="en-US" smtClean="0"/>
              <a:pPr/>
              <a:t>47</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County Old Georgetown Road S-39</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9" name="Picture 8" descr="39-SH 18 Title DETAIL.JPG"/>
          <p:cNvPicPr>
            <a:picLocks noChangeAspect="1"/>
          </p:cNvPicPr>
          <p:nvPr/>
        </p:nvPicPr>
        <p:blipFill>
          <a:blip r:embed="rId3" cstate="print"/>
          <a:stretch>
            <a:fillRect/>
          </a:stretch>
        </p:blipFill>
        <p:spPr>
          <a:xfrm>
            <a:off x="5638800" y="990600"/>
            <a:ext cx="2867025" cy="481853"/>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9" descr="39-SH 18 DETAIL.JPG"/>
          <p:cNvPicPr>
            <a:picLocks noChangeAspect="1"/>
          </p:cNvPicPr>
          <p:nvPr/>
        </p:nvPicPr>
        <p:blipFill>
          <a:blip r:embed="rId4" cstate="print"/>
          <a:stretch>
            <a:fillRect/>
          </a:stretch>
        </p:blipFill>
        <p:spPr>
          <a:xfrm>
            <a:off x="3886200" y="3429000"/>
            <a:ext cx="4934903" cy="291898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5"/>
          </p:nvPr>
        </p:nvSpPr>
        <p:spPr/>
        <p:txBody>
          <a:bodyPr/>
          <a:lstStyle/>
          <a:p>
            <a:fld id="{71A447A7-16E7-463B-B7A4-4A92DBC9578D}" type="slidenum">
              <a:rPr lang="en-US" smtClean="0"/>
              <a:pPr/>
              <a:t>48</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Plans-Aerial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8" name="Picture 7" descr="39-SH 18 DETAIL.JPG"/>
          <p:cNvPicPr>
            <a:picLocks noChangeAspect="1"/>
          </p:cNvPicPr>
          <p:nvPr/>
        </p:nvPicPr>
        <p:blipFill>
          <a:blip r:embed="rId2" cstate="print"/>
          <a:stretch>
            <a:fillRect/>
          </a:stretch>
        </p:blipFill>
        <p:spPr>
          <a:xfrm rot="16200000">
            <a:off x="2190202" y="2305598"/>
            <a:ext cx="4945857" cy="29254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p:cNvPicPr>
            <a:picLocks noChangeAspect="1" noChangeArrowheads="1"/>
          </p:cNvPicPr>
          <p:nvPr/>
        </p:nvPicPr>
        <p:blipFill>
          <a:blip r:embed="rId3" cstate="print"/>
          <a:srcRect/>
          <a:stretch>
            <a:fillRect/>
          </a:stretch>
        </p:blipFill>
        <p:spPr bwMode="auto">
          <a:xfrm>
            <a:off x="6324600" y="1295400"/>
            <a:ext cx="2454519"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9" name="Picture 5"/>
          <p:cNvPicPr>
            <a:picLocks noChangeAspect="1" noChangeArrowheads="1"/>
          </p:cNvPicPr>
          <p:nvPr/>
        </p:nvPicPr>
        <p:blipFill>
          <a:blip r:embed="rId4" cstate="print"/>
          <a:srcRect/>
          <a:stretch>
            <a:fillRect/>
          </a:stretch>
        </p:blipFill>
        <p:spPr bwMode="auto">
          <a:xfrm>
            <a:off x="228600" y="1295400"/>
            <a:ext cx="2806091" cy="4916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itle 2"/>
          <p:cNvSpPr txBox="1">
            <a:spLocks/>
          </p:cNvSpPr>
          <p:nvPr/>
        </p:nvSpPr>
        <p:spPr>
          <a:xfrm>
            <a:off x="457200" y="838200"/>
            <a:ext cx="82296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rPr>
              <a:t>             1944		         SCDOT Plans                            2013</a:t>
            </a:r>
            <a:endParaRPr kumimoji="0" lang="en-US" sz="2400" b="0" i="0" u="none" strike="noStrike" kern="1200" cap="none" spc="-100" normalizeH="0" baseline="0" noProof="0" dirty="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49</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Aerial \ Soil –</a:t>
            </a:r>
            <a:r>
              <a:rPr lang="en-US" sz="2400" dirty="0" err="1" smtClean="0">
                <a:solidFill>
                  <a:schemeClr val="bg2"/>
                </a:solidFill>
              </a:rPr>
              <a:t>Coggeshall</a:t>
            </a:r>
            <a:r>
              <a:rPr lang="en-US" sz="2400" dirty="0" smtClean="0">
                <a:solidFill>
                  <a:schemeClr val="bg2"/>
                </a:solidFill>
              </a:rPr>
              <a:t>-Wilson Plat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9" name="Picture 5"/>
          <p:cNvPicPr>
            <a:picLocks noChangeAspect="1" noChangeArrowheads="1"/>
          </p:cNvPicPr>
          <p:nvPr/>
        </p:nvPicPr>
        <p:blipFill>
          <a:blip r:embed="rId2" cstate="print"/>
          <a:srcRect/>
          <a:stretch>
            <a:fillRect/>
          </a:stretch>
        </p:blipFill>
        <p:spPr bwMode="auto">
          <a:xfrm>
            <a:off x="381000" y="1295400"/>
            <a:ext cx="2762598" cy="4840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itle 2"/>
          <p:cNvSpPr txBox="1">
            <a:spLocks/>
          </p:cNvSpPr>
          <p:nvPr/>
        </p:nvSpPr>
        <p:spPr>
          <a:xfrm>
            <a:off x="457200" y="838200"/>
            <a:ext cx="86868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rPr>
              <a:t>             1944                                       1928		</a:t>
            </a:r>
            <a:endParaRPr kumimoji="0" lang="en-US" sz="2400" b="0" i="0" u="none" strike="noStrike" kern="1200" cap="none" spc="-100" normalizeH="0" baseline="0" noProof="0" dirty="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endParaRPr>
          </a:p>
        </p:txBody>
      </p:sp>
      <p:pic>
        <p:nvPicPr>
          <p:cNvPr id="7" name="Picture 6" descr="VOX int.JPG"/>
          <p:cNvPicPr>
            <a:picLocks noChangeAspect="1"/>
          </p:cNvPicPr>
          <p:nvPr/>
        </p:nvPicPr>
        <p:blipFill>
          <a:blip r:embed="rId3" cstate="print"/>
          <a:stretch>
            <a:fillRect/>
          </a:stretch>
        </p:blipFill>
        <p:spPr>
          <a:xfrm>
            <a:off x="6172200" y="2286000"/>
            <a:ext cx="2716324" cy="2661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p:cNvPicPr>
            <a:picLocks noChangeAspect="1" noChangeArrowheads="1"/>
          </p:cNvPicPr>
          <p:nvPr/>
        </p:nvPicPr>
        <p:blipFill>
          <a:blip r:embed="rId4" cstate="print"/>
          <a:srcRect/>
          <a:stretch>
            <a:fillRect/>
          </a:stretch>
        </p:blipFill>
        <p:spPr bwMode="auto">
          <a:xfrm>
            <a:off x="3352800" y="1295400"/>
            <a:ext cx="2674432" cy="49119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6919"/>
            <a:ext cx="7886700" cy="3234531"/>
          </a:xfrm>
        </p:spPr>
        <p:txBody>
          <a:bodyPr>
            <a:normAutofit lnSpcReduction="10000"/>
          </a:bodyPr>
          <a:lstStyle/>
          <a:p>
            <a:endParaRPr lang="en-US" dirty="0" smtClean="0">
              <a:solidFill>
                <a:schemeClr val="bg1"/>
              </a:solidFill>
            </a:endParaRPr>
          </a:p>
          <a:p>
            <a:r>
              <a:rPr lang="en-US" sz="1800" dirty="0">
                <a:solidFill>
                  <a:schemeClr val="bg1"/>
                </a:solidFill>
              </a:rPr>
              <a:t>Notify County Administrators in advance of planned work</a:t>
            </a:r>
          </a:p>
          <a:p>
            <a:r>
              <a:rPr lang="en-US" sz="1800" dirty="0">
                <a:solidFill>
                  <a:schemeClr val="bg1"/>
                </a:solidFill>
              </a:rPr>
              <a:t>Conduct historical research for documentary evidence of boundaries  </a:t>
            </a:r>
          </a:p>
          <a:p>
            <a:r>
              <a:rPr lang="en-US" sz="1800" dirty="0">
                <a:solidFill>
                  <a:schemeClr val="bg1"/>
                </a:solidFill>
              </a:rPr>
              <a:t>Perform field work to locate monuments and corroborating evidence and position on State Plane Coordinates</a:t>
            </a:r>
          </a:p>
          <a:p>
            <a:r>
              <a:rPr lang="en-US" sz="1800" dirty="0">
                <a:solidFill>
                  <a:schemeClr val="bg1"/>
                </a:solidFill>
              </a:rPr>
              <a:t>Share preliminary findings with county officials for impact analysis and to plan public meetings</a:t>
            </a:r>
          </a:p>
          <a:p>
            <a:r>
              <a:rPr lang="en-US" sz="1800" dirty="0">
                <a:solidFill>
                  <a:schemeClr val="bg1"/>
                </a:solidFill>
              </a:rPr>
              <a:t>Receive feedback and input from local officials and public</a:t>
            </a:r>
          </a:p>
          <a:p>
            <a:r>
              <a:rPr lang="en-US" sz="1800" dirty="0">
                <a:solidFill>
                  <a:schemeClr val="bg1"/>
                </a:solidFill>
              </a:rPr>
              <a:t>Review and update findings, as appropriate</a:t>
            </a:r>
          </a:p>
          <a:p>
            <a:r>
              <a:rPr lang="en-US" sz="1800" dirty="0">
                <a:solidFill>
                  <a:schemeClr val="bg1"/>
                </a:solidFill>
              </a:rPr>
              <a:t>Work to build cooperation with affected parties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5</a:t>
            </a:fld>
            <a:endParaRPr lang="en-US" dirty="0"/>
          </a:p>
        </p:txBody>
      </p:sp>
      <p:sp>
        <p:nvSpPr>
          <p:cNvPr id="7" name="Title 1"/>
          <p:cNvSpPr txBox="1">
            <a:spLocks/>
          </p:cNvSpPr>
          <p:nvPr/>
        </p:nvSpPr>
        <p:spPr>
          <a:xfrm>
            <a:off x="1485900" y="1039255"/>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bg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01" y="566023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28229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5"/>
          </p:nvPr>
        </p:nvSpPr>
        <p:spPr/>
        <p:txBody>
          <a:bodyPr/>
          <a:lstStyle/>
          <a:p>
            <a:fld id="{71A447A7-16E7-463B-B7A4-4A92DBC9578D}" type="slidenum">
              <a:rPr lang="en-US" smtClean="0"/>
              <a:pPr/>
              <a:t>50</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Aerial –</a:t>
            </a:r>
            <a:r>
              <a:rPr lang="en-US" sz="2400" dirty="0" err="1" smtClean="0">
                <a:solidFill>
                  <a:schemeClr val="bg2"/>
                </a:solidFill>
              </a:rPr>
              <a:t>Coggeshall</a:t>
            </a:r>
            <a:r>
              <a:rPr lang="en-US" sz="2400" dirty="0" smtClean="0">
                <a:solidFill>
                  <a:schemeClr val="bg2"/>
                </a:solidFill>
              </a:rPr>
              <a:t>-Wilson Plat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9" name="Title 2"/>
          <p:cNvSpPr txBox="1">
            <a:spLocks/>
          </p:cNvSpPr>
          <p:nvPr/>
        </p:nvSpPr>
        <p:spPr>
          <a:xfrm>
            <a:off x="1524000" y="838200"/>
            <a:ext cx="30480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rPr>
              <a:t>USDA 2011		</a:t>
            </a:r>
            <a:endParaRPr kumimoji="0" lang="en-US" sz="2400" b="0" i="0" u="none" strike="noStrike" kern="1200" cap="none" spc="-100" normalizeH="0" baseline="0" noProof="0" dirty="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endParaRPr>
          </a:p>
        </p:txBody>
      </p:sp>
      <p:pic>
        <p:nvPicPr>
          <p:cNvPr id="7" name="Picture 6" descr="VOX int.JPG"/>
          <p:cNvPicPr>
            <a:picLocks noChangeAspect="1"/>
          </p:cNvPicPr>
          <p:nvPr/>
        </p:nvPicPr>
        <p:blipFill>
          <a:blip r:embed="rId2" cstate="print"/>
          <a:stretch>
            <a:fillRect/>
          </a:stretch>
        </p:blipFill>
        <p:spPr>
          <a:xfrm>
            <a:off x="4495800" y="2133600"/>
            <a:ext cx="4038600" cy="39565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2" name="Picture 2"/>
          <p:cNvPicPr>
            <a:picLocks noChangeAspect="1" noChangeArrowheads="1"/>
          </p:cNvPicPr>
          <p:nvPr/>
        </p:nvPicPr>
        <p:blipFill>
          <a:blip r:embed="rId3" cstate="print"/>
          <a:srcRect/>
          <a:stretch>
            <a:fillRect/>
          </a:stretch>
        </p:blipFill>
        <p:spPr bwMode="auto">
          <a:xfrm>
            <a:off x="609600" y="1295400"/>
            <a:ext cx="3414358" cy="49482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51</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7" name="Picture 6" descr="sh 2-detail-3.JPG"/>
          <p:cNvPicPr>
            <a:picLocks noChangeAspect="1"/>
          </p:cNvPicPr>
          <p:nvPr/>
        </p:nvPicPr>
        <p:blipFill>
          <a:blip r:embed="rId2" cstate="print"/>
          <a:stretch>
            <a:fillRect/>
          </a:stretch>
        </p:blipFill>
        <p:spPr>
          <a:xfrm>
            <a:off x="1600200" y="838200"/>
            <a:ext cx="5924068" cy="5562600"/>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5"/>
          </p:nvPr>
        </p:nvSpPr>
        <p:spPr/>
        <p:txBody>
          <a:bodyPr/>
          <a:lstStyle/>
          <a:p>
            <a:fld id="{71A447A7-16E7-463B-B7A4-4A92DBC9578D}" type="slidenum">
              <a:rPr lang="en-US" smtClean="0"/>
              <a:pPr/>
              <a:t>52</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Field Photos</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8" name="Picture 4"/>
          <p:cNvPicPr>
            <a:picLocks noChangeAspect="1" noChangeArrowheads="1"/>
          </p:cNvPicPr>
          <p:nvPr/>
        </p:nvPicPr>
        <p:blipFill>
          <a:blip r:embed="rId2" cstate="print"/>
          <a:srcRect/>
          <a:stretch>
            <a:fillRect/>
          </a:stretch>
        </p:blipFill>
        <p:spPr bwMode="auto">
          <a:xfrm>
            <a:off x="3505200" y="1219200"/>
            <a:ext cx="2454519"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Old Georgetown Rd Dewey Cox Int.JPG"/>
          <p:cNvPicPr>
            <a:picLocks noChangeAspect="1"/>
          </p:cNvPicPr>
          <p:nvPr/>
        </p:nvPicPr>
        <p:blipFill>
          <a:blip r:embed="rId3" cstate="print"/>
          <a:stretch>
            <a:fillRect/>
          </a:stretch>
        </p:blipFill>
        <p:spPr>
          <a:xfrm>
            <a:off x="304800" y="1219200"/>
            <a:ext cx="3642831" cy="22811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p:cNvPicPr>
            <a:picLocks noChangeAspect="1" noChangeArrowheads="1"/>
          </p:cNvPicPr>
          <p:nvPr/>
        </p:nvPicPr>
        <p:blipFill>
          <a:blip r:embed="rId4" cstate="print"/>
          <a:srcRect/>
          <a:stretch>
            <a:fillRect/>
          </a:stretch>
        </p:blipFill>
        <p:spPr bwMode="auto">
          <a:xfrm>
            <a:off x="5029200" y="1981200"/>
            <a:ext cx="3908175" cy="2571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10" name="Straight Arrow Connector 9"/>
          <p:cNvCxnSpPr/>
          <p:nvPr/>
        </p:nvCxnSpPr>
        <p:spPr>
          <a:xfrm flipV="1">
            <a:off x="5791200" y="3124200"/>
            <a:ext cx="1905000" cy="14478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5" name="Straight Arrow Connector 14"/>
          <p:cNvCxnSpPr/>
          <p:nvPr/>
        </p:nvCxnSpPr>
        <p:spPr>
          <a:xfrm>
            <a:off x="2667000" y="2743200"/>
            <a:ext cx="914400" cy="533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8" name="Straight Arrow Connector 17"/>
          <p:cNvCxnSpPr/>
          <p:nvPr/>
        </p:nvCxnSpPr>
        <p:spPr>
          <a:xfrm>
            <a:off x="2209800" y="2362200"/>
            <a:ext cx="304800" cy="3048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4" name="Straight Arrow Connector 23"/>
          <p:cNvCxnSpPr/>
          <p:nvPr/>
        </p:nvCxnSpPr>
        <p:spPr>
          <a:xfrm>
            <a:off x="4343400" y="2209800"/>
            <a:ext cx="76200" cy="4572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6" name="Straight Arrow Connector 25"/>
          <p:cNvCxnSpPr/>
          <p:nvPr/>
        </p:nvCxnSpPr>
        <p:spPr>
          <a:xfrm>
            <a:off x="4648200" y="4114800"/>
            <a:ext cx="228600" cy="14478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pic>
        <p:nvPicPr>
          <p:cNvPr id="2051" name="Picture 3"/>
          <p:cNvPicPr>
            <a:picLocks noChangeAspect="1" noChangeArrowheads="1"/>
          </p:cNvPicPr>
          <p:nvPr/>
        </p:nvPicPr>
        <p:blipFill>
          <a:blip r:embed="rId5" cstate="print"/>
          <a:srcRect/>
          <a:stretch>
            <a:fillRect/>
          </a:stretch>
        </p:blipFill>
        <p:spPr bwMode="auto">
          <a:xfrm>
            <a:off x="240324" y="4191000"/>
            <a:ext cx="3187943"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53</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Field Photos</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2" name="Picture 11" descr="VOX rd.JPG"/>
          <p:cNvPicPr>
            <a:picLocks noChangeAspect="1"/>
          </p:cNvPicPr>
          <p:nvPr/>
        </p:nvPicPr>
        <p:blipFill>
          <a:blip r:embed="rId2" cstate="print"/>
          <a:stretch>
            <a:fillRect/>
          </a:stretch>
        </p:blipFill>
        <p:spPr>
          <a:xfrm>
            <a:off x="381000" y="1066800"/>
            <a:ext cx="4984168" cy="2895600"/>
          </a:xfrm>
          <a:prstGeom prst="rect">
            <a:avLst/>
          </a:prstGeom>
        </p:spPr>
      </p:pic>
      <p:pic>
        <p:nvPicPr>
          <p:cNvPr id="13" name="Picture 12" descr="VOX rd-georgetown.JPG"/>
          <p:cNvPicPr>
            <a:picLocks noChangeAspect="1"/>
          </p:cNvPicPr>
          <p:nvPr/>
        </p:nvPicPr>
        <p:blipFill>
          <a:blip r:embed="rId3" cstate="print"/>
          <a:stretch>
            <a:fillRect/>
          </a:stretch>
        </p:blipFill>
        <p:spPr>
          <a:xfrm>
            <a:off x="3886200" y="1066800"/>
            <a:ext cx="4934684" cy="3048000"/>
          </a:xfrm>
          <a:prstGeom prst="rect">
            <a:avLst/>
          </a:prstGeom>
        </p:spPr>
      </p:pic>
      <p:pic>
        <p:nvPicPr>
          <p:cNvPr id="17" name="Picture 16" descr="VOX rd-rev.JPG"/>
          <p:cNvPicPr>
            <a:picLocks noChangeAspect="1"/>
          </p:cNvPicPr>
          <p:nvPr/>
        </p:nvPicPr>
        <p:blipFill>
          <a:blip r:embed="rId4" cstate="print"/>
          <a:stretch>
            <a:fillRect/>
          </a:stretch>
        </p:blipFill>
        <p:spPr>
          <a:xfrm>
            <a:off x="2590800" y="3886200"/>
            <a:ext cx="3810000" cy="250881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43200" y="4876800"/>
            <a:ext cx="3657600" cy="990600"/>
          </a:xfrm>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pPr algn="ctr">
              <a:buNone/>
            </a:pPr>
            <a:r>
              <a:rPr lang="en-US" sz="6000" dirty="0" smtClean="0">
                <a:solidFill>
                  <a:schemeClr val="bg2"/>
                </a:solidFill>
              </a:rPr>
              <a:t>Section 2</a:t>
            </a:r>
            <a:endParaRPr lang="en-US" sz="6000" dirty="0">
              <a:solidFill>
                <a:schemeClr val="bg2"/>
              </a:solidFill>
            </a:endParaRPr>
          </a:p>
        </p:txBody>
      </p:sp>
      <p:sp>
        <p:nvSpPr>
          <p:cNvPr id="5" name="Slide Number Placeholder 4"/>
          <p:cNvSpPr>
            <a:spLocks noGrp="1"/>
          </p:cNvSpPr>
          <p:nvPr>
            <p:ph type="sldNum" sz="quarter" idx="15"/>
          </p:nvPr>
        </p:nvSpPr>
        <p:spPr/>
        <p:txBody>
          <a:bodyPr/>
          <a:lstStyle/>
          <a:p>
            <a:fld id="{71A447A7-16E7-463B-B7A4-4A92DBC9578D}" type="slidenum">
              <a:rPr lang="en-US" smtClean="0"/>
              <a:pPr/>
              <a:t>54</a:t>
            </a:fld>
            <a:endParaRPr lang="en-US"/>
          </a:p>
        </p:txBody>
      </p:sp>
      <p:sp>
        <p:nvSpPr>
          <p:cNvPr id="3" name="Title 2"/>
          <p:cNvSpPr>
            <a:spLocks noGrp="1"/>
          </p:cNvSpPr>
          <p:nvPr>
            <p:ph type="title"/>
          </p:nvPr>
        </p:nvSpPr>
        <p:spPr>
          <a:xfrm>
            <a:off x="457200" y="381000"/>
            <a:ext cx="8229600" cy="457200"/>
          </a:xfrm>
        </p:spPr>
        <p:txBody>
          <a:bodyPr>
            <a:normAutofit fontScale="90000"/>
          </a:bodyPr>
          <a:lstStyle/>
          <a:p>
            <a:r>
              <a:rPr lang="en-US" sz="2400" dirty="0" smtClean="0"/>
              <a:t/>
            </a:r>
            <a:br>
              <a:rPr lang="en-US" sz="2400" dirty="0" smtClean="0"/>
            </a:br>
            <a:r>
              <a:rPr lang="en-US" sz="2400" dirty="0" smtClean="0">
                <a:solidFill>
                  <a:schemeClr val="bg2"/>
                </a:solidFill>
              </a:rPr>
              <a:t>Road Intersection with </a:t>
            </a:r>
            <a:r>
              <a:rPr lang="en-US" sz="2400" dirty="0" err="1" smtClean="0">
                <a:solidFill>
                  <a:schemeClr val="bg2"/>
                </a:solidFill>
              </a:rPr>
              <a:t>Vox</a:t>
            </a:r>
            <a:r>
              <a:rPr lang="en-US" sz="2400" dirty="0" smtClean="0">
                <a:solidFill>
                  <a:schemeClr val="bg2"/>
                </a:solidFill>
              </a:rPr>
              <a:t> Highway to current </a:t>
            </a:r>
            <a:r>
              <a:rPr lang="en-US" sz="2400" dirty="0" err="1" smtClean="0">
                <a:solidFill>
                  <a:schemeClr val="bg2"/>
                </a:solidFill>
              </a:rPr>
              <a:t>Cowhead</a:t>
            </a:r>
            <a:r>
              <a:rPr lang="en-US" sz="2400" dirty="0" smtClean="0">
                <a:solidFill>
                  <a:schemeClr val="bg2"/>
                </a:solidFill>
              </a:rPr>
              <a:t> Road</a:t>
            </a:r>
            <a:endParaRPr lang="en-US" sz="2400" dirty="0">
              <a:solidFill>
                <a:schemeClr val="bg2"/>
              </a:solidFill>
            </a:endParaRPr>
          </a:p>
        </p:txBody>
      </p:sp>
      <p:pic>
        <p:nvPicPr>
          <p:cNvPr id="4100" name="Picture 4"/>
          <p:cNvPicPr>
            <a:picLocks noChangeAspect="1" noChangeArrowheads="1"/>
          </p:cNvPicPr>
          <p:nvPr/>
        </p:nvPicPr>
        <p:blipFill>
          <a:blip r:embed="rId2" cstate="print"/>
          <a:srcRect/>
          <a:stretch>
            <a:fillRect/>
          </a:stretch>
        </p:blipFill>
        <p:spPr bwMode="auto">
          <a:xfrm>
            <a:off x="457200" y="2133600"/>
            <a:ext cx="8158924" cy="24300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71A447A7-16E7-463B-B7A4-4A92DBC9578D}" type="slidenum">
              <a:rPr lang="en-US" smtClean="0"/>
              <a:pPr/>
              <a:t>55</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5122" name="Picture 2"/>
          <p:cNvPicPr>
            <a:picLocks noChangeAspect="1" noChangeArrowheads="1"/>
          </p:cNvPicPr>
          <p:nvPr/>
        </p:nvPicPr>
        <p:blipFill>
          <a:blip r:embed="rId2" cstate="print"/>
          <a:srcRect/>
          <a:stretch>
            <a:fillRect/>
          </a:stretch>
        </p:blipFill>
        <p:spPr bwMode="auto">
          <a:xfrm>
            <a:off x="457200" y="762000"/>
            <a:ext cx="8315325" cy="5543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56</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6146" name="Picture 2"/>
          <p:cNvPicPr>
            <a:picLocks noChangeAspect="1" noChangeArrowheads="1"/>
          </p:cNvPicPr>
          <p:nvPr/>
        </p:nvPicPr>
        <p:blipFill>
          <a:blip r:embed="rId2" cstate="print"/>
          <a:srcRect/>
          <a:stretch>
            <a:fillRect/>
          </a:stretch>
        </p:blipFill>
        <p:spPr bwMode="auto">
          <a:xfrm>
            <a:off x="533400" y="762000"/>
            <a:ext cx="8072079"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57</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8195" name="Picture 3"/>
          <p:cNvPicPr>
            <a:picLocks noChangeAspect="1" noChangeArrowheads="1"/>
          </p:cNvPicPr>
          <p:nvPr/>
        </p:nvPicPr>
        <p:blipFill>
          <a:blip r:embed="rId2" cstate="print"/>
          <a:srcRect/>
          <a:stretch>
            <a:fillRect/>
          </a:stretch>
        </p:blipFill>
        <p:spPr bwMode="auto">
          <a:xfrm>
            <a:off x="381000" y="762000"/>
            <a:ext cx="8418025"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5"/>
          </p:nvPr>
        </p:nvSpPr>
        <p:spPr/>
        <p:txBody>
          <a:bodyPr/>
          <a:lstStyle/>
          <a:p>
            <a:fld id="{71A447A7-16E7-463B-B7A4-4A92DBC9578D}" type="slidenum">
              <a:rPr lang="en-US" smtClean="0"/>
              <a:pPr/>
              <a:t>58</a:t>
            </a:fld>
            <a:endParaRPr lang="en-US"/>
          </a:p>
        </p:txBody>
      </p:sp>
      <p:sp>
        <p:nvSpPr>
          <p:cNvPr id="3" name="Title 2"/>
          <p:cNvSpPr>
            <a:spLocks noGrp="1"/>
          </p:cNvSpPr>
          <p:nvPr>
            <p:ph type="title"/>
          </p:nvPr>
        </p:nvSpPr>
        <p:spPr>
          <a:xfrm>
            <a:off x="457200" y="381000"/>
            <a:ext cx="8229600" cy="533400"/>
          </a:xfrm>
        </p:spPr>
        <p:txBody>
          <a:bodyPr>
            <a:normAutofit/>
          </a:bodyPr>
          <a:lstStyle/>
          <a:p>
            <a:r>
              <a:rPr lang="en-US" sz="2400" dirty="0" smtClean="0">
                <a:solidFill>
                  <a:schemeClr val="bg2"/>
                </a:solidFill>
              </a:rPr>
              <a:t>Point of Beginning Section 2</a:t>
            </a:r>
            <a:endParaRPr lang="en-US" sz="2400" dirty="0">
              <a:solidFill>
                <a:schemeClr val="bg2"/>
              </a:solidFill>
            </a:endParaRPr>
          </a:p>
        </p:txBody>
      </p:sp>
      <p:pic>
        <p:nvPicPr>
          <p:cNvPr id="5122" name="Picture 2"/>
          <p:cNvPicPr>
            <a:picLocks noChangeAspect="1" noChangeArrowheads="1"/>
          </p:cNvPicPr>
          <p:nvPr/>
        </p:nvPicPr>
        <p:blipFill>
          <a:blip r:embed="rId2" cstate="print"/>
          <a:srcRect/>
          <a:stretch>
            <a:fillRect/>
          </a:stretch>
        </p:blipFill>
        <p:spPr bwMode="auto">
          <a:xfrm>
            <a:off x="381000" y="1219200"/>
            <a:ext cx="3048000" cy="4945223"/>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733800" y="1219200"/>
            <a:ext cx="4751863" cy="2286000"/>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3505200" y="3733800"/>
            <a:ext cx="5259519" cy="2094359"/>
          </a:xfrm>
          <a:prstGeom prst="rect">
            <a:avLst/>
          </a:prstGeom>
          <a:noFill/>
          <a:ln w="9525">
            <a:noFill/>
            <a:miter lim="800000"/>
            <a:headEnd/>
            <a:tailEnd/>
          </a:ln>
        </p:spPr>
      </p:pic>
      <p:sp>
        <p:nvSpPr>
          <p:cNvPr id="6" name="TextBox 5"/>
          <p:cNvSpPr txBox="1"/>
          <p:nvPr/>
        </p:nvSpPr>
        <p:spPr>
          <a:xfrm>
            <a:off x="7772400" y="5410200"/>
            <a:ext cx="625941" cy="369332"/>
          </a:xfrm>
          <a:prstGeom prst="rect">
            <a:avLst/>
          </a:prstGeom>
          <a:noFill/>
        </p:spPr>
        <p:txBody>
          <a:bodyPr wrap="none" rtlCol="0">
            <a:spAutoFit/>
          </a:bodyPr>
          <a:lstStyle/>
          <a:p>
            <a:r>
              <a:rPr lang="en-US" dirty="0" smtClean="0"/>
              <a:t>1944</a:t>
            </a:r>
            <a:endParaRPr lang="en-US" dirty="0"/>
          </a:p>
        </p:txBody>
      </p:sp>
      <p:sp>
        <p:nvSpPr>
          <p:cNvPr id="7" name="TextBox 6"/>
          <p:cNvSpPr txBox="1"/>
          <p:nvPr/>
        </p:nvSpPr>
        <p:spPr>
          <a:xfrm>
            <a:off x="7772400" y="3124200"/>
            <a:ext cx="597599" cy="369332"/>
          </a:xfrm>
          <a:prstGeom prst="rect">
            <a:avLst/>
          </a:prstGeom>
          <a:noFill/>
        </p:spPr>
        <p:txBody>
          <a:bodyPr wrap="none" rtlCol="0">
            <a:spAutoFit/>
          </a:bodyPr>
          <a:lstStyle/>
          <a:p>
            <a:r>
              <a:rPr lang="en-US" dirty="0" smtClean="0"/>
              <a:t>2013</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5"/>
          </p:nvPr>
        </p:nvSpPr>
        <p:spPr/>
        <p:txBody>
          <a:bodyPr/>
          <a:lstStyle/>
          <a:p>
            <a:fld id="{71A447A7-16E7-463B-B7A4-4A92DBC9578D}" type="slidenum">
              <a:rPr lang="en-US" smtClean="0"/>
              <a:pPr/>
              <a:t>59</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 1944 Aerial</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6146" name="Picture 2"/>
          <p:cNvPicPr>
            <a:picLocks noChangeAspect="1" noChangeArrowheads="1"/>
          </p:cNvPicPr>
          <p:nvPr/>
        </p:nvPicPr>
        <p:blipFill>
          <a:blip r:embed="rId2" cstate="print"/>
          <a:srcRect/>
          <a:stretch>
            <a:fillRect/>
          </a:stretch>
        </p:blipFill>
        <p:spPr bwMode="auto">
          <a:xfrm>
            <a:off x="457200" y="990600"/>
            <a:ext cx="4405313" cy="2819400"/>
          </a:xfrm>
          <a:prstGeom prst="rect">
            <a:avLst/>
          </a:prstGeom>
          <a:ln>
            <a:noFill/>
          </a:ln>
          <a:effectLst>
            <a:outerShdw blurRad="292100" dist="139700" dir="2700000" algn="tl" rotWithShape="0">
              <a:srgbClr val="333333">
                <a:alpha val="65000"/>
              </a:srgbClr>
            </a:outerShdw>
          </a:effectLst>
        </p:spPr>
      </p:pic>
      <p:pic>
        <p:nvPicPr>
          <p:cNvPr id="6147" name="Picture 3"/>
          <p:cNvPicPr>
            <a:picLocks noChangeAspect="1" noChangeArrowheads="1"/>
          </p:cNvPicPr>
          <p:nvPr/>
        </p:nvPicPr>
        <p:blipFill>
          <a:blip r:embed="rId3" cstate="print"/>
          <a:srcRect/>
          <a:stretch>
            <a:fillRect/>
          </a:stretch>
        </p:blipFill>
        <p:spPr bwMode="auto">
          <a:xfrm>
            <a:off x="2819400" y="3810000"/>
            <a:ext cx="5720006" cy="2718879"/>
          </a:xfrm>
          <a:prstGeom prst="rect">
            <a:avLst/>
          </a:prstGeom>
          <a:ln>
            <a:noFill/>
          </a:ln>
          <a:effectLst>
            <a:outerShdw blurRad="292100" dist="139700" dir="2700000" algn="tl" rotWithShape="0">
              <a:srgbClr val="333333">
                <a:alpha val="65000"/>
              </a:srgbClr>
            </a:outerShdw>
          </a:effectLst>
        </p:spPr>
      </p:pic>
      <p:sp>
        <p:nvSpPr>
          <p:cNvPr id="8" name="Title 2"/>
          <p:cNvSpPr txBox="1">
            <a:spLocks/>
          </p:cNvSpPr>
          <p:nvPr/>
        </p:nvSpPr>
        <p:spPr>
          <a:xfrm>
            <a:off x="7772400" y="6019800"/>
            <a:ext cx="8382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rPr>
              <a:t>1944</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sp>
        <p:nvSpPr>
          <p:cNvPr id="9" name="Title 2"/>
          <p:cNvSpPr txBox="1">
            <a:spLocks/>
          </p:cNvSpPr>
          <p:nvPr/>
        </p:nvSpPr>
        <p:spPr>
          <a:xfrm>
            <a:off x="457200" y="3200400"/>
            <a:ext cx="2819400" cy="457200"/>
          </a:xfrm>
          <a:prstGeom prst="rect">
            <a:avLst/>
          </a:prstGeom>
          <a:ln w="6350" cap="rnd">
            <a:noFill/>
          </a:ln>
        </p:spPr>
        <p:txBody>
          <a:bodyPr vert="horz" rtlCol="0" anchor="b" anchorCtr="0">
            <a:normAutofit fontScale="85000" lnSpcReduction="10000"/>
          </a:bodyPr>
          <a:lstStyle/>
          <a:p>
            <a:pPr lvl="0">
              <a:spcBef>
                <a:spcPct val="0"/>
              </a:spcBef>
              <a:defRPr/>
            </a:pPr>
            <a:r>
              <a:rPr lang="en-US" sz="2400" dirty="0" smtClean="0">
                <a:solidFill>
                  <a:schemeClr val="bg2"/>
                </a:solidFill>
              </a:rPr>
              <a:t> </a:t>
            </a:r>
            <a:r>
              <a:rPr lang="en-US" sz="2400" dirty="0" err="1" smtClean="0">
                <a:solidFill>
                  <a:schemeClr val="bg1"/>
                </a:solidFill>
              </a:rPr>
              <a:t>Coggeshall</a:t>
            </a:r>
            <a:r>
              <a:rPr lang="en-US" sz="2400" dirty="0" smtClean="0">
                <a:solidFill>
                  <a:schemeClr val="bg1"/>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pic>
        <p:nvPicPr>
          <p:cNvPr id="3" name="Picture 3"/>
          <p:cNvPicPr>
            <a:picLocks noChangeAspect="1" noChangeArrowheads="1"/>
          </p:cNvPicPr>
          <p:nvPr/>
        </p:nvPicPr>
        <p:blipFill>
          <a:blip r:embed="rId4" cstate="print"/>
          <a:srcRect/>
          <a:stretch>
            <a:fillRect/>
          </a:stretch>
        </p:blipFill>
        <p:spPr bwMode="auto">
          <a:xfrm>
            <a:off x="5562600" y="1219200"/>
            <a:ext cx="2681463" cy="21660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73600" y="1687143"/>
            <a:ext cx="3196801" cy="4073081"/>
          </a:xfrm>
        </p:spPr>
      </p:pic>
      <p:sp>
        <p:nvSpPr>
          <p:cNvPr id="5" name="Title 4"/>
          <p:cNvSpPr>
            <a:spLocks noGrp="1"/>
          </p:cNvSpPr>
          <p:nvPr>
            <p:ph type="title"/>
          </p:nvPr>
        </p:nvSpPr>
        <p:spPr>
          <a:xfrm>
            <a:off x="628650" y="1081218"/>
            <a:ext cx="7886700" cy="511709"/>
          </a:xfrm>
        </p:spPr>
        <p:txBody>
          <a:bodyPr>
            <a:normAutofit fontScale="90000"/>
          </a:bodyPr>
          <a:lstStyle/>
          <a:p>
            <a:pPr algn="ctr"/>
            <a:r>
              <a:rPr lang="en-US" sz="3675" dirty="0">
                <a:solidFill>
                  <a:schemeClr val="bg1"/>
                </a:solidFill>
              </a:rPr>
              <a:t>Public Meeting Notification</a:t>
            </a:r>
          </a:p>
        </p:txBody>
      </p:sp>
    </p:spTree>
    <p:extLst>
      <p:ext uri="{BB962C8B-B14F-4D97-AF65-F5344CB8AC3E}">
        <p14:creationId xmlns:p14="http://schemas.microsoft.com/office/powerpoint/2010/main" val="7105940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524000" y="3886200"/>
            <a:ext cx="5743575" cy="2641206"/>
          </a:xfrm>
          <a:prstGeom prst="rect">
            <a:avLst/>
          </a:prstGeom>
          <a:noFill/>
          <a:ln w="9525">
            <a:noFill/>
            <a:miter lim="800000"/>
            <a:headEnd/>
            <a:tailEnd/>
          </a:ln>
        </p:spPr>
      </p:pic>
      <p:sp>
        <p:nvSpPr>
          <p:cNvPr id="10" name="Slide Number Placeholder 9"/>
          <p:cNvSpPr>
            <a:spLocks noGrp="1"/>
          </p:cNvSpPr>
          <p:nvPr>
            <p:ph type="sldNum" sz="quarter" idx="15"/>
          </p:nvPr>
        </p:nvSpPr>
        <p:spPr/>
        <p:txBody>
          <a:bodyPr/>
          <a:lstStyle/>
          <a:p>
            <a:fld id="{71A447A7-16E7-463B-B7A4-4A92DBC9578D}" type="slidenum">
              <a:rPr lang="en-US" smtClean="0"/>
              <a:pPr/>
              <a:t>60</a:t>
            </a:fld>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 1928 Soil</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6146" name="Picture 2"/>
          <p:cNvPicPr>
            <a:picLocks noChangeAspect="1" noChangeArrowheads="1"/>
          </p:cNvPicPr>
          <p:nvPr/>
        </p:nvPicPr>
        <p:blipFill>
          <a:blip r:embed="rId3" cstate="print"/>
          <a:srcRect/>
          <a:stretch>
            <a:fillRect/>
          </a:stretch>
        </p:blipFill>
        <p:spPr bwMode="auto">
          <a:xfrm>
            <a:off x="457201" y="990600"/>
            <a:ext cx="4343400" cy="2779776"/>
          </a:xfrm>
          <a:prstGeom prst="rect">
            <a:avLst/>
          </a:prstGeom>
          <a:ln>
            <a:noFill/>
          </a:ln>
          <a:effectLst>
            <a:outerShdw blurRad="292100" dist="139700" dir="2700000" algn="tl" rotWithShape="0">
              <a:srgbClr val="333333">
                <a:alpha val="65000"/>
              </a:srgbClr>
            </a:outerShdw>
          </a:effectLst>
        </p:spPr>
      </p:pic>
      <p:sp>
        <p:nvSpPr>
          <p:cNvPr id="8" name="Title 2"/>
          <p:cNvSpPr txBox="1">
            <a:spLocks/>
          </p:cNvSpPr>
          <p:nvPr/>
        </p:nvSpPr>
        <p:spPr>
          <a:xfrm>
            <a:off x="6477000" y="6019800"/>
            <a:ext cx="8382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rPr>
              <a:t>1928</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sp>
        <p:nvSpPr>
          <p:cNvPr id="9" name="Title 2"/>
          <p:cNvSpPr txBox="1">
            <a:spLocks/>
          </p:cNvSpPr>
          <p:nvPr/>
        </p:nvSpPr>
        <p:spPr>
          <a:xfrm>
            <a:off x="457200" y="3276600"/>
            <a:ext cx="2819400" cy="457200"/>
          </a:xfrm>
          <a:prstGeom prst="rect">
            <a:avLst/>
          </a:prstGeom>
          <a:ln w="6350" cap="rnd">
            <a:noFill/>
          </a:ln>
        </p:spPr>
        <p:txBody>
          <a:bodyPr vert="horz" rtlCol="0" anchor="b" anchorCtr="0">
            <a:normAutofit fontScale="85000" lnSpcReduction="10000"/>
          </a:bodyPr>
          <a:lstStyle/>
          <a:p>
            <a:pPr lvl="0">
              <a:spcBef>
                <a:spcPct val="0"/>
              </a:spcBef>
              <a:defRPr/>
            </a:pPr>
            <a:r>
              <a:rPr lang="en-US" sz="2400" dirty="0" smtClean="0">
                <a:solidFill>
                  <a:schemeClr val="bg2"/>
                </a:solidFill>
              </a:rPr>
              <a:t> </a:t>
            </a:r>
            <a:r>
              <a:rPr lang="en-US" sz="2400" dirty="0" err="1" smtClean="0">
                <a:solidFill>
                  <a:schemeClr val="bg1"/>
                </a:solidFill>
              </a:rPr>
              <a:t>Coggeshall</a:t>
            </a:r>
            <a:r>
              <a:rPr lang="en-US" sz="2400" dirty="0" smtClean="0">
                <a:solidFill>
                  <a:schemeClr val="bg1"/>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pic>
        <p:nvPicPr>
          <p:cNvPr id="3" name="Picture 3"/>
          <p:cNvPicPr>
            <a:picLocks noChangeAspect="1" noChangeArrowheads="1"/>
          </p:cNvPicPr>
          <p:nvPr/>
        </p:nvPicPr>
        <p:blipFill>
          <a:blip r:embed="rId4" cstate="print"/>
          <a:srcRect/>
          <a:stretch>
            <a:fillRect/>
          </a:stretch>
        </p:blipFill>
        <p:spPr bwMode="auto">
          <a:xfrm>
            <a:off x="5562600" y="1219200"/>
            <a:ext cx="2681463" cy="21660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61</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6" name="Picture 5" descr="sh 3 detail.JPG"/>
          <p:cNvPicPr>
            <a:picLocks noChangeAspect="1"/>
          </p:cNvPicPr>
          <p:nvPr/>
        </p:nvPicPr>
        <p:blipFill>
          <a:blip r:embed="rId2" cstate="print"/>
          <a:stretch>
            <a:fillRect/>
          </a:stretch>
        </p:blipFill>
        <p:spPr>
          <a:xfrm>
            <a:off x="533400" y="838200"/>
            <a:ext cx="8153400" cy="5335681"/>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71A447A7-16E7-463B-B7A4-4A92DBC9578D}" type="slidenum">
              <a:rPr lang="en-US" smtClean="0"/>
              <a:pPr/>
              <a:t>62</a:t>
            </a:fld>
            <a:endParaRPr lang="en-US"/>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Old Farm Road</a:t>
            </a:r>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457200" y="990600"/>
            <a:ext cx="8153400" cy="5378296"/>
          </a:xfrm>
          <a:prstGeom prst="rect">
            <a:avLst/>
          </a:prstGeom>
          <a:noFill/>
          <a:ln w="9525">
            <a:noFill/>
            <a:miter lim="800000"/>
            <a:headEnd/>
            <a:tailEnd/>
          </a:ln>
        </p:spPr>
      </p:pic>
      <p:sp>
        <p:nvSpPr>
          <p:cNvPr id="6" name="Rectangle 5"/>
          <p:cNvSpPr/>
          <p:nvPr/>
        </p:nvSpPr>
        <p:spPr>
          <a:xfrm rot="20423216">
            <a:off x="2457821" y="4515382"/>
            <a:ext cx="4272031" cy="400110"/>
          </a:xfrm>
          <a:prstGeom prst="rect">
            <a:avLst/>
          </a:prstGeom>
          <a:noFill/>
        </p:spPr>
        <p:txBody>
          <a:bodyPr wrap="square" lIns="91440" tIns="45720" rIns="91440" bIns="45720">
            <a:spAutoFit/>
          </a:bodyPr>
          <a:lstStyle/>
          <a:p>
            <a:pPr algn="ctr"/>
            <a:r>
              <a:rPr lang="en-US" sz="2000" b="1" cap="none" spc="0" dirty="0" smtClean="0">
                <a:ln w="1905"/>
                <a:solidFill>
                  <a:srgbClr val="0070C0"/>
                </a:solidFill>
                <a:effectLst>
                  <a:innerShdw blurRad="69850" dist="43180" dir="5400000">
                    <a:srgbClr val="000000">
                      <a:alpha val="65000"/>
                    </a:srgbClr>
                  </a:innerShdw>
                </a:effectLst>
              </a:rPr>
              <a:t>Old Farm Road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63</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33795" name="Picture 3"/>
          <p:cNvPicPr>
            <a:picLocks noChangeAspect="1" noChangeArrowheads="1"/>
          </p:cNvPicPr>
          <p:nvPr/>
        </p:nvPicPr>
        <p:blipFill>
          <a:blip r:embed="rId2" cstate="print"/>
          <a:srcRect/>
          <a:stretch>
            <a:fillRect/>
          </a:stretch>
        </p:blipFill>
        <p:spPr bwMode="auto">
          <a:xfrm>
            <a:off x="914400" y="2514600"/>
            <a:ext cx="1190625" cy="2362200"/>
          </a:xfrm>
          <a:prstGeom prst="rect">
            <a:avLst/>
          </a:prstGeom>
          <a:noFill/>
          <a:ln w="9525">
            <a:noFill/>
            <a:miter lim="800000"/>
            <a:headEnd/>
            <a:tailEnd/>
          </a:ln>
        </p:spPr>
      </p:pic>
      <p:pic>
        <p:nvPicPr>
          <p:cNvPr id="7" name="Picture 6" descr="sh 3 detail-2.JPG"/>
          <p:cNvPicPr>
            <a:picLocks noChangeAspect="1"/>
          </p:cNvPicPr>
          <p:nvPr/>
        </p:nvPicPr>
        <p:blipFill>
          <a:blip r:embed="rId3" cstate="print"/>
          <a:stretch>
            <a:fillRect/>
          </a:stretch>
        </p:blipFill>
        <p:spPr>
          <a:xfrm>
            <a:off x="3657600" y="457200"/>
            <a:ext cx="4114800" cy="5979828"/>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2" cstate="print"/>
          <a:srcRect/>
          <a:stretch>
            <a:fillRect/>
          </a:stretch>
        </p:blipFill>
        <p:spPr bwMode="auto">
          <a:xfrm>
            <a:off x="533400" y="1066800"/>
            <a:ext cx="7965031" cy="5290295"/>
          </a:xfrm>
          <a:prstGeom prst="rect">
            <a:avLst/>
          </a:prstGeom>
          <a:noFill/>
          <a:ln w="9525">
            <a:noFill/>
            <a:miter lim="800000"/>
            <a:headEnd/>
            <a:tailEnd/>
          </a:ln>
        </p:spPr>
      </p:pic>
      <p:sp>
        <p:nvSpPr>
          <p:cNvPr id="13" name="Slide Number Placeholder 12"/>
          <p:cNvSpPr>
            <a:spLocks noGrp="1"/>
          </p:cNvSpPr>
          <p:nvPr>
            <p:ph type="sldNum" sz="quarter" idx="15"/>
          </p:nvPr>
        </p:nvSpPr>
        <p:spPr/>
        <p:txBody>
          <a:bodyPr/>
          <a:lstStyle/>
          <a:p>
            <a:fld id="{71A447A7-16E7-463B-B7A4-4A92DBC9578D}" type="slidenum">
              <a:rPr lang="en-US" smtClean="0"/>
              <a:pPr/>
              <a:t>64</a:t>
            </a:fld>
            <a:endParaRPr lang="en-US"/>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Quail Road (Florence)-Williamson Road (Williamsburg)</a:t>
            </a:r>
            <a:endParaRPr lang="en-US" dirty="0"/>
          </a:p>
        </p:txBody>
      </p:sp>
      <p:sp>
        <p:nvSpPr>
          <p:cNvPr id="6" name="Rectangle 5"/>
          <p:cNvSpPr/>
          <p:nvPr/>
        </p:nvSpPr>
        <p:spPr>
          <a:xfrm rot="19524193">
            <a:off x="3931629" y="5076361"/>
            <a:ext cx="1632755"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 21-633</a:t>
            </a:r>
          </a:p>
        </p:txBody>
      </p:sp>
      <p:pic>
        <p:nvPicPr>
          <p:cNvPr id="17411" name="Picture 3"/>
          <p:cNvPicPr>
            <a:picLocks noChangeAspect="1" noChangeArrowheads="1"/>
          </p:cNvPicPr>
          <p:nvPr/>
        </p:nvPicPr>
        <p:blipFill>
          <a:blip r:embed="rId3" cstate="print"/>
          <a:srcRect/>
          <a:stretch>
            <a:fillRect/>
          </a:stretch>
        </p:blipFill>
        <p:spPr bwMode="auto">
          <a:xfrm>
            <a:off x="6400800" y="1219200"/>
            <a:ext cx="1905000" cy="1614565"/>
          </a:xfrm>
          <a:prstGeom prst="rect">
            <a:avLst/>
          </a:prstGeom>
          <a:ln w="25400" cap="sq">
            <a:solidFill>
              <a:srgbClr val="000000"/>
            </a:solidFill>
            <a:miter lim="800000"/>
          </a:ln>
          <a:effectLst>
            <a:outerShdw blurRad="57150" dist="50800" dir="2700000" algn="tl" rotWithShape="0">
              <a:srgbClr val="000000">
                <a:alpha val="40000"/>
              </a:srgbClr>
            </a:outerShdw>
          </a:effectLst>
        </p:spPr>
      </p:pic>
      <p:pic>
        <p:nvPicPr>
          <p:cNvPr id="17413" name="Picture 5"/>
          <p:cNvPicPr>
            <a:picLocks noChangeAspect="1" noChangeArrowheads="1"/>
          </p:cNvPicPr>
          <p:nvPr/>
        </p:nvPicPr>
        <p:blipFill>
          <a:blip r:embed="rId4" cstate="print"/>
          <a:srcRect/>
          <a:stretch>
            <a:fillRect/>
          </a:stretch>
        </p:blipFill>
        <p:spPr bwMode="auto">
          <a:xfrm>
            <a:off x="685800" y="4495800"/>
            <a:ext cx="1447800" cy="1730297"/>
          </a:xfrm>
          <a:prstGeom prst="rect">
            <a:avLst/>
          </a:prstGeom>
          <a:ln w="25400" cap="sq">
            <a:solidFill>
              <a:srgbClr val="000000"/>
            </a:solidFill>
            <a:miter lim="800000"/>
          </a:ln>
          <a:effectLst>
            <a:outerShdw blurRad="57150" dist="50800" dir="2700000" algn="tl" rotWithShape="0">
              <a:srgbClr val="000000">
                <a:alpha val="40000"/>
              </a:srgbClr>
            </a:outerShdw>
          </a:effectLst>
        </p:spPr>
      </p:pic>
      <p:sp>
        <p:nvSpPr>
          <p:cNvPr id="7" name="Rectangle 6"/>
          <p:cNvSpPr/>
          <p:nvPr/>
        </p:nvSpPr>
        <p:spPr>
          <a:xfrm rot="19524193">
            <a:off x="6903429" y="3780961"/>
            <a:ext cx="1632755"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 45-496</a:t>
            </a:r>
          </a:p>
        </p:txBody>
      </p:sp>
      <p:sp>
        <p:nvSpPr>
          <p:cNvPr id="9" name="Rectangle 8"/>
          <p:cNvSpPr/>
          <p:nvPr/>
        </p:nvSpPr>
        <p:spPr>
          <a:xfrm rot="242689">
            <a:off x="5791200" y="4343400"/>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Pavement Edge</a:t>
            </a:r>
          </a:p>
        </p:txBody>
      </p:sp>
      <p:pic>
        <p:nvPicPr>
          <p:cNvPr id="7171" name="Picture 3"/>
          <p:cNvPicPr>
            <a:picLocks noChangeAspect="1" noChangeArrowheads="1"/>
          </p:cNvPicPr>
          <p:nvPr/>
        </p:nvPicPr>
        <p:blipFill>
          <a:blip r:embed="rId5" cstate="print"/>
          <a:srcRect/>
          <a:stretch>
            <a:fillRect/>
          </a:stretch>
        </p:blipFill>
        <p:spPr bwMode="auto">
          <a:xfrm>
            <a:off x="762000" y="1295400"/>
            <a:ext cx="2024063" cy="16097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65</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33795" name="Picture 3"/>
          <p:cNvPicPr>
            <a:picLocks noChangeAspect="1" noChangeArrowheads="1"/>
          </p:cNvPicPr>
          <p:nvPr/>
        </p:nvPicPr>
        <p:blipFill>
          <a:blip r:embed="rId2" cstate="print"/>
          <a:srcRect/>
          <a:stretch>
            <a:fillRect/>
          </a:stretch>
        </p:blipFill>
        <p:spPr bwMode="auto">
          <a:xfrm>
            <a:off x="4343400" y="1295400"/>
            <a:ext cx="614516" cy="1219200"/>
          </a:xfrm>
          <a:prstGeom prst="rect">
            <a:avLst/>
          </a:prstGeom>
          <a:noFill/>
          <a:ln w="9525">
            <a:noFill/>
            <a:miter lim="800000"/>
            <a:headEnd/>
            <a:tailEnd/>
          </a:ln>
        </p:spPr>
      </p:pic>
      <p:pic>
        <p:nvPicPr>
          <p:cNvPr id="7" name="Picture 6" descr="sh 4 detail.JPG"/>
          <p:cNvPicPr>
            <a:picLocks noChangeAspect="1"/>
          </p:cNvPicPr>
          <p:nvPr/>
        </p:nvPicPr>
        <p:blipFill>
          <a:blip r:embed="rId3" cstate="print"/>
          <a:stretch>
            <a:fillRect/>
          </a:stretch>
        </p:blipFill>
        <p:spPr>
          <a:xfrm>
            <a:off x="1066800" y="824450"/>
            <a:ext cx="6858000" cy="5620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7200" y="1066800"/>
            <a:ext cx="7848600" cy="5226574"/>
          </a:xfrm>
          <a:prstGeom prst="rect">
            <a:avLst/>
          </a:prstGeom>
          <a:ln>
            <a:noFill/>
          </a:ln>
          <a:effectLst>
            <a:outerShdw blurRad="292100" dist="139700" dir="2700000" algn="tl" rotWithShape="0">
              <a:srgbClr val="333333">
                <a:alpha val="65000"/>
              </a:srgbClr>
            </a:outerShdw>
          </a:effectLst>
        </p:spPr>
      </p:pic>
      <p:sp>
        <p:nvSpPr>
          <p:cNvPr id="10" name="Slide Number Placeholder 9"/>
          <p:cNvSpPr>
            <a:spLocks noGrp="1"/>
          </p:cNvSpPr>
          <p:nvPr>
            <p:ph type="sldNum" sz="quarter" idx="15"/>
          </p:nvPr>
        </p:nvSpPr>
        <p:spPr/>
        <p:txBody>
          <a:bodyPr/>
          <a:lstStyle/>
          <a:p>
            <a:fld id="{71A447A7-16E7-463B-B7A4-4A92DBC9578D}" type="slidenum">
              <a:rPr lang="en-US" smtClean="0"/>
              <a:pPr/>
              <a:t>66</a:t>
            </a:fld>
            <a:endParaRPr lang="en-US"/>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Arrowhead Road (Florence)</a:t>
            </a:r>
            <a:endParaRPr lang="en-US" dirty="0"/>
          </a:p>
        </p:txBody>
      </p:sp>
      <p:cxnSp>
        <p:nvCxnSpPr>
          <p:cNvPr id="6" name="Straight Connector 5"/>
          <p:cNvCxnSpPr/>
          <p:nvPr/>
        </p:nvCxnSpPr>
        <p:spPr>
          <a:xfrm>
            <a:off x="6705600" y="62484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14400" y="5638800"/>
            <a:ext cx="184731" cy="369332"/>
          </a:xfrm>
          <a:prstGeom prst="rect">
            <a:avLst/>
          </a:prstGeom>
          <a:noFill/>
        </p:spPr>
        <p:txBody>
          <a:bodyPr wrap="none" rtlCol="0">
            <a:spAutoFit/>
          </a:bodyPr>
          <a:lstStyle/>
          <a:p>
            <a:endParaRPr lang="en-US" dirty="0"/>
          </a:p>
        </p:txBody>
      </p:sp>
      <p:pic>
        <p:nvPicPr>
          <p:cNvPr id="8194" name="Picture 2"/>
          <p:cNvPicPr>
            <a:picLocks noChangeAspect="1" noChangeArrowheads="1"/>
          </p:cNvPicPr>
          <p:nvPr/>
        </p:nvPicPr>
        <p:blipFill>
          <a:blip r:embed="rId3" cstate="print"/>
          <a:srcRect/>
          <a:stretch>
            <a:fillRect/>
          </a:stretch>
        </p:blipFill>
        <p:spPr bwMode="auto">
          <a:xfrm>
            <a:off x="609600" y="3810000"/>
            <a:ext cx="1974583" cy="24041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extBox 8"/>
          <p:cNvSpPr txBox="1"/>
          <p:nvPr/>
        </p:nvSpPr>
        <p:spPr>
          <a:xfrm>
            <a:off x="3429000" y="5867400"/>
            <a:ext cx="1321772" cy="369332"/>
          </a:xfrm>
          <a:prstGeom prst="rect">
            <a:avLst/>
          </a:prstGeom>
          <a:noFill/>
        </p:spPr>
        <p:txBody>
          <a:bodyPr wrap="none" rtlCol="0">
            <a:spAutoFit/>
          </a:bodyPr>
          <a:lstStyle/>
          <a:p>
            <a:r>
              <a:rPr lang="en-US" dirty="0" smtClean="0"/>
              <a:t>South View</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733800" y="1295398"/>
            <a:ext cx="4288228" cy="2845045"/>
          </a:xfrm>
          <a:prstGeom prst="rect">
            <a:avLst/>
          </a:prstGeom>
          <a:noFill/>
          <a:ln w="9525">
            <a:noFill/>
            <a:miter lim="800000"/>
            <a:headEnd/>
            <a:tailEnd/>
          </a:ln>
        </p:spPr>
      </p:pic>
      <p:sp>
        <p:nvSpPr>
          <p:cNvPr id="7" name="Slide Number Placeholder 6"/>
          <p:cNvSpPr>
            <a:spLocks noGrp="1"/>
          </p:cNvSpPr>
          <p:nvPr>
            <p:ph type="sldNum" sz="quarter" idx="15"/>
          </p:nvPr>
        </p:nvSpPr>
        <p:spPr/>
        <p:txBody>
          <a:bodyPr/>
          <a:lstStyle/>
          <a:p>
            <a:fld id="{71A447A7-16E7-463B-B7A4-4A92DBC9578D}" type="slidenum">
              <a:rPr lang="en-US" smtClean="0"/>
              <a:pPr/>
              <a:t>67</a:t>
            </a:fld>
            <a:endParaRPr lang="en-US"/>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Blackberry Road (Florence)</a:t>
            </a:r>
            <a:endParaRPr lang="en-US" dirty="0"/>
          </a:p>
        </p:txBody>
      </p:sp>
      <p:pic>
        <p:nvPicPr>
          <p:cNvPr id="2051" name="Picture 3"/>
          <p:cNvPicPr>
            <a:picLocks noChangeAspect="1" noChangeArrowheads="1"/>
          </p:cNvPicPr>
          <p:nvPr/>
        </p:nvPicPr>
        <p:blipFill>
          <a:blip r:embed="rId3" cstate="print"/>
          <a:srcRect/>
          <a:stretch>
            <a:fillRect/>
          </a:stretch>
        </p:blipFill>
        <p:spPr bwMode="auto">
          <a:xfrm>
            <a:off x="762000" y="1295400"/>
            <a:ext cx="4343400" cy="2866515"/>
          </a:xfrm>
          <a:prstGeom prst="rect">
            <a:avLst/>
          </a:prstGeom>
          <a:noFill/>
          <a:ln w="9525">
            <a:noFill/>
            <a:miter lim="800000"/>
            <a:headEnd/>
            <a:tailEnd/>
          </a:ln>
        </p:spPr>
      </p:pic>
      <p:pic>
        <p:nvPicPr>
          <p:cNvPr id="9218" name="Picture 2"/>
          <p:cNvPicPr>
            <a:picLocks noChangeAspect="1" noChangeArrowheads="1"/>
          </p:cNvPicPr>
          <p:nvPr/>
        </p:nvPicPr>
        <p:blipFill>
          <a:blip r:embed="rId4" cstate="print"/>
          <a:srcRect/>
          <a:stretch>
            <a:fillRect/>
          </a:stretch>
        </p:blipFill>
        <p:spPr bwMode="auto">
          <a:xfrm>
            <a:off x="609600" y="3962400"/>
            <a:ext cx="2314575" cy="2430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 4 detail-2.JPG"/>
          <p:cNvPicPr>
            <a:picLocks noChangeAspect="1"/>
          </p:cNvPicPr>
          <p:nvPr/>
        </p:nvPicPr>
        <p:blipFill>
          <a:blip r:embed="rId2" cstate="print"/>
          <a:stretch>
            <a:fillRect/>
          </a:stretch>
        </p:blipFill>
        <p:spPr>
          <a:xfrm>
            <a:off x="457200" y="1371600"/>
            <a:ext cx="8223249" cy="4290391"/>
          </a:xfrm>
          <a:prstGeom prst="rect">
            <a:avLst/>
          </a:prstGeom>
          <a:ln w="38100" cap="sq">
            <a:solidFill>
              <a:srgbClr val="000000"/>
            </a:solidFill>
            <a:miter lim="800000"/>
          </a:ln>
          <a:effectLst>
            <a:outerShdw blurRad="57150" dist="50800" dir="2700000" algn="tl" rotWithShape="0">
              <a:srgbClr val="000000">
                <a:alpha val="40000"/>
              </a:srgbClr>
            </a:outerShdw>
          </a:effectLst>
        </p:spPr>
      </p:pic>
      <p:sp>
        <p:nvSpPr>
          <p:cNvPr id="6" name="Slide Number Placeholder 5"/>
          <p:cNvSpPr>
            <a:spLocks noGrp="1"/>
          </p:cNvSpPr>
          <p:nvPr>
            <p:ph type="sldNum" sz="quarter" idx="15"/>
          </p:nvPr>
        </p:nvSpPr>
        <p:spPr/>
        <p:txBody>
          <a:bodyPr/>
          <a:lstStyle/>
          <a:p>
            <a:fld id="{71A447A7-16E7-463B-B7A4-4A92DBC9578D}" type="slidenum">
              <a:rPr lang="en-US" smtClean="0"/>
              <a:pPr/>
              <a:t>68</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33795" name="Picture 3"/>
          <p:cNvPicPr>
            <a:picLocks noChangeAspect="1" noChangeArrowheads="1"/>
          </p:cNvPicPr>
          <p:nvPr/>
        </p:nvPicPr>
        <p:blipFill>
          <a:blip r:embed="rId3" cstate="print"/>
          <a:srcRect/>
          <a:stretch>
            <a:fillRect/>
          </a:stretch>
        </p:blipFill>
        <p:spPr bwMode="auto">
          <a:xfrm>
            <a:off x="7620000" y="1600200"/>
            <a:ext cx="614516"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1752600" y="1143000"/>
            <a:ext cx="5599678" cy="3722017"/>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5"/>
          </p:nvPr>
        </p:nvSpPr>
        <p:spPr/>
        <p:txBody>
          <a:bodyPr/>
          <a:lstStyle/>
          <a:p>
            <a:fld id="{71A447A7-16E7-463B-B7A4-4A92DBC9578D}" type="slidenum">
              <a:rPr lang="en-US" smtClean="0"/>
              <a:pPr/>
              <a:t>69</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Blackberry Road (Williamsburg)</a:t>
            </a:r>
            <a:endParaRPr lang="en-US" dirty="0"/>
          </a:p>
        </p:txBody>
      </p:sp>
      <p:pic>
        <p:nvPicPr>
          <p:cNvPr id="3075" name="Picture 3"/>
          <p:cNvPicPr>
            <a:picLocks noChangeAspect="1" noChangeArrowheads="1"/>
          </p:cNvPicPr>
          <p:nvPr/>
        </p:nvPicPr>
        <p:blipFill>
          <a:blip r:embed="rId3" cstate="print"/>
          <a:srcRect/>
          <a:stretch>
            <a:fillRect/>
          </a:stretch>
        </p:blipFill>
        <p:spPr bwMode="auto">
          <a:xfrm>
            <a:off x="2590800" y="2057400"/>
            <a:ext cx="838200" cy="309087"/>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457200" y="3962400"/>
            <a:ext cx="2314575" cy="2430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00200"/>
            <a:ext cx="8610600" cy="3810000"/>
          </a:xfrm>
        </p:spPr>
        <p:txBody>
          <a:bodyPr>
            <a:normAutofit fontScale="77500" lnSpcReduction="20000"/>
          </a:bodyPr>
          <a:lstStyle/>
          <a:p>
            <a:pPr>
              <a:buNone/>
            </a:pPr>
            <a:endParaRPr lang="en-US" dirty="0" smtClean="0"/>
          </a:p>
          <a:p>
            <a:pPr>
              <a:buNone/>
            </a:pPr>
            <a:r>
              <a:rPr lang="en-US" dirty="0" smtClean="0">
                <a:solidFill>
                  <a:schemeClr val="tx2">
                    <a:lumMod val="75000"/>
                  </a:schemeClr>
                </a:solidFill>
              </a:rPr>
              <a:t>    </a:t>
            </a:r>
            <a:r>
              <a:rPr lang="en-US" b="1" dirty="0" smtClean="0">
                <a:solidFill>
                  <a:schemeClr val="tx2">
                    <a:lumMod val="75000"/>
                  </a:schemeClr>
                </a:solidFill>
              </a:rPr>
              <a:t>FLORENCE COUNTY WAS CREATED ON DECEMBER 22, 1888.  </a:t>
            </a:r>
          </a:p>
          <a:p>
            <a:pPr>
              <a:buNone/>
            </a:pPr>
            <a:r>
              <a:rPr lang="en-US" dirty="0" smtClean="0">
                <a:solidFill>
                  <a:schemeClr val="tx2">
                    <a:lumMod val="75000"/>
                  </a:schemeClr>
                </a:solidFill>
              </a:rPr>
              <a:t>    </a:t>
            </a:r>
          </a:p>
          <a:p>
            <a:pPr>
              <a:buNone/>
            </a:pPr>
            <a:r>
              <a:rPr lang="en-US" dirty="0" smtClean="0">
                <a:solidFill>
                  <a:schemeClr val="tx2">
                    <a:lumMod val="75000"/>
                  </a:schemeClr>
                </a:solidFill>
              </a:rPr>
              <a:t>    ITS PARENT COUNTIES COMPRISED OF DARLINGTON, MARION, </a:t>
            </a:r>
            <a:r>
              <a:rPr lang="en-US" b="1" dirty="0" smtClean="0">
                <a:solidFill>
                  <a:schemeClr val="bg2"/>
                </a:solidFill>
              </a:rPr>
              <a:t>WILLIAMSBURG</a:t>
            </a:r>
            <a:r>
              <a:rPr lang="en-US" dirty="0" smtClean="0">
                <a:solidFill>
                  <a:schemeClr val="tx2">
                    <a:lumMod val="75000"/>
                  </a:schemeClr>
                </a:solidFill>
              </a:rPr>
              <a:t>, AND CLARENDON COUNTIES.  AFTER FLORENCE COUNTY WAS CREATED, IT HAS UNDERGONE FOUR ANNEXATIONS.  </a:t>
            </a:r>
          </a:p>
          <a:p>
            <a:pPr>
              <a:buNone/>
            </a:pPr>
            <a:r>
              <a:rPr lang="en-US" dirty="0" smtClean="0">
                <a:solidFill>
                  <a:schemeClr val="tx2">
                    <a:lumMod val="75000"/>
                  </a:schemeClr>
                </a:solidFill>
              </a:rPr>
              <a:t>	</a:t>
            </a:r>
          </a:p>
          <a:p>
            <a:pPr>
              <a:buNone/>
            </a:pPr>
            <a:r>
              <a:rPr lang="en-US" dirty="0" smtClean="0">
                <a:solidFill>
                  <a:schemeClr val="tx2">
                    <a:lumMod val="75000"/>
                  </a:schemeClr>
                </a:solidFill>
              </a:rPr>
              <a:t>    THIS EXHIBIT IS TO PROPERLY RETRACE THE FOURTH AND FINAL ANNEXATION ALONG THE SOUTHERN ROUTE OF THE ANNEXATION.  THE PETITION FOR THE FOURTH ANNEXATION OCCURRED ON MARCH 4, 1921 AND COMPRISED 45.3 SQUARE MILES.</a:t>
            </a:r>
            <a:endParaRPr lang="en-US" dirty="0" smtClean="0"/>
          </a:p>
          <a:p>
            <a:pPr>
              <a:buNone/>
            </a:pPr>
            <a:endParaRPr lang="en-US" dirty="0"/>
          </a:p>
        </p:txBody>
      </p:sp>
      <p:sp>
        <p:nvSpPr>
          <p:cNvPr id="4" name="Slide Number Placeholder 3"/>
          <p:cNvSpPr>
            <a:spLocks noGrp="1"/>
          </p:cNvSpPr>
          <p:nvPr>
            <p:ph type="sldNum" sz="quarter" idx="15"/>
          </p:nvPr>
        </p:nvSpPr>
        <p:spPr/>
        <p:txBody>
          <a:bodyPr/>
          <a:lstStyle/>
          <a:p>
            <a:fld id="{71A447A7-16E7-463B-B7A4-4A92DBC9578D}" type="slidenum">
              <a:rPr lang="en-US" smtClean="0"/>
              <a:pPr/>
              <a:t>7</a:t>
            </a:fld>
            <a:endParaRPr lang="en-US"/>
          </a:p>
        </p:txBody>
      </p:sp>
      <p:sp>
        <p:nvSpPr>
          <p:cNvPr id="3" name="Title 2"/>
          <p:cNvSpPr>
            <a:spLocks noGrp="1"/>
          </p:cNvSpPr>
          <p:nvPr>
            <p:ph type="title"/>
          </p:nvPr>
        </p:nvSpPr>
        <p:spPr/>
        <p:txBody>
          <a:bodyPr>
            <a:normAutofit/>
          </a:bodyPr>
          <a:lstStyle/>
          <a:p>
            <a:pPr algn="ctr"/>
            <a:r>
              <a:rPr lang="en-US" sz="2400" dirty="0" smtClean="0">
                <a:solidFill>
                  <a:schemeClr val="bg2"/>
                </a:solidFill>
              </a:rPr>
              <a:t>THE FLORENCE COUNTY ANNEXATION – </a:t>
            </a:r>
            <a:br>
              <a:rPr lang="en-US" sz="2400" dirty="0" smtClean="0">
                <a:solidFill>
                  <a:schemeClr val="bg2"/>
                </a:solidFill>
              </a:rPr>
            </a:br>
            <a:r>
              <a:rPr lang="en-US" sz="2400" dirty="0" smtClean="0">
                <a:solidFill>
                  <a:schemeClr val="bg2"/>
                </a:solidFill>
              </a:rPr>
              <a:t>WILLIAMSBURG COUNTY</a:t>
            </a:r>
            <a:endParaRPr lang="en-US" sz="2400" dirty="0">
              <a:solidFill>
                <a:schemeClr val="bg2"/>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 4 detail-3.JPG"/>
          <p:cNvPicPr>
            <a:picLocks noChangeAspect="1"/>
          </p:cNvPicPr>
          <p:nvPr/>
        </p:nvPicPr>
        <p:blipFill>
          <a:blip r:embed="rId2" cstate="print"/>
          <a:stretch>
            <a:fillRect/>
          </a:stretch>
        </p:blipFill>
        <p:spPr>
          <a:xfrm>
            <a:off x="457200" y="1219200"/>
            <a:ext cx="8229600" cy="4823309"/>
          </a:xfrm>
          <a:prstGeom prst="rect">
            <a:avLst/>
          </a:prstGeom>
          <a:ln w="38100" cap="sq">
            <a:solidFill>
              <a:srgbClr val="000000"/>
            </a:solidFill>
            <a:miter lim="800000"/>
          </a:ln>
          <a:effectLst>
            <a:outerShdw blurRad="57150" dist="50800" dir="2700000" algn="tl" rotWithShape="0">
              <a:srgbClr val="000000">
                <a:alpha val="40000"/>
              </a:srgbClr>
            </a:outerShdw>
          </a:effectLst>
        </p:spPr>
      </p:pic>
      <p:sp>
        <p:nvSpPr>
          <p:cNvPr id="6" name="Slide Number Placeholder 5"/>
          <p:cNvSpPr>
            <a:spLocks noGrp="1"/>
          </p:cNvSpPr>
          <p:nvPr>
            <p:ph type="sldNum" sz="quarter" idx="15"/>
          </p:nvPr>
        </p:nvSpPr>
        <p:spPr/>
        <p:txBody>
          <a:bodyPr/>
          <a:lstStyle/>
          <a:p>
            <a:fld id="{71A447A7-16E7-463B-B7A4-4A92DBC9578D}" type="slidenum">
              <a:rPr lang="en-US" smtClean="0"/>
              <a:pPr/>
              <a:t>70</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33795" name="Picture 3"/>
          <p:cNvPicPr>
            <a:picLocks noChangeAspect="1" noChangeArrowheads="1"/>
          </p:cNvPicPr>
          <p:nvPr/>
        </p:nvPicPr>
        <p:blipFill>
          <a:blip r:embed="rId3" cstate="print"/>
          <a:srcRect/>
          <a:stretch>
            <a:fillRect/>
          </a:stretch>
        </p:blipFill>
        <p:spPr bwMode="auto">
          <a:xfrm>
            <a:off x="914400" y="4419600"/>
            <a:ext cx="614516"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71</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Whispering Pines Road  at Altman Road (Williamsburg)</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838200" y="1143000"/>
            <a:ext cx="7535514" cy="4993817"/>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rot="242689">
            <a:off x="6412217" y="5257435"/>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Altman Road</a:t>
            </a:r>
          </a:p>
        </p:txBody>
      </p:sp>
      <p:pic>
        <p:nvPicPr>
          <p:cNvPr id="10242" name="Picture 2"/>
          <p:cNvPicPr>
            <a:picLocks noChangeAspect="1" noChangeArrowheads="1"/>
          </p:cNvPicPr>
          <p:nvPr/>
        </p:nvPicPr>
        <p:blipFill>
          <a:blip r:embed="rId3" cstate="print"/>
          <a:srcRect/>
          <a:stretch>
            <a:fillRect/>
          </a:stretch>
        </p:blipFill>
        <p:spPr bwMode="auto">
          <a:xfrm>
            <a:off x="457200" y="4038600"/>
            <a:ext cx="1652588" cy="22244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 4 detail-4.JPG"/>
          <p:cNvPicPr>
            <a:picLocks noChangeAspect="1"/>
          </p:cNvPicPr>
          <p:nvPr/>
        </p:nvPicPr>
        <p:blipFill>
          <a:blip r:embed="rId2" cstate="print"/>
          <a:stretch>
            <a:fillRect/>
          </a:stretch>
        </p:blipFill>
        <p:spPr>
          <a:xfrm>
            <a:off x="3505200" y="381000"/>
            <a:ext cx="4618026" cy="6019800"/>
          </a:xfrm>
          <a:prstGeom prst="rect">
            <a:avLst/>
          </a:prstGeom>
          <a:ln w="38100" cap="sq">
            <a:solidFill>
              <a:srgbClr val="000000"/>
            </a:solidFill>
            <a:miter lim="800000"/>
          </a:ln>
          <a:effectLst>
            <a:outerShdw blurRad="57150" dist="50800" dir="2700000" algn="tl" rotWithShape="0">
              <a:srgbClr val="000000">
                <a:alpha val="40000"/>
              </a:srgbClr>
            </a:outerShdw>
          </a:effectLst>
        </p:spPr>
      </p:pic>
      <p:sp>
        <p:nvSpPr>
          <p:cNvPr id="6" name="Slide Number Placeholder 5"/>
          <p:cNvSpPr>
            <a:spLocks noGrp="1"/>
          </p:cNvSpPr>
          <p:nvPr>
            <p:ph type="sldNum" sz="quarter" idx="15"/>
          </p:nvPr>
        </p:nvSpPr>
        <p:spPr/>
        <p:txBody>
          <a:bodyPr/>
          <a:lstStyle/>
          <a:p>
            <a:fld id="{71A447A7-16E7-463B-B7A4-4A92DBC9578D}" type="slidenum">
              <a:rPr lang="en-US" smtClean="0"/>
              <a:pPr/>
              <a:t>72</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33795" name="Picture 3"/>
          <p:cNvPicPr>
            <a:picLocks noChangeAspect="1" noChangeArrowheads="1"/>
          </p:cNvPicPr>
          <p:nvPr/>
        </p:nvPicPr>
        <p:blipFill>
          <a:blip r:embed="rId3" cstate="print"/>
          <a:srcRect/>
          <a:stretch>
            <a:fillRect/>
          </a:stretch>
        </p:blipFill>
        <p:spPr bwMode="auto">
          <a:xfrm>
            <a:off x="6172200" y="762000"/>
            <a:ext cx="762000" cy="15118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85800" y="1066800"/>
            <a:ext cx="7886700" cy="5248049"/>
          </a:xfrm>
          <a:prstGeom prst="rect">
            <a:avLst/>
          </a:prstGeom>
          <a:ln>
            <a:noFill/>
          </a:ln>
          <a:effectLst>
            <a:outerShdw blurRad="292100" dist="139700" dir="2700000" algn="tl" rotWithShape="0">
              <a:srgbClr val="333333">
                <a:alpha val="65000"/>
              </a:srgbClr>
            </a:outerShdw>
          </a:effectLst>
        </p:spPr>
      </p:pic>
      <p:sp>
        <p:nvSpPr>
          <p:cNvPr id="9" name="Slide Number Placeholder 8"/>
          <p:cNvSpPr>
            <a:spLocks noGrp="1"/>
          </p:cNvSpPr>
          <p:nvPr>
            <p:ph type="sldNum" sz="quarter" idx="15"/>
          </p:nvPr>
        </p:nvSpPr>
        <p:spPr/>
        <p:txBody>
          <a:bodyPr/>
          <a:lstStyle/>
          <a:p>
            <a:fld id="{71A447A7-16E7-463B-B7A4-4A92DBC9578D}" type="slidenum">
              <a:rPr lang="en-US" smtClean="0"/>
              <a:pPr/>
              <a:t>73</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St . James Road ( Florence-Williamsburg)</a:t>
            </a:r>
            <a:endParaRPr lang="en-US" dirty="0"/>
          </a:p>
        </p:txBody>
      </p:sp>
      <p:sp>
        <p:nvSpPr>
          <p:cNvPr id="7" name="Rectangle 6"/>
          <p:cNvSpPr/>
          <p:nvPr/>
        </p:nvSpPr>
        <p:spPr>
          <a:xfrm>
            <a:off x="5181600" y="4724400"/>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St. James Road</a:t>
            </a:r>
          </a:p>
        </p:txBody>
      </p:sp>
      <p:pic>
        <p:nvPicPr>
          <p:cNvPr id="11266" name="Picture 2"/>
          <p:cNvPicPr>
            <a:picLocks noChangeAspect="1" noChangeArrowheads="1"/>
          </p:cNvPicPr>
          <p:nvPr/>
        </p:nvPicPr>
        <p:blipFill>
          <a:blip r:embed="rId3" cstate="print"/>
          <a:srcRect/>
          <a:stretch>
            <a:fillRect/>
          </a:stretch>
        </p:blipFill>
        <p:spPr bwMode="auto">
          <a:xfrm>
            <a:off x="609600" y="3985976"/>
            <a:ext cx="1771650" cy="23198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 5 detail.JPG"/>
          <p:cNvPicPr>
            <a:picLocks noChangeAspect="1"/>
          </p:cNvPicPr>
          <p:nvPr/>
        </p:nvPicPr>
        <p:blipFill>
          <a:blip r:embed="rId2" cstate="print"/>
          <a:stretch>
            <a:fillRect/>
          </a:stretch>
        </p:blipFill>
        <p:spPr>
          <a:xfrm>
            <a:off x="457200" y="838200"/>
            <a:ext cx="8153400" cy="5379563"/>
          </a:xfrm>
          <a:prstGeom prst="rect">
            <a:avLst/>
          </a:prstGeom>
          <a:ln w="38100" cap="sq">
            <a:solidFill>
              <a:srgbClr val="000000"/>
            </a:solidFill>
            <a:miter lim="800000"/>
          </a:ln>
          <a:effectLst>
            <a:outerShdw blurRad="57150" dist="50800" dir="2700000" algn="tl" rotWithShape="0">
              <a:srgbClr val="000000">
                <a:alpha val="40000"/>
              </a:srgbClr>
            </a:outerShdw>
          </a:effectLst>
        </p:spPr>
      </p:pic>
      <p:sp>
        <p:nvSpPr>
          <p:cNvPr id="6" name="Slide Number Placeholder 5"/>
          <p:cNvSpPr>
            <a:spLocks noGrp="1"/>
          </p:cNvSpPr>
          <p:nvPr>
            <p:ph type="sldNum" sz="quarter" idx="15"/>
          </p:nvPr>
        </p:nvSpPr>
        <p:spPr/>
        <p:txBody>
          <a:bodyPr/>
          <a:lstStyle/>
          <a:p>
            <a:fld id="{71A447A7-16E7-463B-B7A4-4A92DBC9578D}" type="slidenum">
              <a:rPr lang="en-US" smtClean="0"/>
              <a:pPr/>
              <a:t>74</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Resurvey Plat</a:t>
            </a:r>
            <a:endParaRPr lang="en-US" sz="2400" dirty="0"/>
          </a:p>
        </p:txBody>
      </p:sp>
      <p:pic>
        <p:nvPicPr>
          <p:cNvPr id="33795" name="Picture 3"/>
          <p:cNvPicPr>
            <a:picLocks noChangeAspect="1" noChangeArrowheads="1"/>
          </p:cNvPicPr>
          <p:nvPr/>
        </p:nvPicPr>
        <p:blipFill>
          <a:blip r:embed="rId3" cstate="print"/>
          <a:srcRect/>
          <a:stretch>
            <a:fillRect/>
          </a:stretch>
        </p:blipFill>
        <p:spPr bwMode="auto">
          <a:xfrm>
            <a:off x="7620000" y="4724400"/>
            <a:ext cx="614516"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75</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County Road s 45-84  with                                                          </a:t>
            </a:r>
            <a:r>
              <a:rPr lang="en-US" sz="2700" dirty="0" err="1" smtClean="0">
                <a:solidFill>
                  <a:schemeClr val="bg2"/>
                </a:solidFill>
              </a:rPr>
              <a:t>Cowhead</a:t>
            </a:r>
            <a:r>
              <a:rPr lang="en-US" sz="2700" dirty="0" smtClean="0">
                <a:solidFill>
                  <a:schemeClr val="bg2"/>
                </a:solidFill>
              </a:rPr>
              <a:t>( Florence) Cow Head (Williamsburg)</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533400" y="1066800"/>
            <a:ext cx="7964261" cy="5293752"/>
          </a:xfrm>
          <a:prstGeom prst="rect">
            <a:avLst/>
          </a:prstGeom>
          <a:noFill/>
          <a:ln w="9525">
            <a:noFill/>
            <a:miter lim="800000"/>
            <a:headEnd/>
            <a:tailEnd/>
          </a:ln>
        </p:spPr>
      </p:pic>
      <p:pic>
        <p:nvPicPr>
          <p:cNvPr id="12290" name="Picture 2"/>
          <p:cNvPicPr>
            <a:picLocks noChangeAspect="1" noChangeArrowheads="1"/>
          </p:cNvPicPr>
          <p:nvPr/>
        </p:nvPicPr>
        <p:blipFill>
          <a:blip r:embed="rId3" cstate="print"/>
          <a:srcRect/>
          <a:stretch>
            <a:fillRect/>
          </a:stretch>
        </p:blipFill>
        <p:spPr bwMode="auto">
          <a:xfrm>
            <a:off x="457200" y="4648200"/>
            <a:ext cx="2190750" cy="17621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p:cNvPicPr>
            <a:picLocks noChangeAspect="1" noChangeArrowheads="1"/>
          </p:cNvPicPr>
          <p:nvPr/>
        </p:nvPicPr>
        <p:blipFill>
          <a:blip r:embed="rId2" cstate="print"/>
          <a:srcRect/>
          <a:stretch>
            <a:fillRect/>
          </a:stretch>
        </p:blipFill>
        <p:spPr bwMode="auto">
          <a:xfrm>
            <a:off x="4343400" y="3810000"/>
            <a:ext cx="3811189" cy="2534200"/>
          </a:xfrm>
          <a:prstGeom prst="rect">
            <a:avLst/>
          </a:prstGeom>
          <a:noFill/>
          <a:ln w="9525">
            <a:noFill/>
            <a:miter lim="800000"/>
            <a:headEnd/>
            <a:tailEnd/>
          </a:ln>
        </p:spPr>
      </p:pic>
      <p:sp>
        <p:nvSpPr>
          <p:cNvPr id="9" name="Slide Number Placeholder 8"/>
          <p:cNvSpPr>
            <a:spLocks noGrp="1"/>
          </p:cNvSpPr>
          <p:nvPr>
            <p:ph type="sldNum" sz="quarter" idx="15"/>
          </p:nvPr>
        </p:nvSpPr>
        <p:spPr/>
        <p:txBody>
          <a:bodyPr/>
          <a:lstStyle/>
          <a:p>
            <a:fld id="{71A447A7-16E7-463B-B7A4-4A92DBC9578D}" type="slidenum">
              <a:rPr lang="en-US" smtClean="0"/>
              <a:pPr/>
              <a:t>76</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County Road s 45-84  with                                                          </a:t>
            </a:r>
            <a:r>
              <a:rPr lang="en-US" sz="2700" dirty="0" err="1" smtClean="0">
                <a:solidFill>
                  <a:schemeClr val="bg2"/>
                </a:solidFill>
              </a:rPr>
              <a:t>Cowhead</a:t>
            </a:r>
            <a:r>
              <a:rPr lang="en-US" sz="2700" dirty="0" smtClean="0">
                <a:solidFill>
                  <a:schemeClr val="bg2"/>
                </a:solidFill>
              </a:rPr>
              <a:t>( Florence) Cow Head (Williamsburg)</a:t>
            </a:r>
            <a:endParaRPr lang="en-US" dirty="0"/>
          </a:p>
        </p:txBody>
      </p:sp>
      <p:pic>
        <p:nvPicPr>
          <p:cNvPr id="7170" name="Picture 2"/>
          <p:cNvPicPr>
            <a:picLocks noChangeAspect="1" noChangeArrowheads="1"/>
          </p:cNvPicPr>
          <p:nvPr/>
        </p:nvPicPr>
        <p:blipFill>
          <a:blip r:embed="rId3" cstate="print"/>
          <a:srcRect/>
          <a:stretch>
            <a:fillRect/>
          </a:stretch>
        </p:blipFill>
        <p:spPr bwMode="auto">
          <a:xfrm>
            <a:off x="990600" y="1219200"/>
            <a:ext cx="3941885" cy="259080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4267200" y="1143000"/>
            <a:ext cx="3941212" cy="2562226"/>
          </a:xfrm>
          <a:prstGeom prst="rect">
            <a:avLst/>
          </a:prstGeom>
          <a:noFill/>
          <a:ln w="9525">
            <a:noFill/>
            <a:miter lim="800000"/>
            <a:headEnd/>
            <a:tailEnd/>
          </a:ln>
        </p:spPr>
      </p:pic>
      <p:pic>
        <p:nvPicPr>
          <p:cNvPr id="7172" name="Picture 4"/>
          <p:cNvPicPr>
            <a:picLocks noChangeAspect="1" noChangeArrowheads="1"/>
          </p:cNvPicPr>
          <p:nvPr/>
        </p:nvPicPr>
        <p:blipFill>
          <a:blip r:embed="rId5" cstate="print"/>
          <a:srcRect/>
          <a:stretch>
            <a:fillRect/>
          </a:stretch>
        </p:blipFill>
        <p:spPr bwMode="auto">
          <a:xfrm>
            <a:off x="1066800" y="3810000"/>
            <a:ext cx="3781711" cy="2514600"/>
          </a:xfrm>
          <a:prstGeom prst="rect">
            <a:avLst/>
          </a:prstGeom>
          <a:noFill/>
          <a:ln w="9525">
            <a:noFill/>
            <a:miter lim="800000"/>
            <a:headEnd/>
            <a:tailEnd/>
          </a:ln>
        </p:spPr>
      </p:pic>
      <p:pic>
        <p:nvPicPr>
          <p:cNvPr id="7173" name="Picture 5"/>
          <p:cNvPicPr>
            <a:picLocks noChangeAspect="1" noChangeArrowheads="1"/>
          </p:cNvPicPr>
          <p:nvPr/>
        </p:nvPicPr>
        <p:blipFill>
          <a:blip r:embed="rId6" cstate="print"/>
          <a:srcRect/>
          <a:stretch>
            <a:fillRect/>
          </a:stretch>
        </p:blipFill>
        <p:spPr bwMode="auto">
          <a:xfrm>
            <a:off x="3200400" y="3810000"/>
            <a:ext cx="3775073" cy="24487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srcRect/>
          <a:stretch>
            <a:fillRect/>
          </a:stretch>
        </p:blipFill>
        <p:spPr bwMode="auto">
          <a:xfrm>
            <a:off x="5334000" y="1371600"/>
            <a:ext cx="2895600" cy="2615381"/>
          </a:xfrm>
          <a:prstGeom prst="rect">
            <a:avLst/>
          </a:prstGeom>
          <a:noFill/>
          <a:ln w="9525">
            <a:noFill/>
            <a:miter lim="800000"/>
            <a:headEnd/>
            <a:tailEnd/>
          </a:ln>
        </p:spPr>
      </p:pic>
      <p:sp>
        <p:nvSpPr>
          <p:cNvPr id="10" name="Slide Number Placeholder 9"/>
          <p:cNvSpPr>
            <a:spLocks noGrp="1"/>
          </p:cNvSpPr>
          <p:nvPr>
            <p:ph type="sldNum" sz="quarter" idx="15"/>
          </p:nvPr>
        </p:nvSpPr>
        <p:spPr/>
        <p:txBody>
          <a:bodyPr/>
          <a:lstStyle/>
          <a:p>
            <a:fld id="{71A447A7-16E7-463B-B7A4-4A92DBC9578D}" type="slidenum">
              <a:rPr lang="en-US" smtClean="0"/>
              <a:pPr/>
              <a:t>77</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County Road  S 45-84  with                                                          </a:t>
            </a:r>
            <a:r>
              <a:rPr lang="en-US" sz="2700" dirty="0" err="1" smtClean="0">
                <a:solidFill>
                  <a:schemeClr val="bg2"/>
                </a:solidFill>
              </a:rPr>
              <a:t>Cowhead</a:t>
            </a:r>
            <a:r>
              <a:rPr lang="en-US" sz="2700" dirty="0" smtClean="0">
                <a:solidFill>
                  <a:schemeClr val="bg2"/>
                </a:solidFill>
              </a:rPr>
              <a:t>( Florence) Cow Head (Williamsburg)</a:t>
            </a:r>
            <a:endParaRPr lang="en-US" dirty="0"/>
          </a:p>
        </p:txBody>
      </p:sp>
      <p:pic>
        <p:nvPicPr>
          <p:cNvPr id="8194" name="Picture 2"/>
          <p:cNvPicPr>
            <a:picLocks noChangeAspect="1" noChangeArrowheads="1"/>
          </p:cNvPicPr>
          <p:nvPr/>
        </p:nvPicPr>
        <p:blipFill>
          <a:blip r:embed="rId3" cstate="print"/>
          <a:srcRect/>
          <a:stretch>
            <a:fillRect/>
          </a:stretch>
        </p:blipFill>
        <p:spPr bwMode="auto">
          <a:xfrm>
            <a:off x="533400" y="1016057"/>
            <a:ext cx="4191000" cy="2790895"/>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2438400" y="1287492"/>
            <a:ext cx="3886200" cy="2558151"/>
          </a:xfrm>
          <a:prstGeom prst="rect">
            <a:avLst/>
          </a:prstGeom>
          <a:noFill/>
          <a:ln w="9525">
            <a:noFill/>
            <a:miter lim="800000"/>
            <a:headEnd/>
            <a:tailEnd/>
          </a:ln>
        </p:spPr>
      </p:pic>
      <p:pic>
        <p:nvPicPr>
          <p:cNvPr id="8197" name="Picture 5"/>
          <p:cNvPicPr>
            <a:picLocks noChangeAspect="1" noChangeArrowheads="1"/>
          </p:cNvPicPr>
          <p:nvPr/>
        </p:nvPicPr>
        <p:blipFill>
          <a:blip r:embed="rId5" cstate="print"/>
          <a:srcRect/>
          <a:stretch>
            <a:fillRect/>
          </a:stretch>
        </p:blipFill>
        <p:spPr bwMode="auto">
          <a:xfrm>
            <a:off x="533400" y="3886200"/>
            <a:ext cx="3886200" cy="2567822"/>
          </a:xfrm>
          <a:prstGeom prst="rect">
            <a:avLst/>
          </a:prstGeom>
          <a:noFill/>
          <a:ln w="9525">
            <a:noFill/>
            <a:miter lim="800000"/>
            <a:headEnd/>
            <a:tailEnd/>
          </a:ln>
        </p:spPr>
      </p:pic>
      <p:pic>
        <p:nvPicPr>
          <p:cNvPr id="8198" name="Picture 6"/>
          <p:cNvPicPr>
            <a:picLocks noChangeAspect="1" noChangeArrowheads="1"/>
          </p:cNvPicPr>
          <p:nvPr/>
        </p:nvPicPr>
        <p:blipFill>
          <a:blip r:embed="rId6" cstate="print"/>
          <a:srcRect/>
          <a:stretch>
            <a:fillRect/>
          </a:stretch>
        </p:blipFill>
        <p:spPr bwMode="auto">
          <a:xfrm>
            <a:off x="2514600" y="3962400"/>
            <a:ext cx="3810000" cy="2524903"/>
          </a:xfrm>
          <a:prstGeom prst="rect">
            <a:avLst/>
          </a:prstGeom>
          <a:noFill/>
          <a:ln w="9525">
            <a:noFill/>
            <a:miter lim="800000"/>
            <a:headEnd/>
            <a:tailEnd/>
          </a:ln>
        </p:spPr>
      </p:pic>
      <p:pic>
        <p:nvPicPr>
          <p:cNvPr id="13" name="Picture 4"/>
          <p:cNvPicPr>
            <a:picLocks noChangeAspect="1" noChangeArrowheads="1"/>
          </p:cNvPicPr>
          <p:nvPr/>
        </p:nvPicPr>
        <p:blipFill>
          <a:blip r:embed="rId7" cstate="print"/>
          <a:srcRect/>
          <a:stretch>
            <a:fillRect/>
          </a:stretch>
        </p:blipFill>
        <p:spPr bwMode="auto">
          <a:xfrm>
            <a:off x="6172200" y="3962400"/>
            <a:ext cx="2634180" cy="2537307"/>
          </a:xfrm>
          <a:prstGeom prst="round2DiagRect">
            <a:avLst>
              <a:gd name="adj1" fmla="val 16667"/>
              <a:gd name="adj2" fmla="val 0"/>
            </a:avLst>
          </a:prstGeom>
          <a:ln w="25400" cap="sq">
            <a:solidFill>
              <a:srgbClr val="FFFFFF"/>
            </a:solidFill>
            <a:miter lim="800000"/>
          </a:ln>
          <a:effectLst>
            <a:outerShdw blurRad="254000" algn="tl" rotWithShape="0">
              <a:srgbClr val="000000">
                <a:alpha val="43000"/>
              </a:srgbClr>
            </a:outerShdw>
          </a:effectLst>
        </p:spPr>
      </p:pic>
      <p:pic>
        <p:nvPicPr>
          <p:cNvPr id="8200" name="Picture 8"/>
          <p:cNvPicPr>
            <a:picLocks noChangeAspect="1" noChangeArrowheads="1"/>
          </p:cNvPicPr>
          <p:nvPr/>
        </p:nvPicPr>
        <p:blipFill>
          <a:blip r:embed="rId8" cstate="print"/>
          <a:srcRect/>
          <a:stretch>
            <a:fillRect/>
          </a:stretch>
        </p:blipFill>
        <p:spPr bwMode="auto">
          <a:xfrm>
            <a:off x="5715000" y="1447800"/>
            <a:ext cx="914400" cy="7023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78</a:t>
            </a:fld>
            <a:endParaRPr lang="en-US"/>
          </a:p>
        </p:txBody>
      </p:sp>
      <p:sp>
        <p:nvSpPr>
          <p:cNvPr id="4" name="Title 2"/>
          <p:cNvSpPr txBox="1">
            <a:spLocks noGrp="1"/>
          </p:cNvSpPr>
          <p:nvPr>
            <p:ph type="title"/>
          </p:nvPr>
        </p:nvSpPr>
        <p:spPr>
          <a:xfrm>
            <a:off x="16764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5715000" y="3810000"/>
            <a:ext cx="24384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1944 Aerial Photos</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8194" name="Picture 2"/>
          <p:cNvPicPr>
            <a:picLocks noChangeAspect="1" noChangeArrowheads="1"/>
          </p:cNvPicPr>
          <p:nvPr/>
        </p:nvPicPr>
        <p:blipFill>
          <a:blip r:embed="rId2" cstate="print"/>
          <a:srcRect/>
          <a:stretch>
            <a:fillRect/>
          </a:stretch>
        </p:blipFill>
        <p:spPr bwMode="auto">
          <a:xfrm>
            <a:off x="2209800" y="929996"/>
            <a:ext cx="4419600" cy="2662098"/>
          </a:xfrm>
          <a:prstGeom prst="rect">
            <a:avLst/>
          </a:prstGeom>
          <a:noFill/>
          <a:ln w="9525">
            <a:noFill/>
            <a:miter lim="800000"/>
            <a:headEnd/>
            <a:tailEnd/>
          </a:ln>
        </p:spPr>
      </p:pic>
      <p:pic>
        <p:nvPicPr>
          <p:cNvPr id="11" name="Picture 10" descr="long 4.JPG"/>
          <p:cNvPicPr>
            <a:picLocks noChangeAspect="1"/>
          </p:cNvPicPr>
          <p:nvPr/>
        </p:nvPicPr>
        <p:blipFill>
          <a:blip r:embed="rId3" cstate="print"/>
          <a:stretch>
            <a:fillRect/>
          </a:stretch>
        </p:blipFill>
        <p:spPr>
          <a:xfrm>
            <a:off x="228600" y="3810000"/>
            <a:ext cx="5000625" cy="2017059"/>
          </a:xfrm>
          <a:prstGeom prst="rect">
            <a:avLst/>
          </a:prstGeom>
        </p:spPr>
      </p:pic>
      <p:pic>
        <p:nvPicPr>
          <p:cNvPr id="12" name="Picture 11" descr="long 6.JPG"/>
          <p:cNvPicPr>
            <a:picLocks noChangeAspect="1"/>
          </p:cNvPicPr>
          <p:nvPr/>
        </p:nvPicPr>
        <p:blipFill>
          <a:blip r:embed="rId4" cstate="print"/>
          <a:stretch>
            <a:fillRect/>
          </a:stretch>
        </p:blipFill>
        <p:spPr>
          <a:xfrm rot="21339400">
            <a:off x="3021479" y="4490316"/>
            <a:ext cx="3935262" cy="1461194"/>
          </a:xfrm>
          <a:prstGeom prst="rect">
            <a:avLst/>
          </a:prstGeom>
        </p:spPr>
      </p:pic>
      <p:pic>
        <p:nvPicPr>
          <p:cNvPr id="8197" name="Picture 5"/>
          <p:cNvPicPr>
            <a:picLocks noChangeAspect="1" noChangeArrowheads="1"/>
          </p:cNvPicPr>
          <p:nvPr/>
        </p:nvPicPr>
        <p:blipFill>
          <a:blip r:embed="rId5" cstate="print"/>
          <a:srcRect/>
          <a:stretch>
            <a:fillRect/>
          </a:stretch>
        </p:blipFill>
        <p:spPr bwMode="auto">
          <a:xfrm>
            <a:off x="5791200" y="4800600"/>
            <a:ext cx="2667000" cy="13471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79</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err="1" smtClean="0">
                <a:solidFill>
                  <a:schemeClr val="bg2"/>
                </a:solidFill>
              </a:rPr>
              <a:t>Coggeshall</a:t>
            </a:r>
            <a:r>
              <a:rPr lang="en-US" sz="2400" dirty="0" smtClean="0">
                <a:solidFill>
                  <a:schemeClr val="bg2"/>
                </a:solidFill>
              </a:rPr>
              <a:t>-Wilson- 2015 Map of Survey</a:t>
            </a:r>
            <a:endParaRPr lang="en-US" sz="2400" dirty="0"/>
          </a:p>
        </p:txBody>
      </p:sp>
      <p:pic>
        <p:nvPicPr>
          <p:cNvPr id="39939" name="Picture 3"/>
          <p:cNvPicPr>
            <a:picLocks noChangeAspect="1" noChangeArrowheads="1"/>
          </p:cNvPicPr>
          <p:nvPr/>
        </p:nvPicPr>
        <p:blipFill>
          <a:blip r:embed="rId2" cstate="print"/>
          <a:srcRect/>
          <a:stretch>
            <a:fillRect/>
          </a:stretch>
        </p:blipFill>
        <p:spPr bwMode="auto">
          <a:xfrm>
            <a:off x="1143000" y="1143000"/>
            <a:ext cx="6477000" cy="2072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1219200" y="2743200"/>
            <a:ext cx="2566087" cy="369332"/>
          </a:xfrm>
          <a:prstGeom prst="rect">
            <a:avLst/>
          </a:prstGeom>
        </p:spPr>
        <p:txBody>
          <a:bodyPr wrap="none">
            <a:spAutoFit/>
          </a:bodyPr>
          <a:lstStyle/>
          <a:p>
            <a:r>
              <a:rPr lang="en-US" dirty="0" smtClean="0">
                <a:solidFill>
                  <a:schemeClr val="bg2"/>
                </a:solidFill>
              </a:rPr>
              <a:t> </a:t>
            </a:r>
            <a:r>
              <a:rPr lang="en-US" dirty="0" err="1" smtClean="0">
                <a:solidFill>
                  <a:schemeClr val="bg2"/>
                </a:solidFill>
              </a:rPr>
              <a:t>Coggeshall</a:t>
            </a:r>
            <a:r>
              <a:rPr lang="en-US" dirty="0" smtClean="0">
                <a:solidFill>
                  <a:schemeClr val="bg2"/>
                </a:solidFill>
              </a:rPr>
              <a:t>-Wilson Plat</a:t>
            </a:r>
            <a:endParaRPr lang="en-US" dirty="0"/>
          </a:p>
        </p:txBody>
      </p:sp>
      <p:sp>
        <p:nvSpPr>
          <p:cNvPr id="8" name="Rectangle 7"/>
          <p:cNvSpPr/>
          <p:nvPr/>
        </p:nvSpPr>
        <p:spPr>
          <a:xfrm>
            <a:off x="1295400" y="5715000"/>
            <a:ext cx="2056204" cy="369332"/>
          </a:xfrm>
          <a:prstGeom prst="rect">
            <a:avLst/>
          </a:prstGeom>
        </p:spPr>
        <p:txBody>
          <a:bodyPr wrap="none">
            <a:spAutoFit/>
          </a:bodyPr>
          <a:lstStyle/>
          <a:p>
            <a:r>
              <a:rPr lang="en-US" dirty="0" smtClean="0">
                <a:solidFill>
                  <a:schemeClr val="bg2"/>
                </a:solidFill>
              </a:rPr>
              <a:t> 2015 Resurvey Plat</a:t>
            </a:r>
            <a:endParaRPr lang="en-US" dirty="0"/>
          </a:p>
        </p:txBody>
      </p:sp>
      <p:pic>
        <p:nvPicPr>
          <p:cNvPr id="10" name="Picture 9" descr="sh 5 detail-2.JPG"/>
          <p:cNvPicPr>
            <a:picLocks noChangeAspect="1"/>
          </p:cNvPicPr>
          <p:nvPr/>
        </p:nvPicPr>
        <p:blipFill>
          <a:blip r:embed="rId3" cstate="print"/>
          <a:stretch>
            <a:fillRect/>
          </a:stretch>
        </p:blipFill>
        <p:spPr>
          <a:xfrm>
            <a:off x="1143000" y="3472162"/>
            <a:ext cx="6477000" cy="2808210"/>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81000" y="1447800"/>
            <a:ext cx="8380331" cy="4605338"/>
          </a:xfrm>
          <a:prstGeom prst="rect">
            <a:avLst/>
          </a:prstGeom>
          <a:ln>
            <a:headEnd/>
            <a:tailEnd/>
          </a:ln>
        </p:spPr>
        <p:style>
          <a:lnRef idx="0">
            <a:schemeClr val="accent1"/>
          </a:lnRef>
          <a:fillRef idx="3">
            <a:schemeClr val="accent1"/>
          </a:fillRef>
          <a:effectRef idx="3">
            <a:schemeClr val="accent1"/>
          </a:effectRef>
          <a:fontRef idx="minor">
            <a:schemeClr val="lt1"/>
          </a:fontRef>
        </p:style>
      </p:pic>
      <p:sp>
        <p:nvSpPr>
          <p:cNvPr id="9" name="Title 2"/>
          <p:cNvSpPr txBox="1">
            <a:spLocks/>
          </p:cNvSpPr>
          <p:nvPr/>
        </p:nvSpPr>
        <p:spPr>
          <a:xfrm>
            <a:off x="533400" y="457200"/>
            <a:ext cx="8229600" cy="685800"/>
          </a:xfrm>
          <a:prstGeom prst="rect">
            <a:avLst/>
          </a:prstGeom>
          <a:ln w="6350" cap="rnd">
            <a:noFill/>
          </a:ln>
        </p:spPr>
        <p:txBody>
          <a:bodyPr vert="horz"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latin typeface="+mj-lt"/>
                <a:ea typeface="+mj-ea"/>
                <a:cs typeface="+mj-cs"/>
              </a:rPr>
              <a:t>SUBJECT PORTION OF THE COMMON BOUNDARY LINE</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uLnTx/>
              <a:uFillTx/>
              <a:latin typeface="+mj-lt"/>
              <a:ea typeface="+mj-ea"/>
              <a:cs typeface="+mj-cs"/>
            </a:endParaRPr>
          </a:p>
        </p:txBody>
      </p:sp>
      <p:sp>
        <p:nvSpPr>
          <p:cNvPr id="4" name="Slide Number Placeholder 3"/>
          <p:cNvSpPr>
            <a:spLocks noGrp="1"/>
          </p:cNvSpPr>
          <p:nvPr>
            <p:ph type="sldNum" sz="quarter" idx="11"/>
          </p:nvPr>
        </p:nvSpPr>
        <p:spPr/>
        <p:txBody>
          <a:bodyPr/>
          <a:lstStyle/>
          <a:p>
            <a:fld id="{71A447A7-16E7-463B-B7A4-4A92DBC9578D}"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04800" y="685800"/>
            <a:ext cx="8458200" cy="5638800"/>
          </a:xfrm>
        </p:spPr>
        <p:txBody>
          <a:bodyPr>
            <a:normAutofit fontScale="92500" lnSpcReduction="20000"/>
          </a:bodyPr>
          <a:lstStyle/>
          <a:p>
            <a:pPr>
              <a:buNone/>
            </a:pPr>
            <a:r>
              <a:rPr lang="en-US" dirty="0" smtClean="0"/>
              <a:t>    </a:t>
            </a:r>
            <a:r>
              <a:rPr lang="en-US" sz="2900" dirty="0" smtClean="0"/>
              <a:t>Detail of the western end point of county boundary shown on </a:t>
            </a:r>
            <a:r>
              <a:rPr lang="en-US" sz="2900"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z="29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a:t>
            </a:r>
            <a:r>
              <a:rPr lang="en-US" sz="2900" dirty="0" smtClean="0"/>
              <a:t> plat as </a:t>
            </a:r>
            <a:r>
              <a:rPr lang="en-US" sz="2900" dirty="0" smtClean="0">
                <a:solidFill>
                  <a:schemeClr val="bg2"/>
                </a:solidFill>
              </a:rPr>
              <a:t>S72 20E 43,610’. </a:t>
            </a:r>
            <a:r>
              <a:rPr lang="en-US" sz="2900" dirty="0" smtClean="0"/>
              <a:t>Resurvey of this line indicates bearing of S74 42 24E and 43,569.68’ distance. </a:t>
            </a:r>
          </a:p>
          <a:p>
            <a:pPr>
              <a:buNone/>
            </a:pPr>
            <a:endParaRPr lang="en-US" sz="2900" dirty="0" smtClean="0"/>
          </a:p>
          <a:p>
            <a:pPr>
              <a:buNone/>
            </a:pPr>
            <a:r>
              <a:rPr lang="en-US" sz="2900" dirty="0" smtClean="0"/>
              <a:t>   Difference in direction can be attributed to several variables such as method of collection i.e. magnetic compass as opposed to GNSS , NAD 83 (2011) datum  Local attraction or  instrumental errors  or errors in observation in magnetic compass. </a:t>
            </a:r>
          </a:p>
          <a:p>
            <a:pPr>
              <a:buNone/>
            </a:pPr>
            <a:endParaRPr lang="en-US" sz="2900" dirty="0" smtClean="0"/>
          </a:p>
          <a:p>
            <a:pPr>
              <a:buNone/>
            </a:pPr>
            <a:r>
              <a:rPr lang="en-US" sz="2900" dirty="0" smtClean="0"/>
              <a:t>	See above cited reference of 1920’s survey that may point to less accurate methods that give possible explanation for differences in distance between the 1920 survey and the 2015 resurvey distance.</a:t>
            </a:r>
            <a:endParaRPr lang="en-US" sz="2900" dirty="0"/>
          </a:p>
        </p:txBody>
      </p:sp>
      <p:sp>
        <p:nvSpPr>
          <p:cNvPr id="3" name="Slide Number Placeholder 2"/>
          <p:cNvSpPr>
            <a:spLocks noGrp="1"/>
          </p:cNvSpPr>
          <p:nvPr>
            <p:ph type="sldNum" sz="quarter" idx="15"/>
          </p:nvPr>
        </p:nvSpPr>
        <p:spPr/>
        <p:txBody>
          <a:bodyPr/>
          <a:lstStyle/>
          <a:p>
            <a:fld id="{71A447A7-16E7-463B-B7A4-4A92DBC9578D}"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81</a:t>
            </a:fld>
            <a:endParaRPr lang="en-US"/>
          </a:p>
        </p:txBody>
      </p:sp>
      <p:sp>
        <p:nvSpPr>
          <p:cNvPr id="4" name="Title 2"/>
          <p:cNvSpPr txBox="1">
            <a:spLocks noGrp="1"/>
          </p:cNvSpPr>
          <p:nvPr>
            <p:ph type="title"/>
          </p:nvPr>
        </p:nvSpPr>
        <p:spPr>
          <a:xfrm>
            <a:off x="533400" y="381000"/>
            <a:ext cx="3886200" cy="5334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5105400" y="2362200"/>
            <a:ext cx="22860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1944 Aerial Photo</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42" name="Picture 2"/>
          <p:cNvPicPr>
            <a:picLocks noChangeAspect="1" noChangeArrowheads="1"/>
          </p:cNvPicPr>
          <p:nvPr/>
        </p:nvPicPr>
        <p:blipFill>
          <a:blip r:embed="rId2" cstate="print"/>
          <a:srcRect/>
          <a:stretch>
            <a:fillRect/>
          </a:stretch>
        </p:blipFill>
        <p:spPr bwMode="auto">
          <a:xfrm>
            <a:off x="533400" y="990600"/>
            <a:ext cx="3895367" cy="3019425"/>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3810000" y="2895600"/>
            <a:ext cx="4724400" cy="3536665"/>
          </a:xfrm>
          <a:prstGeom prst="rect">
            <a:avLst/>
          </a:prstGeom>
          <a:ln>
            <a:noFill/>
          </a:ln>
          <a:effectLst>
            <a:outerShdw blurRad="292100" dist="139700" dir="2700000" algn="tl" rotWithShape="0">
              <a:srgbClr val="333333">
                <a:alpha val="65000"/>
              </a:srgbClr>
            </a:outerShdw>
          </a:effectLst>
        </p:spPr>
      </p:pic>
      <p:cxnSp>
        <p:nvCxnSpPr>
          <p:cNvPr id="10" name="Straight Connector 9"/>
          <p:cNvCxnSpPr>
            <a:stCxn id="17" idx="0"/>
          </p:cNvCxnSpPr>
          <p:nvPr/>
        </p:nvCxnSpPr>
        <p:spPr>
          <a:xfrm flipH="1">
            <a:off x="5715001" y="5033225"/>
            <a:ext cx="610040" cy="529375"/>
          </a:xfrm>
          <a:prstGeom prst="line">
            <a:avLst/>
          </a:prstGeom>
        </p:spPr>
        <p:style>
          <a:lnRef idx="3">
            <a:schemeClr val="dk1"/>
          </a:lnRef>
          <a:fillRef idx="0">
            <a:schemeClr val="dk1"/>
          </a:fillRef>
          <a:effectRef idx="2">
            <a:schemeClr val="dk1"/>
          </a:effectRef>
          <a:fontRef idx="minor">
            <a:schemeClr val="tx1"/>
          </a:fontRef>
        </p:style>
      </p:cxnSp>
      <p:sp>
        <p:nvSpPr>
          <p:cNvPr id="17" name="Arc 16"/>
          <p:cNvSpPr/>
          <p:nvPr/>
        </p:nvSpPr>
        <p:spPr>
          <a:xfrm rot="17190828">
            <a:off x="6306182" y="4705983"/>
            <a:ext cx="914400" cy="914400"/>
          </a:xfrm>
          <a:prstGeom prst="arc">
            <a:avLst>
              <a:gd name="adj1" fmla="val 16200000"/>
              <a:gd name="adj2" fmla="val 18346706"/>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cxnSp>
        <p:nvCxnSpPr>
          <p:cNvPr id="21" name="Straight Connector 20"/>
          <p:cNvCxnSpPr/>
          <p:nvPr/>
        </p:nvCxnSpPr>
        <p:spPr>
          <a:xfrm>
            <a:off x="4419600" y="4267200"/>
            <a:ext cx="1905000" cy="762000"/>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82</a:t>
            </a:fld>
            <a:endParaRPr lang="en-US"/>
          </a:p>
        </p:txBody>
      </p:sp>
      <p:sp>
        <p:nvSpPr>
          <p:cNvPr id="4" name="Title 2"/>
          <p:cNvSpPr txBox="1">
            <a:spLocks noGrp="1"/>
          </p:cNvSpPr>
          <p:nvPr>
            <p:ph type="title"/>
          </p:nvPr>
        </p:nvSpPr>
        <p:spPr>
          <a:xfrm>
            <a:off x="533400" y="381000"/>
            <a:ext cx="3886200" cy="5334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5715000" y="2819400"/>
            <a:ext cx="18288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1928 Soil Map</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42" name="Picture 2"/>
          <p:cNvPicPr>
            <a:picLocks noChangeAspect="1" noChangeArrowheads="1"/>
          </p:cNvPicPr>
          <p:nvPr/>
        </p:nvPicPr>
        <p:blipFill>
          <a:blip r:embed="rId2" cstate="print"/>
          <a:srcRect/>
          <a:stretch>
            <a:fillRect/>
          </a:stretch>
        </p:blipFill>
        <p:spPr bwMode="auto">
          <a:xfrm>
            <a:off x="533400" y="990600"/>
            <a:ext cx="3895367" cy="3019425"/>
          </a:xfrm>
          <a:prstGeom prst="rect">
            <a:avLst/>
          </a:prstGeom>
          <a:noFill/>
          <a:ln w="9525">
            <a:noFill/>
            <a:miter lim="800000"/>
            <a:headEnd/>
            <a:tailEnd/>
          </a:ln>
        </p:spPr>
      </p:pic>
      <p:cxnSp>
        <p:nvCxnSpPr>
          <p:cNvPr id="10" name="Straight Connector 9"/>
          <p:cNvCxnSpPr>
            <a:stCxn id="17" idx="0"/>
          </p:cNvCxnSpPr>
          <p:nvPr/>
        </p:nvCxnSpPr>
        <p:spPr>
          <a:xfrm flipH="1">
            <a:off x="5715001" y="5033225"/>
            <a:ext cx="610040" cy="529375"/>
          </a:xfrm>
          <a:prstGeom prst="line">
            <a:avLst/>
          </a:prstGeom>
        </p:spPr>
        <p:style>
          <a:lnRef idx="3">
            <a:schemeClr val="dk1"/>
          </a:lnRef>
          <a:fillRef idx="0">
            <a:schemeClr val="dk1"/>
          </a:fillRef>
          <a:effectRef idx="2">
            <a:schemeClr val="dk1"/>
          </a:effectRef>
          <a:fontRef idx="minor">
            <a:schemeClr val="tx1"/>
          </a:fontRef>
        </p:style>
      </p:cxnSp>
      <p:sp>
        <p:nvSpPr>
          <p:cNvPr id="17" name="Arc 16"/>
          <p:cNvSpPr/>
          <p:nvPr/>
        </p:nvSpPr>
        <p:spPr>
          <a:xfrm rot="17190828">
            <a:off x="6306182" y="4705983"/>
            <a:ext cx="914400" cy="914400"/>
          </a:xfrm>
          <a:prstGeom prst="arc">
            <a:avLst>
              <a:gd name="adj1" fmla="val 16200000"/>
              <a:gd name="adj2" fmla="val 18346706"/>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cxnSp>
        <p:nvCxnSpPr>
          <p:cNvPr id="21" name="Straight Connector 20"/>
          <p:cNvCxnSpPr/>
          <p:nvPr/>
        </p:nvCxnSpPr>
        <p:spPr>
          <a:xfrm>
            <a:off x="4419600" y="4267200"/>
            <a:ext cx="1905000" cy="762000"/>
          </a:xfrm>
          <a:prstGeom prst="line">
            <a:avLst/>
          </a:prstGeom>
        </p:spPr>
        <p:style>
          <a:lnRef idx="3">
            <a:schemeClr val="dk1"/>
          </a:lnRef>
          <a:fillRef idx="0">
            <a:schemeClr val="dk1"/>
          </a:fillRef>
          <a:effectRef idx="2">
            <a:schemeClr val="dk1"/>
          </a:effectRef>
          <a:fontRef idx="minor">
            <a:schemeClr val="tx1"/>
          </a:fontRef>
        </p:style>
      </p:cxnSp>
      <p:pic>
        <p:nvPicPr>
          <p:cNvPr id="4098" name="Picture 2"/>
          <p:cNvPicPr>
            <a:picLocks noChangeAspect="1" noChangeArrowheads="1"/>
          </p:cNvPicPr>
          <p:nvPr/>
        </p:nvPicPr>
        <p:blipFill>
          <a:blip r:embed="rId3" cstate="print"/>
          <a:srcRect/>
          <a:stretch>
            <a:fillRect/>
          </a:stretch>
        </p:blipFill>
        <p:spPr bwMode="auto">
          <a:xfrm>
            <a:off x="2362200" y="3352800"/>
            <a:ext cx="6362700" cy="29006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305800" cy="3352800"/>
          </a:xfrm>
        </p:spPr>
        <p:txBody>
          <a:bodyPr/>
          <a:lstStyle/>
          <a:p>
            <a:pPr>
              <a:buNone/>
            </a:pPr>
            <a:r>
              <a:rPr lang="en-US" sz="2400"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z="2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 </a:t>
            </a:r>
            <a:r>
              <a:rPr lang="en-US" dirty="0" smtClean="0"/>
              <a:t> plat bearing S 72</a:t>
            </a:r>
            <a:r>
              <a:rPr lang="en-US" dirty="0" smtClean="0">
                <a:latin typeface="Cambria Math"/>
                <a:ea typeface="Cambria Math"/>
              </a:rPr>
              <a:t>°</a:t>
            </a:r>
            <a:r>
              <a:rPr lang="en-US" dirty="0" smtClean="0"/>
              <a:t>20’ E </a:t>
            </a:r>
          </a:p>
          <a:p>
            <a:pPr>
              <a:buNone/>
            </a:pPr>
            <a:r>
              <a:rPr lang="en-US" dirty="0" smtClean="0"/>
              <a:t>Calculated Adjusted Bearing S 74</a:t>
            </a:r>
            <a:r>
              <a:rPr lang="en-US" dirty="0" smtClean="0">
                <a:latin typeface="Cambria Math"/>
                <a:ea typeface="Cambria Math"/>
              </a:rPr>
              <a:t>°39</a:t>
            </a:r>
            <a:r>
              <a:rPr lang="en-US" dirty="0" smtClean="0"/>
              <a:t>’ 17” E </a:t>
            </a:r>
          </a:p>
          <a:p>
            <a:pPr>
              <a:buNone/>
            </a:pPr>
            <a:r>
              <a:rPr lang="en-US" dirty="0" smtClean="0"/>
              <a:t>                    2015 Plat Bearing S 74</a:t>
            </a:r>
            <a:r>
              <a:rPr lang="en-US" dirty="0" smtClean="0">
                <a:latin typeface="Cambria Math"/>
                <a:ea typeface="Cambria Math"/>
              </a:rPr>
              <a:t>°4</a:t>
            </a:r>
            <a:r>
              <a:rPr lang="en-US" dirty="0" smtClean="0"/>
              <a:t>2’24” E </a:t>
            </a:r>
          </a:p>
        </p:txBody>
      </p:sp>
      <p:sp>
        <p:nvSpPr>
          <p:cNvPr id="8" name="Slide Number Placeholder 7"/>
          <p:cNvSpPr>
            <a:spLocks noGrp="1"/>
          </p:cNvSpPr>
          <p:nvPr>
            <p:ph type="sldNum" sz="quarter" idx="15"/>
          </p:nvPr>
        </p:nvSpPr>
        <p:spPr/>
        <p:txBody>
          <a:bodyPr/>
          <a:lstStyle/>
          <a:p>
            <a:fld id="{71A447A7-16E7-463B-B7A4-4A92DBC9578D}" type="slidenum">
              <a:rPr lang="en-US" smtClean="0"/>
              <a:pPr/>
              <a:t>83</a:t>
            </a:fld>
            <a:endParaRPr lang="en-US"/>
          </a:p>
        </p:txBody>
      </p:sp>
      <p:sp>
        <p:nvSpPr>
          <p:cNvPr id="5" name="Title 2"/>
          <p:cNvSpPr txBox="1">
            <a:spLocks noGrp="1"/>
          </p:cNvSpPr>
          <p:nvPr>
            <p:ph type="title"/>
          </p:nvPr>
        </p:nvSpPr>
        <p:spPr>
          <a:xfrm>
            <a:off x="457200" y="304800"/>
            <a:ext cx="8229600" cy="5334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Declination</a:t>
            </a:r>
            <a:r>
              <a:rPr kumimoji="0" lang="en-US" sz="2400" b="0" i="0" u="none" strike="noStrike" kern="1200" cap="none" spc="-100" normalizeH="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  Comparison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2290" name="Picture 2"/>
          <p:cNvPicPr>
            <a:picLocks noChangeAspect="1" noChangeArrowheads="1"/>
          </p:cNvPicPr>
          <p:nvPr/>
        </p:nvPicPr>
        <p:blipFill>
          <a:blip r:embed="rId2" cstate="print"/>
          <a:srcRect/>
          <a:stretch>
            <a:fillRect/>
          </a:stretch>
        </p:blipFill>
        <p:spPr bwMode="auto">
          <a:xfrm>
            <a:off x="5638800" y="2667000"/>
            <a:ext cx="3048000" cy="33799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291" name="Picture 3"/>
          <p:cNvPicPr>
            <a:picLocks noChangeAspect="1" noChangeArrowheads="1"/>
          </p:cNvPicPr>
          <p:nvPr/>
        </p:nvPicPr>
        <p:blipFill>
          <a:blip r:embed="rId3" cstate="print"/>
          <a:srcRect/>
          <a:stretch>
            <a:fillRect/>
          </a:stretch>
        </p:blipFill>
        <p:spPr bwMode="auto">
          <a:xfrm>
            <a:off x="2743200" y="2667000"/>
            <a:ext cx="2590800" cy="3343338"/>
          </a:xfrm>
          <a:prstGeom prst="rect">
            <a:avLst/>
          </a:prstGeom>
          <a:ln>
            <a:noFill/>
          </a:ln>
          <a:effectLst>
            <a:outerShdw blurRad="292100" dist="139700" dir="2700000" algn="tl" rotWithShape="0">
              <a:srgbClr val="333333">
                <a:alpha val="65000"/>
              </a:srgbClr>
            </a:outerShdw>
          </a:effectLst>
        </p:spPr>
      </p:pic>
      <p:pic>
        <p:nvPicPr>
          <p:cNvPr id="12292" name="Picture 4"/>
          <p:cNvPicPr>
            <a:picLocks noChangeAspect="1" noChangeArrowheads="1"/>
          </p:cNvPicPr>
          <p:nvPr/>
        </p:nvPicPr>
        <p:blipFill>
          <a:blip r:embed="rId4" cstate="print"/>
          <a:srcRect/>
          <a:stretch>
            <a:fillRect/>
          </a:stretch>
        </p:blipFill>
        <p:spPr bwMode="auto">
          <a:xfrm>
            <a:off x="381000" y="2667000"/>
            <a:ext cx="2058446" cy="1038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extBox 12"/>
          <p:cNvSpPr txBox="1"/>
          <p:nvPr/>
        </p:nvSpPr>
        <p:spPr>
          <a:xfrm>
            <a:off x="7391400" y="4495800"/>
            <a:ext cx="1066800" cy="307777"/>
          </a:xfrm>
          <a:prstGeom prst="rect">
            <a:avLst/>
          </a:prstGeom>
          <a:noFill/>
        </p:spPr>
        <p:txBody>
          <a:bodyPr wrap="square" rtlCol="0">
            <a:spAutoFit/>
          </a:bodyPr>
          <a:lstStyle/>
          <a:p>
            <a:r>
              <a:rPr lang="en-US" sz="1400" dirty="0" smtClean="0">
                <a:solidFill>
                  <a:schemeClr val="bg2"/>
                </a:solidFill>
                <a:latin typeface="Arial" pitchFamily="34" charset="0"/>
                <a:cs typeface="Arial" pitchFamily="34" charset="0"/>
              </a:rPr>
              <a:t>2</a:t>
            </a:r>
            <a:r>
              <a:rPr lang="en-US" sz="1400" dirty="0" smtClean="0">
                <a:solidFill>
                  <a:schemeClr val="bg2"/>
                </a:solidFill>
                <a:latin typeface="Arial" pitchFamily="34" charset="0"/>
                <a:ea typeface="Cambria Math"/>
                <a:cs typeface="Arial" pitchFamily="34" charset="0"/>
              </a:rPr>
              <a:t>°19’17”</a:t>
            </a:r>
            <a:endParaRPr lang="en-US" sz="1400" dirty="0">
              <a:solidFill>
                <a:schemeClr val="bg2"/>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381000"/>
            <a:ext cx="8229600" cy="762000"/>
          </a:xfrm>
        </p:spPr>
        <p:txBody>
          <a:bodyPr>
            <a:noAutofit/>
          </a:bodyPr>
          <a:lstStyle/>
          <a:p>
            <a:pPr algn="ctr">
              <a:buNone/>
            </a:pPr>
            <a:r>
              <a:rPr lang="en-US" sz="2400" dirty="0" smtClean="0">
                <a:latin typeface="+mj-lt"/>
              </a:rPr>
              <a:t>     </a:t>
            </a:r>
            <a:r>
              <a:rPr lang="en-US" sz="2400" dirty="0" smtClean="0">
                <a:solidFill>
                  <a:schemeClr val="bg2"/>
                </a:solidFill>
                <a:latin typeface="+mj-lt"/>
              </a:rPr>
              <a:t>The bearing and distance for the portion of the county line (43,569.68') was determined by first establishing the county line boundary corners (1006, 1007, and 1008).  </a:t>
            </a:r>
            <a:endParaRPr lang="en-US" sz="2400" dirty="0">
              <a:solidFill>
                <a:schemeClr val="bg2"/>
              </a:solidFill>
              <a:latin typeface="+mj-lt"/>
            </a:endParaRPr>
          </a:p>
        </p:txBody>
      </p:sp>
      <p:sp>
        <p:nvSpPr>
          <p:cNvPr id="10" name="Slide Number Placeholder 9"/>
          <p:cNvSpPr>
            <a:spLocks noGrp="1"/>
          </p:cNvSpPr>
          <p:nvPr>
            <p:ph type="sldNum" sz="quarter" idx="15"/>
          </p:nvPr>
        </p:nvSpPr>
        <p:spPr/>
        <p:txBody>
          <a:bodyPr/>
          <a:lstStyle/>
          <a:p>
            <a:fld id="{71A447A7-16E7-463B-B7A4-4A92DBC9578D}" type="slidenum">
              <a:rPr lang="en-US" smtClean="0"/>
              <a:pPr/>
              <a:t>84</a:t>
            </a:fld>
            <a:endParaRPr lang="en-US"/>
          </a:p>
        </p:txBody>
      </p:sp>
      <p:sp>
        <p:nvSpPr>
          <p:cNvPr id="5" name="5-Point Star 4"/>
          <p:cNvSpPr/>
          <p:nvPr/>
        </p:nvSpPr>
        <p:spPr>
          <a:xfrm>
            <a:off x="4419600" y="2895600"/>
            <a:ext cx="304800" cy="228600"/>
          </a:xfrm>
          <a:prstGeom prst="star5">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4191000" y="3352800"/>
            <a:ext cx="304800" cy="228600"/>
          </a:xfrm>
          <a:prstGeom prst="star5">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3200400" y="4343400"/>
            <a:ext cx="304800" cy="228600"/>
          </a:xfrm>
          <a:prstGeom prst="star5">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h 5 detail-3.JPG"/>
          <p:cNvPicPr>
            <a:picLocks noChangeAspect="1"/>
          </p:cNvPicPr>
          <p:nvPr/>
        </p:nvPicPr>
        <p:blipFill>
          <a:blip r:embed="rId2" cstate="print"/>
          <a:stretch>
            <a:fillRect/>
          </a:stretch>
        </p:blipFill>
        <p:spPr>
          <a:xfrm>
            <a:off x="1143000" y="1600200"/>
            <a:ext cx="6858000" cy="4837073"/>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2971800"/>
          </a:xfrm>
        </p:spPr>
        <p:txBody>
          <a:bodyPr>
            <a:normAutofit fontScale="85000" lnSpcReduction="10000"/>
          </a:bodyPr>
          <a:lstStyle/>
          <a:p>
            <a:pPr>
              <a:buNone/>
            </a:pPr>
            <a:r>
              <a:rPr lang="en-US" dirty="0" smtClean="0"/>
              <a:t>     These three corners were established by overlaying alignment of the highway plans for W. County road (S 21-40) and Midway road (S 21-111 and S 45-84) onto current field survey data.  (1008) is at the intersection of the alignment of highway plans for W. County road (S 21-40), and Midway road (S 21-111).  (1007) is along the highway plans alignment for the referenced distance of 316' to (1007) and then turning along the highway alignment of Midway road (S 45-84) for the reference distance of 726' to (1006) as shown on the referenced </a:t>
            </a:r>
            <a:r>
              <a:rPr lang="en-US" sz="2800"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z="28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 </a:t>
            </a:r>
            <a:r>
              <a:rPr lang="en-US" dirty="0" smtClean="0"/>
              <a:t>plat.  </a:t>
            </a:r>
          </a:p>
          <a:p>
            <a:endParaRPr lang="en-US" dirty="0"/>
          </a:p>
        </p:txBody>
      </p:sp>
      <p:sp>
        <p:nvSpPr>
          <p:cNvPr id="6" name="Slide Number Placeholder 5"/>
          <p:cNvSpPr>
            <a:spLocks noGrp="1"/>
          </p:cNvSpPr>
          <p:nvPr>
            <p:ph type="sldNum" sz="quarter" idx="15"/>
          </p:nvPr>
        </p:nvSpPr>
        <p:spPr/>
        <p:txBody>
          <a:bodyPr/>
          <a:lstStyle/>
          <a:p>
            <a:fld id="{71A447A7-16E7-463B-B7A4-4A92DBC9578D}" type="slidenum">
              <a:rPr lang="en-US" smtClean="0"/>
              <a:pPr/>
              <a:t>85</a:t>
            </a:fld>
            <a:endParaRPr lang="en-US"/>
          </a:p>
        </p:txBody>
      </p:sp>
      <p:pic>
        <p:nvPicPr>
          <p:cNvPr id="4" name="Picture 2" descr="L:\1-Glenn Active Projects\12741-858 SC Geodetic Society - County Boundaries\Reference Data\SC ARCHIVES and History\S21320100000000101.jpg"/>
          <p:cNvPicPr>
            <a:picLocks noChangeAspect="1" noChangeArrowheads="1"/>
          </p:cNvPicPr>
          <p:nvPr/>
        </p:nvPicPr>
        <p:blipFill>
          <a:blip r:embed="rId2" cstate="print"/>
          <a:srcRect/>
          <a:stretch>
            <a:fillRect/>
          </a:stretch>
        </p:blipFill>
        <p:spPr bwMode="auto">
          <a:xfrm>
            <a:off x="685800" y="3276600"/>
            <a:ext cx="7924800" cy="3047640"/>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L:\1-Glenn Active Projects\12741-858 SC Geodetic Society - County Boundaries\Reference Data\SC ARCHIVES and History\S21320100000000101.jpg"/>
          <p:cNvPicPr>
            <a:picLocks noChangeAspect="1" noChangeArrowheads="1"/>
          </p:cNvPicPr>
          <p:nvPr/>
        </p:nvPicPr>
        <p:blipFill>
          <a:blip r:embed="rId2" cstate="print"/>
          <a:srcRect/>
          <a:stretch>
            <a:fillRect/>
          </a:stretch>
        </p:blipFill>
        <p:spPr bwMode="auto">
          <a:xfrm>
            <a:off x="685800" y="480624"/>
            <a:ext cx="7467600" cy="2871815"/>
          </a:xfrm>
          <a:prstGeom prst="rect">
            <a:avLst/>
          </a:prstGeom>
          <a:noFill/>
        </p:spPr>
      </p:pic>
      <p:pic>
        <p:nvPicPr>
          <p:cNvPr id="9" name="Picture 8" descr="sh6 1006-1008 plat ref.JPG"/>
          <p:cNvPicPr>
            <a:picLocks noChangeAspect="1"/>
          </p:cNvPicPr>
          <p:nvPr/>
        </p:nvPicPr>
        <p:blipFill>
          <a:blip r:embed="rId3" cstate="print"/>
          <a:stretch>
            <a:fillRect/>
          </a:stretch>
        </p:blipFill>
        <p:spPr>
          <a:xfrm>
            <a:off x="3733800" y="3200400"/>
            <a:ext cx="4800600" cy="2935814"/>
          </a:xfrm>
          <a:prstGeom prst="rect">
            <a:avLst/>
          </a:prstGeom>
          <a:ln w="38100">
            <a:solidFill>
              <a:schemeClr val="accent1"/>
            </a:solidFill>
          </a:ln>
        </p:spPr>
      </p:pic>
      <p:sp>
        <p:nvSpPr>
          <p:cNvPr id="6" name="Rectangle 5"/>
          <p:cNvSpPr/>
          <p:nvPr/>
        </p:nvSpPr>
        <p:spPr>
          <a:xfrm>
            <a:off x="152400" y="3048000"/>
            <a:ext cx="4191000" cy="1981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1000" y="3200400"/>
            <a:ext cx="3962400" cy="1754326"/>
          </a:xfrm>
          <a:prstGeom prst="rect">
            <a:avLst/>
          </a:prstGeom>
        </p:spPr>
        <p:txBody>
          <a:bodyPr wrap="square">
            <a:spAutoFit/>
          </a:bodyPr>
          <a:lstStyle/>
          <a:p>
            <a:r>
              <a:rPr lang="en-US" dirty="0" smtClean="0"/>
              <a:t>The </a:t>
            </a:r>
            <a:r>
              <a:rPr lang="en-US" spc="-100" dirty="0" err="1" smtClean="0">
                <a:ln w="3200">
                  <a:solidFill>
                    <a:schemeClr val="bg2">
                      <a:shade val="75000"/>
                      <a:alpha val="25000"/>
                    </a:schemeClr>
                  </a:solidFill>
                  <a:prstDash val="solid"/>
                  <a:round/>
                </a:ln>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effectLst>
                  <a:innerShdw blurRad="50800" dist="25400" dir="13500000">
                    <a:prstClr val="black">
                      <a:alpha val="70000"/>
                    </a:prstClr>
                  </a:innerShdw>
                </a:effectLst>
              </a:rPr>
              <a:t>-Wilson</a:t>
            </a:r>
            <a:r>
              <a:rPr lang="en-US" dirty="0" smtClean="0"/>
              <a:t> plat clearly shows a distance of 726 ‘ and 316' for describing the line length along          S 21-84/S-21-111 (Midway road). </a:t>
            </a:r>
          </a:p>
          <a:p>
            <a:r>
              <a:rPr lang="en-US" dirty="0" smtClean="0"/>
              <a:t>The 726’ distance is omitted from the Statue Description.</a:t>
            </a:r>
            <a:endParaRPr lang="en-US" dirty="0"/>
          </a:p>
        </p:txBody>
      </p:sp>
      <p:sp>
        <p:nvSpPr>
          <p:cNvPr id="14" name="Rectangle 13"/>
          <p:cNvSpPr/>
          <p:nvPr/>
        </p:nvSpPr>
        <p:spPr>
          <a:xfrm>
            <a:off x="3733800" y="2362200"/>
            <a:ext cx="838200" cy="381000"/>
          </a:xfrm>
          <a:prstGeom prst="rect">
            <a:avLst/>
          </a:prstGeom>
          <a:solidFill>
            <a:schemeClr val="accent1">
              <a:alpha val="27000"/>
            </a:schemeClr>
          </a:solidFill>
          <a:ln w="3175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5"/>
          </p:nvPr>
        </p:nvSpPr>
        <p:spPr/>
        <p:txBody>
          <a:bodyPr/>
          <a:lstStyle/>
          <a:p>
            <a:fld id="{71A447A7-16E7-463B-B7A4-4A92DBC9578D}"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Red-Underline.JPG"/>
          <p:cNvPicPr>
            <a:picLocks noChangeAspect="1"/>
          </p:cNvPicPr>
          <p:nvPr/>
        </p:nvPicPr>
        <p:blipFill>
          <a:blip r:embed="rId2" cstate="print"/>
          <a:stretch>
            <a:fillRect/>
          </a:stretch>
        </p:blipFill>
        <p:spPr>
          <a:xfrm>
            <a:off x="4876800" y="533400"/>
            <a:ext cx="3783787" cy="5875446"/>
          </a:xfrm>
          <a:prstGeom prst="rect">
            <a:avLst/>
          </a:prstGeom>
          <a:ln>
            <a:noFill/>
          </a:ln>
          <a:effectLst>
            <a:outerShdw blurRad="292100" dist="139700" dir="2700000" algn="tl" rotWithShape="0">
              <a:srgbClr val="333333">
                <a:alpha val="65000"/>
              </a:srgbClr>
            </a:outerShdw>
          </a:effectLst>
        </p:spPr>
      </p:pic>
      <p:pic>
        <p:nvPicPr>
          <p:cNvPr id="9218" name="Picture 2"/>
          <p:cNvPicPr>
            <a:picLocks noChangeAspect="1" noChangeArrowheads="1"/>
          </p:cNvPicPr>
          <p:nvPr/>
        </p:nvPicPr>
        <p:blipFill>
          <a:blip r:embed="rId3" cstate="print"/>
          <a:srcRect/>
          <a:stretch>
            <a:fillRect/>
          </a:stretch>
        </p:blipFill>
        <p:spPr bwMode="auto">
          <a:xfrm>
            <a:off x="381000" y="1219200"/>
            <a:ext cx="4191000" cy="2426702"/>
          </a:xfrm>
          <a:prstGeom prst="rect">
            <a:avLst/>
          </a:prstGeom>
          <a:ln>
            <a:noFill/>
          </a:ln>
          <a:effectLst>
            <a:outerShdw blurRad="292100" dist="139700" dir="2700000" algn="tl" rotWithShape="0">
              <a:srgbClr val="333333">
                <a:alpha val="65000"/>
              </a:srgbClr>
            </a:outerShdw>
          </a:effectLst>
        </p:spPr>
      </p:pic>
      <p:sp>
        <p:nvSpPr>
          <p:cNvPr id="5" name="Title 2"/>
          <p:cNvSpPr txBox="1">
            <a:spLocks noGrp="1"/>
          </p:cNvSpPr>
          <p:nvPr>
            <p:ph type="title"/>
          </p:nvPr>
        </p:nvSpPr>
        <p:spPr>
          <a:xfrm>
            <a:off x="685800" y="381000"/>
            <a:ext cx="8229600" cy="5334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Plat  Magnification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6" name="Rectangle 5"/>
          <p:cNvSpPr/>
          <p:nvPr/>
        </p:nvSpPr>
        <p:spPr>
          <a:xfrm>
            <a:off x="304800" y="4419600"/>
            <a:ext cx="4191000" cy="1676400"/>
          </a:xfrm>
          <a:prstGeom prst="rect">
            <a:avLst/>
          </a:prstGeom>
          <a:solidFill>
            <a:schemeClr val="bg2"/>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rot="21070591">
            <a:off x="470859" y="4486157"/>
            <a:ext cx="3962400" cy="1477328"/>
          </a:xfrm>
          <a:prstGeom prst="rect">
            <a:avLst/>
          </a:prstGeom>
        </p:spPr>
        <p:txBody>
          <a:bodyPr wrap="square">
            <a:spAutoFit/>
          </a:bodyPr>
          <a:lstStyle/>
          <a:p>
            <a:pPr algn="ctr"/>
            <a:r>
              <a:rPr lang="en-US" dirty="0" smtClean="0"/>
              <a:t>Additionally,  the 726’ appears to be mislabeled as “N 26</a:t>
            </a:r>
            <a:r>
              <a:rPr lang="en-US" dirty="0" smtClean="0">
                <a:latin typeface="Cambria Math"/>
                <a:ea typeface="Cambria Math"/>
              </a:rPr>
              <a:t>° </a:t>
            </a:r>
            <a:r>
              <a:rPr lang="en-US" dirty="0" smtClean="0"/>
              <a:t>E”                                   in the Statue Description.</a:t>
            </a:r>
          </a:p>
          <a:p>
            <a:pPr algn="ctr"/>
            <a:endParaRPr lang="en-US" dirty="0" smtClean="0"/>
          </a:p>
          <a:p>
            <a:pPr algn="ctr"/>
            <a:r>
              <a:rPr lang="en-US" b="1" dirty="0" smtClean="0"/>
              <a:t>Scrivener's Error</a:t>
            </a:r>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111-sh 7.JPG"/>
          <p:cNvPicPr>
            <a:picLocks noChangeAspect="1"/>
          </p:cNvPicPr>
          <p:nvPr/>
        </p:nvPicPr>
        <p:blipFill>
          <a:blip r:embed="rId2" cstate="print"/>
          <a:stretch>
            <a:fillRect/>
          </a:stretch>
        </p:blipFill>
        <p:spPr>
          <a:xfrm>
            <a:off x="381000" y="990600"/>
            <a:ext cx="8470028" cy="5105400"/>
          </a:xfrm>
          <a:prstGeom prst="rect">
            <a:avLst/>
          </a:prstGeom>
        </p:spPr>
      </p:pic>
      <p:sp>
        <p:nvSpPr>
          <p:cNvPr id="8" name="Slide Number Placeholder 7"/>
          <p:cNvSpPr>
            <a:spLocks noGrp="1"/>
          </p:cNvSpPr>
          <p:nvPr>
            <p:ph type="sldNum" sz="quarter" idx="15"/>
          </p:nvPr>
        </p:nvSpPr>
        <p:spPr/>
        <p:txBody>
          <a:bodyPr/>
          <a:lstStyle/>
          <a:p>
            <a:fld id="{71A447A7-16E7-463B-B7A4-4A92DBC9578D}" type="slidenum">
              <a:rPr lang="en-US" smtClean="0"/>
              <a:pPr/>
              <a:t>88</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 Midway Road S 21-111</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9" name="Picture 8" descr="111-sh 7 detail.JPG"/>
          <p:cNvPicPr>
            <a:picLocks noChangeAspect="1"/>
          </p:cNvPicPr>
          <p:nvPr/>
        </p:nvPicPr>
        <p:blipFill>
          <a:blip r:embed="rId3" cstate="print"/>
          <a:stretch>
            <a:fillRect/>
          </a:stretch>
        </p:blipFill>
        <p:spPr>
          <a:xfrm>
            <a:off x="4191000" y="2438400"/>
            <a:ext cx="3648881" cy="3847609"/>
          </a:xfrm>
          <a:prstGeom prst="rect">
            <a:avLst/>
          </a:prstGeom>
          <a:ln>
            <a:noFill/>
          </a:ln>
          <a:effectLst>
            <a:outerShdw blurRad="292100" dist="139700" dir="2700000" algn="tl" rotWithShape="0">
              <a:srgbClr val="333333">
                <a:alpha val="65000"/>
              </a:srgbClr>
            </a:outerShdw>
          </a:effectLst>
        </p:spPr>
      </p:pic>
      <p:pic>
        <p:nvPicPr>
          <p:cNvPr id="6" name="Picture 5" descr="111-sh 7 title.JPG"/>
          <p:cNvPicPr>
            <a:picLocks noChangeAspect="1"/>
          </p:cNvPicPr>
          <p:nvPr/>
        </p:nvPicPr>
        <p:blipFill>
          <a:blip r:embed="rId4" cstate="print"/>
          <a:stretch>
            <a:fillRect/>
          </a:stretch>
        </p:blipFill>
        <p:spPr>
          <a:xfrm>
            <a:off x="6019800" y="990600"/>
            <a:ext cx="2867025" cy="37196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 5 indiantown rd.JPG"/>
          <p:cNvPicPr>
            <a:picLocks noChangeAspect="1"/>
          </p:cNvPicPr>
          <p:nvPr/>
        </p:nvPicPr>
        <p:blipFill>
          <a:blip r:embed="rId3" cstate="print"/>
          <a:stretch>
            <a:fillRect/>
          </a:stretch>
        </p:blipFill>
        <p:spPr>
          <a:xfrm>
            <a:off x="304800" y="1371600"/>
            <a:ext cx="4191000" cy="3698819"/>
          </a:xfrm>
          <a:prstGeom prst="rect">
            <a:avLst/>
          </a:prstGeom>
        </p:spPr>
      </p:pic>
      <p:pic>
        <p:nvPicPr>
          <p:cNvPr id="9" name="Picture 8" descr="111-sh 7 detail.JPG"/>
          <p:cNvPicPr>
            <a:picLocks noChangeAspect="1"/>
          </p:cNvPicPr>
          <p:nvPr/>
        </p:nvPicPr>
        <p:blipFill>
          <a:blip r:embed="rId4" cstate="print"/>
          <a:stretch>
            <a:fillRect/>
          </a:stretch>
        </p:blipFill>
        <p:spPr>
          <a:xfrm rot="8532743">
            <a:off x="4917759" y="1642762"/>
            <a:ext cx="3330737" cy="3512138"/>
          </a:xfrm>
          <a:prstGeom prst="rect">
            <a:avLst/>
          </a:prstGeom>
        </p:spPr>
      </p:pic>
      <p:sp>
        <p:nvSpPr>
          <p:cNvPr id="23" name="Slide Number Placeholder 22"/>
          <p:cNvSpPr>
            <a:spLocks noGrp="1"/>
          </p:cNvSpPr>
          <p:nvPr>
            <p:ph type="sldNum" sz="quarter" idx="15"/>
          </p:nvPr>
        </p:nvSpPr>
        <p:spPr/>
        <p:txBody>
          <a:bodyPr/>
          <a:lstStyle/>
          <a:p>
            <a:fld id="{71A447A7-16E7-463B-B7A4-4A92DBC9578D}" type="slidenum">
              <a:rPr lang="en-US" smtClean="0"/>
              <a:pPr/>
              <a:t>89</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 Highlighted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cxnSp>
        <p:nvCxnSpPr>
          <p:cNvPr id="11" name="Straight Connector 10"/>
          <p:cNvCxnSpPr/>
          <p:nvPr/>
        </p:nvCxnSpPr>
        <p:spPr>
          <a:xfrm flipH="1" flipV="1">
            <a:off x="1981200" y="4038600"/>
            <a:ext cx="533400" cy="228600"/>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flipH="1" flipV="1">
            <a:off x="5257800" y="2667000"/>
            <a:ext cx="914400" cy="609600"/>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flipV="1">
            <a:off x="6172200" y="2438400"/>
            <a:ext cx="1066800" cy="838200"/>
          </a:xfrm>
          <a:prstGeom prst="line">
            <a:avLst/>
          </a:prstGeom>
          <a:ln w="50800"/>
        </p:spPr>
        <p:style>
          <a:lnRef idx="1">
            <a:schemeClr val="accent2"/>
          </a:lnRef>
          <a:fillRef idx="0">
            <a:schemeClr val="accent2"/>
          </a:fillRef>
          <a:effectRef idx="0">
            <a:schemeClr val="accent2"/>
          </a:effectRef>
          <a:fontRef idx="minor">
            <a:schemeClr val="tx1"/>
          </a:fontRef>
        </p:style>
      </p:cxnSp>
      <p:cxnSp>
        <p:nvCxnSpPr>
          <p:cNvPr id="22" name="Straight Connector 21"/>
          <p:cNvCxnSpPr/>
          <p:nvPr/>
        </p:nvCxnSpPr>
        <p:spPr>
          <a:xfrm flipH="1">
            <a:off x="2286000" y="4267200"/>
            <a:ext cx="304800" cy="304800"/>
          </a:xfrm>
          <a:prstGeom prst="line">
            <a:avLst/>
          </a:prstGeom>
          <a:ln/>
        </p:spPr>
        <p:style>
          <a:lnRef idx="3">
            <a:schemeClr val="accent2"/>
          </a:lnRef>
          <a:fillRef idx="0">
            <a:schemeClr val="accent2"/>
          </a:fillRef>
          <a:effectRef idx="2">
            <a:schemeClr val="accent2"/>
          </a:effectRef>
          <a:fontRef idx="minor">
            <a:schemeClr val="tx1"/>
          </a:fontRef>
        </p:style>
      </p:cxnSp>
      <p:sp>
        <p:nvSpPr>
          <p:cNvPr id="26" name="Rectangle 25"/>
          <p:cNvSpPr/>
          <p:nvPr/>
        </p:nvSpPr>
        <p:spPr>
          <a:xfrm rot="18048616">
            <a:off x="2672729" y="2773142"/>
            <a:ext cx="1876475" cy="36933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Midway Road</a:t>
            </a:r>
            <a:endParaRPr lang="en-US"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30" name="Straight Connector 29"/>
          <p:cNvCxnSpPr/>
          <p:nvPr/>
        </p:nvCxnSpPr>
        <p:spPr>
          <a:xfrm flipV="1">
            <a:off x="2590800" y="1828800"/>
            <a:ext cx="1447800" cy="243840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8" name="Straight Connector 37"/>
          <p:cNvCxnSpPr/>
          <p:nvPr/>
        </p:nvCxnSpPr>
        <p:spPr>
          <a:xfrm>
            <a:off x="533400" y="3810000"/>
            <a:ext cx="1905000" cy="533400"/>
          </a:xfrm>
          <a:prstGeom prst="line">
            <a:avLst/>
          </a:prstGeom>
        </p:spPr>
        <p:style>
          <a:lnRef idx="3">
            <a:schemeClr val="accent6"/>
          </a:lnRef>
          <a:fillRef idx="0">
            <a:schemeClr val="accent6"/>
          </a:fillRef>
          <a:effectRef idx="2">
            <a:schemeClr val="accent6"/>
          </a:effectRef>
          <a:fontRef idx="minor">
            <a:schemeClr val="tx1"/>
          </a:fontRef>
        </p:style>
      </p:cxnSp>
      <p:cxnSp>
        <p:nvCxnSpPr>
          <p:cNvPr id="42" name="Straight Connector 41"/>
          <p:cNvCxnSpPr/>
          <p:nvPr/>
        </p:nvCxnSpPr>
        <p:spPr>
          <a:xfrm>
            <a:off x="4876800" y="2667000"/>
            <a:ext cx="1143000" cy="685800"/>
          </a:xfrm>
          <a:prstGeom prst="line">
            <a:avLst/>
          </a:prstGeom>
        </p:spPr>
        <p:style>
          <a:lnRef idx="3">
            <a:schemeClr val="accent6"/>
          </a:lnRef>
          <a:fillRef idx="0">
            <a:schemeClr val="accent6"/>
          </a:fillRef>
          <a:effectRef idx="2">
            <a:schemeClr val="accent6"/>
          </a:effectRef>
          <a:fontRef idx="minor">
            <a:schemeClr val="tx1"/>
          </a:fontRef>
        </p:style>
      </p:cxnSp>
      <p:cxnSp>
        <p:nvCxnSpPr>
          <p:cNvPr id="48" name="Straight Connector 47"/>
          <p:cNvCxnSpPr/>
          <p:nvPr/>
        </p:nvCxnSpPr>
        <p:spPr>
          <a:xfrm>
            <a:off x="1752600" y="5562600"/>
            <a:ext cx="5334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50" name="Straight Connector 49"/>
          <p:cNvCxnSpPr/>
          <p:nvPr/>
        </p:nvCxnSpPr>
        <p:spPr>
          <a:xfrm>
            <a:off x="1752600" y="5867400"/>
            <a:ext cx="5334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51" name="Straight Connector 50"/>
          <p:cNvCxnSpPr/>
          <p:nvPr/>
        </p:nvCxnSpPr>
        <p:spPr>
          <a:xfrm>
            <a:off x="1752600" y="6172200"/>
            <a:ext cx="533400" cy="0"/>
          </a:xfrm>
          <a:prstGeom prst="line">
            <a:avLst/>
          </a:prstGeom>
        </p:spPr>
        <p:style>
          <a:lnRef idx="3">
            <a:schemeClr val="accent1"/>
          </a:lnRef>
          <a:fillRef idx="0">
            <a:schemeClr val="accent1"/>
          </a:fillRef>
          <a:effectRef idx="2">
            <a:schemeClr val="accent1"/>
          </a:effectRef>
          <a:fontRef idx="minor">
            <a:schemeClr val="tx1"/>
          </a:fontRef>
        </p:style>
      </p:cxnSp>
      <p:sp>
        <p:nvSpPr>
          <p:cNvPr id="52" name="TextBox 51"/>
          <p:cNvSpPr txBox="1"/>
          <p:nvPr/>
        </p:nvSpPr>
        <p:spPr>
          <a:xfrm>
            <a:off x="2286000" y="5334000"/>
            <a:ext cx="3621119" cy="369332"/>
          </a:xfrm>
          <a:prstGeom prst="rect">
            <a:avLst/>
          </a:prstGeom>
          <a:noFill/>
        </p:spPr>
        <p:txBody>
          <a:bodyPr wrap="none" rtlCol="0">
            <a:spAutoFit/>
          </a:bodyPr>
          <a:lstStyle/>
          <a:p>
            <a:r>
              <a:rPr lang="en-US" dirty="0" smtClean="0"/>
              <a:t>Represents Depicted County Line</a:t>
            </a:r>
            <a:endParaRPr lang="en-US" dirty="0"/>
          </a:p>
        </p:txBody>
      </p:sp>
      <p:sp>
        <p:nvSpPr>
          <p:cNvPr id="53" name="TextBox 52"/>
          <p:cNvSpPr txBox="1"/>
          <p:nvPr/>
        </p:nvSpPr>
        <p:spPr>
          <a:xfrm>
            <a:off x="2286000" y="5638800"/>
            <a:ext cx="3927357" cy="369332"/>
          </a:xfrm>
          <a:prstGeom prst="rect">
            <a:avLst/>
          </a:prstGeom>
          <a:noFill/>
        </p:spPr>
        <p:txBody>
          <a:bodyPr wrap="none" rtlCol="0">
            <a:spAutoFit/>
          </a:bodyPr>
          <a:lstStyle/>
          <a:p>
            <a:r>
              <a:rPr lang="en-US" dirty="0" smtClean="0"/>
              <a:t>Represents Indiantown\Midway Road</a:t>
            </a:r>
            <a:endParaRPr lang="en-US" dirty="0"/>
          </a:p>
        </p:txBody>
      </p:sp>
      <p:sp>
        <p:nvSpPr>
          <p:cNvPr id="54" name="TextBox 53"/>
          <p:cNvSpPr txBox="1"/>
          <p:nvPr/>
        </p:nvSpPr>
        <p:spPr>
          <a:xfrm>
            <a:off x="2286000" y="5943600"/>
            <a:ext cx="2816605" cy="369332"/>
          </a:xfrm>
          <a:prstGeom prst="rect">
            <a:avLst/>
          </a:prstGeom>
          <a:noFill/>
        </p:spPr>
        <p:txBody>
          <a:bodyPr wrap="none" rtlCol="0">
            <a:spAutoFit/>
          </a:bodyPr>
          <a:lstStyle/>
          <a:p>
            <a:r>
              <a:rPr lang="en-US" dirty="0" smtClean="0"/>
              <a:t>Represents </a:t>
            </a:r>
            <a:r>
              <a:rPr lang="en-US" dirty="0" err="1" smtClean="0"/>
              <a:t>Cowhead</a:t>
            </a:r>
            <a:r>
              <a:rPr lang="en-US" dirty="0" smtClean="0"/>
              <a:t> Road</a:t>
            </a:r>
            <a:endParaRPr lang="en-US" dirty="0"/>
          </a:p>
        </p:txBody>
      </p:sp>
      <p:sp>
        <p:nvSpPr>
          <p:cNvPr id="55" name="TextBox 54"/>
          <p:cNvSpPr txBox="1"/>
          <p:nvPr/>
        </p:nvSpPr>
        <p:spPr>
          <a:xfrm>
            <a:off x="7315200" y="1143000"/>
            <a:ext cx="1517147"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smtClean="0">
                <a:solidFill>
                  <a:schemeClr val="bg2"/>
                </a:solidFill>
              </a:rPr>
              <a:t>Rotated View</a:t>
            </a:r>
            <a:endParaRPr lang="en-US" dirty="0">
              <a:solidFill>
                <a:schemeClr val="bg2"/>
              </a:solidFill>
            </a:endParaRPr>
          </a:p>
        </p:txBody>
      </p:sp>
      <p:sp>
        <p:nvSpPr>
          <p:cNvPr id="20" name="Title 2"/>
          <p:cNvSpPr txBox="1">
            <a:spLocks/>
          </p:cNvSpPr>
          <p:nvPr/>
        </p:nvSpPr>
        <p:spPr>
          <a:xfrm>
            <a:off x="2209800" y="4724400"/>
            <a:ext cx="2209800" cy="304800"/>
          </a:xfrm>
          <a:prstGeom prst="rect">
            <a:avLst/>
          </a:prstGeom>
          <a:ln w="6350" cap="rnd">
            <a:noFill/>
          </a:ln>
        </p:spPr>
        <p:txBody>
          <a:bodyPr vert="horz" rtlCol="0" anchor="b" anchorCtr="0">
            <a:normAutofit fontScale="62500" lnSpcReduction="20000"/>
          </a:bodyPr>
          <a:lstStyle/>
          <a:p>
            <a:pPr lvl="0">
              <a:spcBef>
                <a:spcPct val="0"/>
              </a:spcBef>
              <a:defRPr/>
            </a:pPr>
            <a:r>
              <a:rPr lang="en-US" sz="2400" dirty="0" smtClean="0">
                <a:solidFill>
                  <a:schemeClr val="bg2"/>
                </a:solidFill>
              </a:rPr>
              <a:t> </a:t>
            </a:r>
            <a:r>
              <a:rPr lang="en-US" sz="2400" dirty="0" err="1" smtClean="0">
                <a:solidFill>
                  <a:schemeClr val="bg1"/>
                </a:solidFill>
              </a:rPr>
              <a:t>Coggeshall</a:t>
            </a:r>
            <a:r>
              <a:rPr lang="en-US" sz="2400" dirty="0" smtClean="0">
                <a:solidFill>
                  <a:schemeClr val="bg1"/>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spcBef>
                <a:spcPts val="0"/>
              </a:spcBef>
              <a:buNone/>
            </a:pPr>
            <a:r>
              <a:rPr lang="en-US" dirty="0" smtClean="0">
                <a:solidFill>
                  <a:schemeClr val="tx2">
                    <a:lumMod val="75000"/>
                  </a:schemeClr>
                </a:solidFill>
              </a:rPr>
              <a:t>The following is a description of the survey to describe the subject portion location of the county line between Florence County and Williamsburg County, South Carolina.  </a:t>
            </a:r>
          </a:p>
          <a:p>
            <a:pPr>
              <a:buNone/>
            </a:pPr>
            <a:r>
              <a:rPr lang="en-US" dirty="0" smtClean="0">
                <a:solidFill>
                  <a:schemeClr val="tx2">
                    <a:lumMod val="75000"/>
                  </a:schemeClr>
                </a:solidFill>
              </a:rPr>
              <a:t> This is a list of the items used to prepare this current plat:</a:t>
            </a:r>
          </a:p>
          <a:p>
            <a:r>
              <a:rPr lang="en-US" dirty="0" smtClean="0">
                <a:solidFill>
                  <a:schemeClr val="tx2">
                    <a:lumMod val="75000"/>
                  </a:schemeClr>
                </a:solidFill>
              </a:rPr>
              <a:t> Field survey data; using modern surveying practices</a:t>
            </a:r>
          </a:p>
          <a:p>
            <a:r>
              <a:rPr lang="en-US" dirty="0" smtClean="0">
                <a:solidFill>
                  <a:schemeClr val="tx2">
                    <a:lumMod val="75000"/>
                  </a:schemeClr>
                </a:solidFill>
              </a:rPr>
              <a:t> Physical evidence on or near the subject county line</a:t>
            </a:r>
          </a:p>
          <a:p>
            <a:r>
              <a:rPr lang="en-US" dirty="0" smtClean="0">
                <a:solidFill>
                  <a:schemeClr val="tx2">
                    <a:lumMod val="75000"/>
                  </a:schemeClr>
                </a:solidFill>
              </a:rPr>
              <a:t> Reference material </a:t>
            </a:r>
          </a:p>
          <a:p>
            <a:pPr lvl="1"/>
            <a:r>
              <a:rPr lang="en-US" dirty="0" smtClean="0">
                <a:solidFill>
                  <a:schemeClr val="tx2">
                    <a:lumMod val="75000"/>
                  </a:schemeClr>
                </a:solidFill>
              </a:rPr>
              <a:t>South Carolina Code of Laws</a:t>
            </a:r>
          </a:p>
          <a:p>
            <a:pPr lvl="1"/>
            <a:r>
              <a:rPr lang="en-US" dirty="0" smtClean="0">
                <a:solidFill>
                  <a:schemeClr val="tx2">
                    <a:lumMod val="75000"/>
                  </a:schemeClr>
                </a:solidFill>
              </a:rPr>
              <a:t>S. C. Archive documents</a:t>
            </a:r>
          </a:p>
          <a:p>
            <a:pPr lvl="1"/>
            <a:r>
              <a:rPr lang="en-US" dirty="0" smtClean="0">
                <a:solidFill>
                  <a:schemeClr val="tx2">
                    <a:lumMod val="75000"/>
                  </a:schemeClr>
                </a:solidFill>
              </a:rPr>
              <a:t>Plats of Record </a:t>
            </a:r>
          </a:p>
          <a:p>
            <a:pPr lvl="1"/>
            <a:r>
              <a:rPr lang="en-US" dirty="0" smtClean="0">
                <a:solidFill>
                  <a:schemeClr val="tx2">
                    <a:lumMod val="75000"/>
                  </a:schemeClr>
                </a:solidFill>
              </a:rPr>
              <a:t>SCDOT Highway plans</a:t>
            </a:r>
          </a:p>
          <a:p>
            <a:pPr lvl="1"/>
            <a:r>
              <a:rPr lang="en-US" dirty="0" smtClean="0">
                <a:solidFill>
                  <a:schemeClr val="tx2">
                    <a:lumMod val="75000"/>
                  </a:schemeClr>
                </a:solidFill>
              </a:rPr>
              <a:t>USGS Quadrangle Maps</a:t>
            </a:r>
          </a:p>
          <a:p>
            <a:pPr lvl="1"/>
            <a:r>
              <a:rPr lang="en-US" dirty="0" smtClean="0">
                <a:solidFill>
                  <a:schemeClr val="tx2">
                    <a:lumMod val="75000"/>
                  </a:schemeClr>
                </a:solidFill>
              </a:rPr>
              <a:t>Soil Survey of Williamsburg County, SC</a:t>
            </a:r>
          </a:p>
          <a:p>
            <a:pPr lvl="1"/>
            <a:endParaRPr lang="en-US" dirty="0" smtClean="0">
              <a:solidFill>
                <a:schemeClr val="tx2">
                  <a:lumMod val="75000"/>
                </a:schemeClr>
              </a:solidFill>
            </a:endParaRPr>
          </a:p>
          <a:p>
            <a:endParaRPr lang="en-US" dirty="0" smtClean="0"/>
          </a:p>
          <a:p>
            <a:endParaRPr lang="en-US" dirty="0" smtClean="0"/>
          </a:p>
          <a:p>
            <a:endParaRPr lang="en-US" dirty="0"/>
          </a:p>
        </p:txBody>
      </p:sp>
      <p:sp>
        <p:nvSpPr>
          <p:cNvPr id="4" name="Slide Number Placeholder 3"/>
          <p:cNvSpPr>
            <a:spLocks noGrp="1"/>
          </p:cNvSpPr>
          <p:nvPr>
            <p:ph type="sldNum" sz="quarter" idx="15"/>
          </p:nvPr>
        </p:nvSpPr>
        <p:spPr/>
        <p:txBody>
          <a:bodyPr/>
          <a:lstStyle/>
          <a:p>
            <a:fld id="{71A447A7-16E7-463B-B7A4-4A92DBC9578D}" type="slidenum">
              <a:rPr lang="en-US" smtClean="0"/>
              <a:pPr/>
              <a:t>9</a:t>
            </a:fld>
            <a:endParaRPr lang="en-US"/>
          </a:p>
        </p:txBody>
      </p:sp>
      <p:sp>
        <p:nvSpPr>
          <p:cNvPr id="3" name="Title 2"/>
          <p:cNvSpPr>
            <a:spLocks noGrp="1"/>
          </p:cNvSpPr>
          <p:nvPr>
            <p:ph type="title"/>
          </p:nvPr>
        </p:nvSpPr>
        <p:spPr>
          <a:xfrm>
            <a:off x="152400" y="228600"/>
            <a:ext cx="8991600" cy="1219200"/>
          </a:xfrm>
        </p:spPr>
        <p:txBody>
          <a:bodyPr>
            <a:normAutofit/>
          </a:bodyPr>
          <a:lstStyle/>
          <a:p>
            <a:pPr algn="ctr"/>
            <a:r>
              <a:rPr lang="en-US" sz="2400" dirty="0" smtClean="0">
                <a:solidFill>
                  <a:schemeClr val="bg2"/>
                </a:solidFill>
              </a:rPr>
              <a:t>THE FLORENCE COUNTY ANNEXATION-</a:t>
            </a:r>
            <a:br>
              <a:rPr lang="en-US" sz="2400" dirty="0" smtClean="0">
                <a:solidFill>
                  <a:schemeClr val="bg2"/>
                </a:solidFill>
              </a:rPr>
            </a:br>
            <a:r>
              <a:rPr lang="en-US" sz="2400" dirty="0" smtClean="0">
                <a:solidFill>
                  <a:schemeClr val="bg2"/>
                </a:solidFill>
              </a:rPr>
              <a:t>WILLIAMSBURG COUNTY</a:t>
            </a:r>
            <a:endParaRPr lang="en-US" sz="24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Grp="1" noChangeAspect="1" noChangeArrowheads="1"/>
          </p:cNvPicPr>
          <p:nvPr>
            <p:ph idx="1"/>
          </p:nvPr>
        </p:nvPicPr>
        <p:blipFill>
          <a:blip r:embed="rId2" cstate="print"/>
          <a:srcRect/>
          <a:stretch>
            <a:fillRect/>
          </a:stretch>
        </p:blipFill>
        <p:spPr bwMode="auto">
          <a:xfrm>
            <a:off x="533400" y="838200"/>
            <a:ext cx="8001000" cy="56544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5"/>
          </p:nvPr>
        </p:nvSpPr>
        <p:spPr/>
        <p:txBody>
          <a:bodyPr/>
          <a:lstStyle/>
          <a:p>
            <a:fld id="{71A447A7-16E7-463B-B7A4-4A92DBC9578D}" type="slidenum">
              <a:rPr lang="en-US" smtClean="0"/>
              <a:pPr/>
              <a:t>90</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Resurvey Plat</a:t>
            </a:r>
            <a:endParaRPr lang="en-US" sz="2400" dirty="0"/>
          </a:p>
        </p:txBody>
      </p:sp>
      <p:pic>
        <p:nvPicPr>
          <p:cNvPr id="33795" name="Picture 3"/>
          <p:cNvPicPr>
            <a:picLocks noChangeAspect="1" noChangeArrowheads="1"/>
          </p:cNvPicPr>
          <p:nvPr/>
        </p:nvPicPr>
        <p:blipFill>
          <a:blip r:embed="rId3" cstate="print"/>
          <a:srcRect/>
          <a:stretch>
            <a:fillRect/>
          </a:stretch>
        </p:blipFill>
        <p:spPr bwMode="auto">
          <a:xfrm>
            <a:off x="7620000" y="5029200"/>
            <a:ext cx="614516"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43200" y="4876800"/>
            <a:ext cx="3657600" cy="990600"/>
          </a:xfrm>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pPr algn="ctr">
              <a:buNone/>
            </a:pPr>
            <a:r>
              <a:rPr lang="en-US" sz="6000" dirty="0" smtClean="0">
                <a:solidFill>
                  <a:schemeClr val="bg2"/>
                </a:solidFill>
              </a:rPr>
              <a:t>Section 3</a:t>
            </a:r>
            <a:endParaRPr lang="en-US" sz="6000" dirty="0">
              <a:solidFill>
                <a:schemeClr val="bg2"/>
              </a:solidFill>
            </a:endParaRPr>
          </a:p>
        </p:txBody>
      </p:sp>
      <p:sp>
        <p:nvSpPr>
          <p:cNvPr id="5" name="Slide Number Placeholder 4"/>
          <p:cNvSpPr>
            <a:spLocks noGrp="1"/>
          </p:cNvSpPr>
          <p:nvPr>
            <p:ph type="sldNum" sz="quarter" idx="15"/>
          </p:nvPr>
        </p:nvSpPr>
        <p:spPr/>
        <p:txBody>
          <a:bodyPr/>
          <a:lstStyle/>
          <a:p>
            <a:fld id="{71A447A7-16E7-463B-B7A4-4A92DBC9578D}" type="slidenum">
              <a:rPr lang="en-US" smtClean="0"/>
              <a:pPr/>
              <a:t>91</a:t>
            </a:fld>
            <a:endParaRPr lang="en-US"/>
          </a:p>
        </p:txBody>
      </p:sp>
      <p:sp>
        <p:nvSpPr>
          <p:cNvPr id="3" name="Title 2"/>
          <p:cNvSpPr>
            <a:spLocks noGrp="1"/>
          </p:cNvSpPr>
          <p:nvPr>
            <p:ph type="title"/>
          </p:nvPr>
        </p:nvSpPr>
        <p:spPr>
          <a:xfrm>
            <a:off x="457200" y="533400"/>
            <a:ext cx="8229600" cy="457200"/>
          </a:xfrm>
        </p:spPr>
        <p:txBody>
          <a:bodyPr>
            <a:normAutofit fontScale="90000"/>
          </a:bodyPr>
          <a:lstStyle/>
          <a:p>
            <a:r>
              <a:rPr lang="en-US" sz="2400" dirty="0" smtClean="0"/>
              <a:t/>
            </a:r>
            <a:br>
              <a:rPr lang="en-US" sz="2400" dirty="0" smtClean="0"/>
            </a:br>
            <a:r>
              <a:rPr lang="en-US" sz="2400" dirty="0" smtClean="0">
                <a:solidFill>
                  <a:schemeClr val="bg2"/>
                </a:solidFill>
              </a:rPr>
              <a:t>Road Intersection </a:t>
            </a:r>
            <a:r>
              <a:rPr lang="en-US" sz="2400" dirty="0" err="1" smtClean="0">
                <a:solidFill>
                  <a:schemeClr val="bg2"/>
                </a:solidFill>
              </a:rPr>
              <a:t>Cowhead</a:t>
            </a:r>
            <a:r>
              <a:rPr lang="en-US" sz="2400" dirty="0" smtClean="0">
                <a:solidFill>
                  <a:schemeClr val="bg2"/>
                </a:solidFill>
              </a:rPr>
              <a:t> Road along W. County Road (formally Kingstree Road) to Flannigan’s Creek</a:t>
            </a:r>
            <a:endParaRPr lang="en-US" sz="2400" dirty="0">
              <a:solidFill>
                <a:schemeClr val="bg2"/>
              </a:solidFill>
            </a:endParaRPr>
          </a:p>
        </p:txBody>
      </p:sp>
      <p:pic>
        <p:nvPicPr>
          <p:cNvPr id="11266" name="Picture 2"/>
          <p:cNvPicPr>
            <a:picLocks noChangeAspect="1" noChangeArrowheads="1"/>
          </p:cNvPicPr>
          <p:nvPr/>
        </p:nvPicPr>
        <p:blipFill>
          <a:blip r:embed="rId2" cstate="print"/>
          <a:srcRect/>
          <a:stretch>
            <a:fillRect/>
          </a:stretch>
        </p:blipFill>
        <p:spPr bwMode="auto">
          <a:xfrm>
            <a:off x="381000" y="1371600"/>
            <a:ext cx="8382000" cy="33060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71A447A7-16E7-463B-B7A4-4A92DBC9578D}" type="slidenum">
              <a:rPr lang="en-US" smtClean="0"/>
              <a:pPr/>
              <a:t>92</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5" name="Picture 4" descr="sh 5.JPG"/>
          <p:cNvPicPr>
            <a:picLocks noChangeAspect="1"/>
          </p:cNvPicPr>
          <p:nvPr/>
        </p:nvPicPr>
        <p:blipFill>
          <a:blip r:embed="rId2" cstate="print"/>
          <a:stretch>
            <a:fillRect/>
          </a:stretch>
        </p:blipFill>
        <p:spPr>
          <a:xfrm>
            <a:off x="457200" y="762000"/>
            <a:ext cx="8232768" cy="5413498"/>
          </a:xfrm>
          <a:prstGeom prst="rect">
            <a:avLst/>
          </a:prstGeom>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93</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7" name="Picture 6" descr="sh 6.JPG"/>
          <p:cNvPicPr>
            <a:picLocks noChangeAspect="1"/>
          </p:cNvPicPr>
          <p:nvPr/>
        </p:nvPicPr>
        <p:blipFill>
          <a:blip r:embed="rId2" cstate="print"/>
          <a:stretch>
            <a:fillRect/>
          </a:stretch>
        </p:blipFill>
        <p:spPr>
          <a:xfrm>
            <a:off x="457200" y="762000"/>
            <a:ext cx="8305800" cy="5503539"/>
          </a:xfrm>
          <a:prstGeom prst="rect">
            <a:avLst/>
          </a:prstGeo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1A447A7-16E7-463B-B7A4-4A92DBC9578D}" type="slidenum">
              <a:rPr lang="en-US" smtClean="0"/>
              <a:pPr/>
              <a:t>94</a:t>
            </a:fld>
            <a:endParaRPr lang="en-US"/>
          </a:p>
        </p:txBody>
      </p:sp>
      <p:sp>
        <p:nvSpPr>
          <p:cNvPr id="3" name="Title 2"/>
          <p:cNvSpPr>
            <a:spLocks noGrp="1"/>
          </p:cNvSpPr>
          <p:nvPr>
            <p:ph type="title"/>
          </p:nvPr>
        </p:nvSpPr>
        <p:spPr>
          <a:xfrm>
            <a:off x="457200" y="228600"/>
            <a:ext cx="8229600" cy="838200"/>
          </a:xfrm>
        </p:spPr>
        <p:txBody>
          <a:bodyPr>
            <a:normAutofit/>
          </a:bodyPr>
          <a:lstStyle/>
          <a:p>
            <a:r>
              <a:rPr lang="en-US" sz="2400" dirty="0" smtClean="0">
                <a:solidFill>
                  <a:schemeClr val="bg2"/>
                </a:solidFill>
              </a:rPr>
              <a:t>Point of Beginning </a:t>
            </a:r>
            <a:br>
              <a:rPr lang="en-US" sz="2400" dirty="0" smtClean="0">
                <a:solidFill>
                  <a:schemeClr val="bg2"/>
                </a:solidFill>
              </a:rPr>
            </a:br>
            <a:r>
              <a:rPr lang="en-US" sz="2400" dirty="0" smtClean="0">
                <a:solidFill>
                  <a:schemeClr val="bg2"/>
                </a:solidFill>
              </a:rPr>
              <a:t>Section 3</a:t>
            </a:r>
            <a:endParaRPr lang="en-US" sz="2400" dirty="0">
              <a:solidFill>
                <a:schemeClr val="bg2"/>
              </a:solidFill>
            </a:endParaRPr>
          </a:p>
        </p:txBody>
      </p:sp>
      <p:pic>
        <p:nvPicPr>
          <p:cNvPr id="14338" name="Picture 2"/>
          <p:cNvPicPr>
            <a:picLocks noChangeAspect="1" noChangeArrowheads="1"/>
          </p:cNvPicPr>
          <p:nvPr/>
        </p:nvPicPr>
        <p:blipFill>
          <a:blip r:embed="rId2" cstate="print"/>
          <a:srcRect/>
          <a:stretch>
            <a:fillRect/>
          </a:stretch>
        </p:blipFill>
        <p:spPr bwMode="auto">
          <a:xfrm>
            <a:off x="381001" y="1143000"/>
            <a:ext cx="3116458" cy="4876800"/>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3657600" y="2514600"/>
            <a:ext cx="5105400" cy="1979153"/>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3657600" y="685800"/>
            <a:ext cx="5105400" cy="1737483"/>
          </a:xfrm>
          <a:prstGeom prst="rect">
            <a:avLst/>
          </a:prstGeom>
          <a:noFill/>
          <a:ln w="9525">
            <a:noFill/>
            <a:miter lim="800000"/>
            <a:headEnd/>
            <a:tailEnd/>
          </a:ln>
        </p:spPr>
      </p:pic>
      <p:pic>
        <p:nvPicPr>
          <p:cNvPr id="5123" name="Picture 3"/>
          <p:cNvPicPr>
            <a:picLocks noChangeAspect="1" noChangeArrowheads="1"/>
          </p:cNvPicPr>
          <p:nvPr/>
        </p:nvPicPr>
        <p:blipFill>
          <a:blip r:embed="rId5" cstate="print"/>
          <a:srcRect/>
          <a:stretch>
            <a:fillRect/>
          </a:stretch>
        </p:blipFill>
        <p:spPr bwMode="auto">
          <a:xfrm>
            <a:off x="3657600" y="4572000"/>
            <a:ext cx="5105400" cy="1424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5"/>
          </p:nvPr>
        </p:nvSpPr>
        <p:spPr/>
        <p:txBody>
          <a:bodyPr/>
          <a:lstStyle/>
          <a:p>
            <a:fld id="{71A447A7-16E7-463B-B7A4-4A92DBC9578D}" type="slidenum">
              <a:rPr lang="en-US" smtClean="0"/>
              <a:pPr/>
              <a:t>95</a:t>
            </a:fld>
            <a:endParaRPr lang="en-US"/>
          </a:p>
        </p:txBody>
      </p: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45-84 (Williamsburg)</a:t>
            </a: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457200" y="990601"/>
            <a:ext cx="4419600" cy="2918112"/>
          </a:xfrm>
          <a:prstGeom prst="rect">
            <a:avLst/>
          </a:prstGeom>
          <a:ln>
            <a:noFill/>
          </a:ln>
          <a:effectLst>
            <a:outerShdw blurRad="292100" dist="139700" dir="2700000" algn="tl" rotWithShape="0">
              <a:srgbClr val="333333">
                <a:alpha val="65000"/>
              </a:srgbClr>
            </a:outerShdw>
          </a:effectLst>
        </p:spPr>
      </p:pic>
      <p:pic>
        <p:nvPicPr>
          <p:cNvPr id="10243" name="Picture 3"/>
          <p:cNvPicPr>
            <a:picLocks noChangeAspect="1" noChangeArrowheads="1"/>
          </p:cNvPicPr>
          <p:nvPr/>
        </p:nvPicPr>
        <p:blipFill>
          <a:blip r:embed="rId3" cstate="print"/>
          <a:srcRect/>
          <a:stretch>
            <a:fillRect/>
          </a:stretch>
        </p:blipFill>
        <p:spPr bwMode="auto">
          <a:xfrm>
            <a:off x="6172200" y="990600"/>
            <a:ext cx="2438400" cy="3055197"/>
          </a:xfrm>
          <a:prstGeom prst="rect">
            <a:avLst/>
          </a:prstGeom>
          <a:noFill/>
          <a:ln w="9525">
            <a:noFill/>
            <a:miter lim="800000"/>
            <a:headEnd/>
            <a:tailEnd/>
          </a:ln>
        </p:spPr>
      </p:pic>
      <p:pic>
        <p:nvPicPr>
          <p:cNvPr id="10244" name="Picture 4"/>
          <p:cNvPicPr>
            <a:picLocks noChangeAspect="1" noChangeArrowheads="1"/>
          </p:cNvPicPr>
          <p:nvPr/>
        </p:nvPicPr>
        <p:blipFill>
          <a:blip r:embed="rId4" cstate="print"/>
          <a:srcRect/>
          <a:stretch>
            <a:fillRect/>
          </a:stretch>
        </p:blipFill>
        <p:spPr bwMode="auto">
          <a:xfrm>
            <a:off x="3048000" y="3505200"/>
            <a:ext cx="4545219" cy="3009900"/>
          </a:xfrm>
          <a:prstGeom prst="rect">
            <a:avLst/>
          </a:prstGeom>
          <a:noFill/>
          <a:ln w="9525">
            <a:noFill/>
            <a:miter lim="800000"/>
            <a:headEnd/>
            <a:tailEnd/>
          </a:ln>
        </p:spPr>
      </p:pic>
      <p:sp>
        <p:nvSpPr>
          <p:cNvPr id="10" name="Rectangle 9"/>
          <p:cNvSpPr/>
          <p:nvPr/>
        </p:nvSpPr>
        <p:spPr>
          <a:xfrm>
            <a:off x="4953000" y="56388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3314" name="Picture 2"/>
          <p:cNvPicPr>
            <a:picLocks noChangeAspect="1" noChangeArrowheads="1"/>
          </p:cNvPicPr>
          <p:nvPr/>
        </p:nvPicPr>
        <p:blipFill>
          <a:blip r:embed="rId5" cstate="print"/>
          <a:srcRect/>
          <a:stretch>
            <a:fillRect/>
          </a:stretch>
        </p:blipFill>
        <p:spPr bwMode="auto">
          <a:xfrm>
            <a:off x="381000" y="4038600"/>
            <a:ext cx="2335038" cy="24241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5"/>
          </p:nvPr>
        </p:nvSpPr>
        <p:spPr/>
        <p:txBody>
          <a:bodyPr/>
          <a:lstStyle/>
          <a:p>
            <a:fld id="{71A447A7-16E7-463B-B7A4-4A92DBC9578D}" type="slidenum">
              <a:rPr lang="en-US" smtClean="0"/>
              <a:pPr/>
              <a:t>96</a:t>
            </a:fld>
            <a:endParaRPr lang="en-US"/>
          </a:p>
        </p:txBody>
      </p:sp>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pic>
        <p:nvPicPr>
          <p:cNvPr id="33795" name="Picture 3"/>
          <p:cNvPicPr>
            <a:picLocks noChangeAspect="1" noChangeArrowheads="1"/>
          </p:cNvPicPr>
          <p:nvPr/>
        </p:nvPicPr>
        <p:blipFill>
          <a:blip r:embed="rId2" cstate="print"/>
          <a:srcRect/>
          <a:stretch>
            <a:fillRect/>
          </a:stretch>
        </p:blipFill>
        <p:spPr bwMode="auto">
          <a:xfrm>
            <a:off x="7620000" y="4343400"/>
            <a:ext cx="614516" cy="1219200"/>
          </a:xfrm>
          <a:prstGeom prst="rect">
            <a:avLst/>
          </a:prstGeom>
          <a:noFill/>
          <a:ln w="9525">
            <a:noFill/>
            <a:miter lim="800000"/>
            <a:headEnd/>
            <a:tailEnd/>
          </a:ln>
        </p:spPr>
      </p:pic>
      <p:pic>
        <p:nvPicPr>
          <p:cNvPr id="9218" name="Picture 2"/>
          <p:cNvPicPr>
            <a:picLocks noChangeAspect="1" noChangeArrowheads="1"/>
          </p:cNvPicPr>
          <p:nvPr/>
        </p:nvPicPr>
        <p:blipFill>
          <a:blip r:embed="rId3" cstate="print"/>
          <a:srcRect/>
          <a:stretch>
            <a:fillRect/>
          </a:stretch>
        </p:blipFill>
        <p:spPr bwMode="auto">
          <a:xfrm>
            <a:off x="457200" y="1295400"/>
            <a:ext cx="8305800" cy="43063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457200"/>
            <a:ext cx="8229600" cy="3048000"/>
          </a:xfrm>
        </p:spPr>
        <p:txBody>
          <a:bodyPr>
            <a:normAutofit fontScale="77500" lnSpcReduction="20000"/>
          </a:bodyPr>
          <a:lstStyle/>
          <a:p>
            <a:pPr>
              <a:buNone/>
            </a:pPr>
            <a:r>
              <a:rPr lang="en-US" dirty="0" smtClean="0"/>
              <a:t>    The reference material indicates from the county boundary corner (1008) along W. County road (formally Kingstree road according to the </a:t>
            </a:r>
            <a:r>
              <a:rPr lang="en-US"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a:t>
            </a:r>
            <a:r>
              <a:rPr lang="en-US" dirty="0" smtClean="0"/>
              <a:t> plat) is bearing N 71°35' E, 10,094'.  However, by  using the highway plans for this road (S 21-40) and the field survey data, the </a:t>
            </a:r>
            <a:r>
              <a:rPr lang="en-US"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 </a:t>
            </a:r>
            <a:r>
              <a:rPr lang="en-US" dirty="0" smtClean="0"/>
              <a:t>plat distance appears to be in error.  It is our determination that the distance is 7,094.00' instead of 10,094.00' for this line.  </a:t>
            </a:r>
          </a:p>
          <a:p>
            <a:pPr>
              <a:buNone/>
            </a:pPr>
            <a:r>
              <a:rPr lang="en-US" dirty="0" smtClean="0"/>
              <a:t>     This conclusion is based on observed evidence of the location of the current road and by the study of highway plans and historical aerial photography and lack of evidence in the field to show the road extended to a distance of 10,094’.</a:t>
            </a:r>
            <a:endParaRPr lang="en-US" dirty="0"/>
          </a:p>
        </p:txBody>
      </p:sp>
      <p:sp>
        <p:nvSpPr>
          <p:cNvPr id="6" name="Slide Number Placeholder 5"/>
          <p:cNvSpPr>
            <a:spLocks noGrp="1"/>
          </p:cNvSpPr>
          <p:nvPr>
            <p:ph type="sldNum" sz="quarter" idx="15"/>
          </p:nvPr>
        </p:nvSpPr>
        <p:spPr/>
        <p:txBody>
          <a:bodyPr/>
          <a:lstStyle/>
          <a:p>
            <a:fld id="{71A447A7-16E7-463B-B7A4-4A92DBC9578D}" type="slidenum">
              <a:rPr lang="en-US" smtClean="0"/>
              <a:pPr/>
              <a:t>97</a:t>
            </a:fld>
            <a:endParaRPr lang="en-US"/>
          </a:p>
        </p:txBody>
      </p:sp>
      <p:pic>
        <p:nvPicPr>
          <p:cNvPr id="3074" name="Picture 2"/>
          <p:cNvPicPr>
            <a:picLocks noChangeAspect="1" noChangeArrowheads="1"/>
          </p:cNvPicPr>
          <p:nvPr/>
        </p:nvPicPr>
        <p:blipFill>
          <a:blip r:embed="rId2" cstate="print"/>
          <a:stretch>
            <a:fillRect/>
          </a:stretch>
        </p:blipFill>
        <p:spPr bwMode="auto">
          <a:xfrm>
            <a:off x="685800" y="3505200"/>
            <a:ext cx="4038600" cy="2823888"/>
          </a:xfrm>
          <a:prstGeom prst="rect">
            <a:avLst/>
          </a:prstGeom>
          <a:noFill/>
          <a:ln w="9525">
            <a:noFill/>
            <a:miter lim="800000"/>
            <a:headEnd/>
            <a:tailEnd/>
          </a:ln>
        </p:spPr>
      </p:pic>
      <p:pic>
        <p:nvPicPr>
          <p:cNvPr id="5" name="Picture 4" descr="40-sh 12 rotated 180.JPG"/>
          <p:cNvPicPr>
            <a:picLocks noChangeAspect="1"/>
          </p:cNvPicPr>
          <p:nvPr/>
        </p:nvPicPr>
        <p:blipFill>
          <a:blip r:embed="rId3" cstate="print"/>
          <a:stretch>
            <a:fillRect/>
          </a:stretch>
        </p:blipFill>
        <p:spPr>
          <a:xfrm>
            <a:off x="5105400" y="3733800"/>
            <a:ext cx="3344863" cy="2334379"/>
          </a:xfrm>
          <a:prstGeom prst="rect">
            <a:avLst/>
          </a:prstGeom>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5"/>
          </p:nvPr>
        </p:nvSpPr>
        <p:spPr/>
        <p:txBody>
          <a:bodyPr/>
          <a:lstStyle/>
          <a:p>
            <a:fld id="{71A447A7-16E7-463B-B7A4-4A92DBC9578D}" type="slidenum">
              <a:rPr lang="en-US" smtClean="0"/>
              <a:pPr/>
              <a:t>98</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S 45-40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3505200" y="6172200"/>
            <a:ext cx="1828800" cy="4572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Rotated View</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4098" name="Picture 2"/>
          <p:cNvPicPr>
            <a:picLocks noChangeAspect="1" noChangeArrowheads="1"/>
          </p:cNvPicPr>
          <p:nvPr/>
        </p:nvPicPr>
        <p:blipFill>
          <a:blip r:embed="rId2" cstate="print"/>
          <a:srcRect/>
          <a:stretch>
            <a:fillRect/>
          </a:stretch>
        </p:blipFill>
        <p:spPr bwMode="auto">
          <a:xfrm>
            <a:off x="762000" y="1524000"/>
            <a:ext cx="4114800" cy="536171"/>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rot="10800000">
            <a:off x="5334000" y="685800"/>
            <a:ext cx="3276600" cy="2048528"/>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381000" y="3048000"/>
            <a:ext cx="8458200" cy="27382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5"/>
          </p:nvPr>
        </p:nvSpPr>
        <p:spPr/>
        <p:txBody>
          <a:bodyPr/>
          <a:lstStyle/>
          <a:p>
            <a:fld id="{71A447A7-16E7-463B-B7A4-4A92DBC9578D}" type="slidenum">
              <a:rPr lang="en-US" smtClean="0"/>
              <a:pPr/>
              <a:t>99</a:t>
            </a:fld>
            <a:endParaRPr lang="en-US"/>
          </a:p>
        </p:txBody>
      </p:sp>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Plans-Williamsburg  S 45-40</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3505200" y="6172200"/>
            <a:ext cx="1828800" cy="4572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Rotated View</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3074" name="Picture 2"/>
          <p:cNvPicPr>
            <a:picLocks noChangeAspect="1" noChangeArrowheads="1"/>
          </p:cNvPicPr>
          <p:nvPr/>
        </p:nvPicPr>
        <p:blipFill>
          <a:blip r:embed="rId2" cstate="print"/>
          <a:srcRect/>
          <a:stretch>
            <a:fillRect/>
          </a:stretch>
        </p:blipFill>
        <p:spPr bwMode="auto">
          <a:xfrm>
            <a:off x="761999" y="1504402"/>
            <a:ext cx="4114801" cy="52913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rot="10800000">
            <a:off x="5334000" y="609600"/>
            <a:ext cx="3276600" cy="2042658"/>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rot="10800000">
            <a:off x="381000" y="3124200"/>
            <a:ext cx="8429626" cy="26708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29666</TotalTime>
  <Words>2426</Words>
  <Application>Microsoft Office PowerPoint</Application>
  <PresentationFormat>On-screen Show (4:3)</PresentationFormat>
  <Paragraphs>442</Paragraphs>
  <Slides>127</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127</vt:i4>
      </vt:variant>
    </vt:vector>
  </HeadingPairs>
  <TitlesOfParts>
    <vt:vector size="133" baseType="lpstr">
      <vt:lpstr>Arial</vt:lpstr>
      <vt:lpstr>Calibri</vt:lpstr>
      <vt:lpstr>Cambria Math</vt:lpstr>
      <vt:lpstr>Constantia</vt:lpstr>
      <vt:lpstr>Wingdings 2</vt:lpstr>
      <vt:lpstr>Paper</vt:lpstr>
      <vt:lpstr>PORTION OF  FLORENCE -WILLIAMSBURG  COMMON BOUNDARY  RE-ESTABLISHMENT  PRESENTATION </vt:lpstr>
      <vt:lpstr>PowerPoint Presentation</vt:lpstr>
      <vt:lpstr>Prepared by  Glenn Associates Surveying, Inc. 11547 State Highway 215 S P.O. Box 12 Jenkinsville, South Carolina 29065 (803) 345.5297 www.glennassociates.com</vt:lpstr>
      <vt:lpstr>SC Code of Law and Act 262 Of 2014</vt:lpstr>
      <vt:lpstr>PowerPoint Presentation</vt:lpstr>
      <vt:lpstr>Public Meeting Notification</vt:lpstr>
      <vt:lpstr>THE FLORENCE COUNTY ANNEXATION –  WILLIAMSBURG COUNTY</vt:lpstr>
      <vt:lpstr>PowerPoint Presentation</vt:lpstr>
      <vt:lpstr>THE FLORENCE COUNTY ANNEXATION- WILLIAMSBURG COUNTY</vt:lpstr>
      <vt:lpstr>THE FLORENCE COUNTY ANNEXATION-  WILLIAMSBURG COUNTY</vt:lpstr>
      <vt:lpstr>The South Carolina Code of Laws-Florence County</vt:lpstr>
      <vt:lpstr>The South Carolina Code of Laws-Williamsburg County</vt:lpstr>
      <vt:lpstr>PETITION FOR ANNEXATION OF A PORTION OF  FLORENCE COUNTY TO WILLIAMSBURG COUNTY</vt:lpstr>
      <vt:lpstr>PETITION FOR ANNEXATION OF A PORTION OF  FLORENCE COUNTY TO WILLIAMSBUTG COUNTY</vt:lpstr>
      <vt:lpstr>PowerPoint Presentation</vt:lpstr>
      <vt:lpstr>PowerPoint Presentation</vt:lpstr>
      <vt:lpstr>PowerPoint Presentation</vt:lpstr>
      <vt:lpstr>1920’s Surveyors</vt:lpstr>
      <vt:lpstr>PowerPoint Presentation</vt:lpstr>
      <vt:lpstr>1920’s Surveying Instruments and Practice </vt:lpstr>
      <vt:lpstr>1920’s Surveying Instruments and Practice </vt:lpstr>
      <vt:lpstr>1920’s Surveying Instruments and Practice </vt:lpstr>
      <vt:lpstr>1920’s Surveying Instruments and Practice </vt:lpstr>
      <vt:lpstr>1920’s Surveying Instruments and Practice </vt:lpstr>
      <vt:lpstr>1920’s Surveying Instruments and Practice </vt:lpstr>
      <vt:lpstr>1920’s Surveying Instruments and Practice </vt:lpstr>
      <vt:lpstr>1920’s Surveying Instruments and Practice </vt:lpstr>
      <vt:lpstr>    Photographs</vt:lpstr>
      <vt:lpstr>Survey Comparison 1920’s : 2015’s</vt:lpstr>
      <vt:lpstr>2015 Map of Survey</vt:lpstr>
      <vt:lpstr>2015 Map of Survey</vt:lpstr>
      <vt:lpstr> Lynches Creek along Old Georgetown Road to the  Road Intersection with Vox Highway </vt:lpstr>
      <vt:lpstr>2015 Map of Survey</vt:lpstr>
      <vt:lpstr>2015 Map of Survey</vt:lpstr>
      <vt:lpstr>Point of Beginning</vt:lpstr>
      <vt:lpstr>       Coggeshall-Wilson Plat                           1944 Aerial Photo</vt:lpstr>
      <vt:lpstr>       Coggeshall-Wilson Plat                       1928 Williamsburg                              County Soil Map</vt:lpstr>
      <vt:lpstr>   Lynches Creek and Old Georgetown Road</vt:lpstr>
      <vt:lpstr>   Lynches Creek and Old Georgetown Road-Aerial</vt:lpstr>
      <vt:lpstr>2015 Map of Survey</vt:lpstr>
      <vt:lpstr>2015 Map of Survey</vt:lpstr>
      <vt:lpstr>South Carolina Department of Transportation (SCDOT) Plans</vt:lpstr>
      <vt:lpstr>SCDOT Plans-Florence County Old Georgetown Road S 21-58</vt:lpstr>
      <vt:lpstr>SCDOT Plans-Florence County Old Georgetown Road S 21-58</vt:lpstr>
      <vt:lpstr>   County Line along the Old Georgetown Road</vt:lpstr>
      <vt:lpstr>SCDOT Plans-Williamsburg County Old Georgetown Road S-39</vt:lpstr>
      <vt:lpstr>SCDOT Plans-Williamsburg County Old Georgetown Road S-39</vt:lpstr>
      <vt:lpstr>SCDOT Plans-Aerial Comparison</vt:lpstr>
      <vt:lpstr>Aerial \ Soil –Coggeshall-Wilson Plat Comparison</vt:lpstr>
      <vt:lpstr>Aerial –Coggeshall-Wilson Plat Comparison</vt:lpstr>
      <vt:lpstr>2015 Map of Survey</vt:lpstr>
      <vt:lpstr>Field Photos</vt:lpstr>
      <vt:lpstr>Field Photos</vt:lpstr>
      <vt:lpstr> Road Intersection with Vox Highway to current Cowhead Road</vt:lpstr>
      <vt:lpstr>2015 Map of Survey</vt:lpstr>
      <vt:lpstr>2015 Map of Survey</vt:lpstr>
      <vt:lpstr>2015 Map of Survey</vt:lpstr>
      <vt:lpstr>Point of Beginning Section 2</vt:lpstr>
      <vt:lpstr>       Coggeshall-Wilson Plat – 1944 Aerial</vt:lpstr>
      <vt:lpstr>       Coggeshall-Wilson Plat – 1928 Soil</vt:lpstr>
      <vt:lpstr>2015 Map of Survey</vt:lpstr>
      <vt:lpstr>   Old Farm Road</vt:lpstr>
      <vt:lpstr>2015 Map of Survey</vt:lpstr>
      <vt:lpstr>   Quail Road (Florence)-Williamson Road (Williamsburg)</vt:lpstr>
      <vt:lpstr>2015 Map of Survey</vt:lpstr>
      <vt:lpstr>   Arrowhead Road (Florence)</vt:lpstr>
      <vt:lpstr>   Blackberry Road (Florence)</vt:lpstr>
      <vt:lpstr>2015 Map of Survey</vt:lpstr>
      <vt:lpstr>   Blackberry Road (Williamsburg)</vt:lpstr>
      <vt:lpstr>2015 Map of Survey</vt:lpstr>
      <vt:lpstr>   Whispering Pines Road  at Altman Road (Williamsburg)</vt:lpstr>
      <vt:lpstr>2015 Map of Survey</vt:lpstr>
      <vt:lpstr>   St . James Road ( Florence-Williamsburg)</vt:lpstr>
      <vt:lpstr>2015 Resurvey Plat</vt:lpstr>
      <vt:lpstr>   Intersection County Road s 45-84  with                                                          Cowhead( Florence) Cow Head (Williamsburg)</vt:lpstr>
      <vt:lpstr>   Intersection County Road s 45-84  with                                                          Cowhead( Florence) Cow Head (Williamsburg)</vt:lpstr>
      <vt:lpstr>   Intersection County Road  S 45-84  with                                                          Cowhead( Florence) Cow Head (Williamsburg)</vt:lpstr>
      <vt:lpstr>       Coggeshall-Wilson Plat</vt:lpstr>
      <vt:lpstr>Coggeshall-Wilson- 2015 Map of Survey</vt:lpstr>
      <vt:lpstr>PowerPoint Presentation</vt:lpstr>
      <vt:lpstr>       Coggeshall-Wilson Plat</vt:lpstr>
      <vt:lpstr>       Coggeshall-Wilson Plat</vt:lpstr>
      <vt:lpstr>Declination  Comparison </vt:lpstr>
      <vt:lpstr>PowerPoint Presentation</vt:lpstr>
      <vt:lpstr>PowerPoint Presentation</vt:lpstr>
      <vt:lpstr>PowerPoint Presentation</vt:lpstr>
      <vt:lpstr>Plat  Magnification</vt:lpstr>
      <vt:lpstr>SCDOT Plans- Midway Road S 21-111</vt:lpstr>
      <vt:lpstr>SCDOT Plans- Highlighted comparison</vt:lpstr>
      <vt:lpstr>2015 Resurvey Plat</vt:lpstr>
      <vt:lpstr> Road Intersection Cowhead Road along W. County Road (formally Kingstree Road) to Flannigan’s Creek</vt:lpstr>
      <vt:lpstr>2015 Map of Survey</vt:lpstr>
      <vt:lpstr>2015 Map of Survey</vt:lpstr>
      <vt:lpstr>Point of Beginning  Section 3</vt:lpstr>
      <vt:lpstr>   County Road  S 45-84 (Williamsburg)</vt:lpstr>
      <vt:lpstr>2015 Map of Survey</vt:lpstr>
      <vt:lpstr>PowerPoint Presentation</vt:lpstr>
      <vt:lpstr>SCDOT Plans-Williamsburg  S 45-40</vt:lpstr>
      <vt:lpstr>SCDOT Plans-Williamsburg  S 45-40</vt:lpstr>
      <vt:lpstr>SCDOT Plans-Williamsburg  S 45-40</vt:lpstr>
      <vt:lpstr>SCDOT Plans-Williamsburg  S 45-40</vt:lpstr>
      <vt:lpstr>2015 Map of Survey</vt:lpstr>
      <vt:lpstr>   County Road  S 45-40  and  S 45-430 (Williamsburg)</vt:lpstr>
      <vt:lpstr>SCDOT Plans-Williamsburg  S  45-40</vt:lpstr>
      <vt:lpstr>SCDOT Plans-Williamsburg  S -40</vt:lpstr>
      <vt:lpstr>SCDOT Plans-Williamsburg  S  45-40</vt:lpstr>
      <vt:lpstr>PowerPoint Presentation</vt:lpstr>
      <vt:lpstr>PowerPoint Presentation</vt:lpstr>
      <vt:lpstr>2015 Map of Survey</vt:lpstr>
      <vt:lpstr>2015 Map of Survey</vt:lpstr>
      <vt:lpstr>PowerPoint Presentation</vt:lpstr>
      <vt:lpstr>SCDOT Plans- W. County Line Road S 45-40</vt:lpstr>
      <vt:lpstr>   County Road  S 45-40 (Williamsburg)</vt:lpstr>
      <vt:lpstr>PowerPoint Presentation</vt:lpstr>
      <vt:lpstr>   County Road  S 45-40 (Williamsburg)</vt:lpstr>
      <vt:lpstr>   County Road  S 45-40 (Williamsburg)</vt:lpstr>
      <vt:lpstr>   County Road  S 45-40 (Williamsburg)</vt:lpstr>
      <vt:lpstr>SCDOT Plans</vt:lpstr>
      <vt:lpstr>SCDOT Plans-</vt:lpstr>
      <vt:lpstr>   Intersection of County Road  S 45-40 (Williamsburg)  and SC Highway 41/51</vt:lpstr>
      <vt:lpstr>2015 Map of Survey</vt:lpstr>
      <vt:lpstr>   County Road  S 45-40 (Williamsburg) at Flanagan’s Creek   </vt:lpstr>
      <vt:lpstr>Act 262 of 2014 </vt:lpstr>
      <vt:lpstr>Act 262 of 2014 </vt:lpstr>
      <vt:lpstr>SIGNIFICANT IMPACTS?</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 Bonds</dc:creator>
  <cp:lastModifiedBy>David K. Ballard</cp:lastModifiedBy>
  <cp:revision>1103</cp:revision>
  <dcterms:created xsi:type="dcterms:W3CDTF">2015-10-26T20:56:22Z</dcterms:created>
  <dcterms:modified xsi:type="dcterms:W3CDTF">2016-11-03T18:22:20Z</dcterms:modified>
</cp:coreProperties>
</file>