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2" r:id="rId2"/>
    <p:sldId id="366" r:id="rId3"/>
    <p:sldId id="367" r:id="rId4"/>
    <p:sldId id="368" r:id="rId5"/>
    <p:sldId id="369" r:id="rId6"/>
    <p:sldId id="370" r:id="rId7"/>
    <p:sldId id="371" r:id="rId8"/>
    <p:sldId id="372" r:id="rId9"/>
    <p:sldId id="373" r:id="rId10"/>
    <p:sldId id="374" r:id="rId11"/>
    <p:sldId id="375" r:id="rId12"/>
    <p:sldId id="391" r:id="rId13"/>
    <p:sldId id="339" r:id="rId14"/>
    <p:sldId id="340" r:id="rId15"/>
    <p:sldId id="341" r:id="rId16"/>
    <p:sldId id="376" r:id="rId17"/>
    <p:sldId id="377" r:id="rId18"/>
    <p:sldId id="379" r:id="rId19"/>
    <p:sldId id="378" r:id="rId20"/>
    <p:sldId id="380" r:id="rId21"/>
    <p:sldId id="381" r:id="rId22"/>
    <p:sldId id="344" r:id="rId23"/>
    <p:sldId id="382"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72503" autoAdjust="0"/>
  </p:normalViewPr>
  <p:slideViewPr>
    <p:cSldViewPr>
      <p:cViewPr varScale="1">
        <p:scale>
          <a:sx n="87" d="100"/>
          <a:sy n="87" d="100"/>
        </p:scale>
        <p:origin x="1902"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40" y="1"/>
            <a:ext cx="3037840" cy="464820"/>
          </a:xfrm>
          <a:prstGeom prst="rect">
            <a:avLst/>
          </a:prstGeom>
        </p:spPr>
        <p:txBody>
          <a:bodyPr vert="horz" lIns="93170" tIns="46585" rIns="93170" bIns="46585" rtlCol="0"/>
          <a:lstStyle>
            <a:lvl1pPr algn="r">
              <a:defRPr sz="1200"/>
            </a:lvl1pPr>
          </a:lstStyle>
          <a:p>
            <a:fld id="{6B6D0D8D-FEC3-4E08-AD9D-208726AB95AF}" type="datetimeFigureOut">
              <a:rPr lang="en-US" smtClean="0"/>
              <a:t>12/14/2020</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15789"/>
            <a:ext cx="5608320" cy="4183380"/>
          </a:xfrm>
          <a:prstGeom prst="rect">
            <a:avLst/>
          </a:prstGeom>
        </p:spPr>
        <p:txBody>
          <a:bodyPr vert="horz" lIns="93170" tIns="46585" rIns="93170" bIns="465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67"/>
            <a:ext cx="3037840" cy="464820"/>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0" tIns="46585" rIns="93170" bIns="46585" rtlCol="0" anchor="b"/>
          <a:lstStyle>
            <a:lvl1pPr algn="r">
              <a:defRPr sz="1200"/>
            </a:lvl1pPr>
          </a:lstStyle>
          <a:p>
            <a:fld id="{57BB548B-7504-45D1-90E8-7D060A9A16B2}" type="slidenum">
              <a:rPr lang="en-US" smtClean="0"/>
              <a:t>‹#›</a:t>
            </a:fld>
            <a:endParaRPr lang="en-US"/>
          </a:p>
        </p:txBody>
      </p:sp>
    </p:spTree>
    <p:extLst>
      <p:ext uri="{BB962C8B-B14F-4D97-AF65-F5344CB8AC3E}">
        <p14:creationId xmlns:p14="http://schemas.microsoft.com/office/powerpoint/2010/main" val="112767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a:t>
            </a:fld>
            <a:endParaRPr lang="en-US"/>
          </a:p>
        </p:txBody>
      </p:sp>
    </p:spTree>
    <p:extLst>
      <p:ext uri="{BB962C8B-B14F-4D97-AF65-F5344CB8AC3E}">
        <p14:creationId xmlns:p14="http://schemas.microsoft.com/office/powerpoint/2010/main" val="266260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2484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30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2596347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13</a:t>
            </a:fld>
            <a:endParaRPr lang="en-US"/>
          </a:p>
        </p:txBody>
      </p:sp>
    </p:spTree>
    <p:extLst>
      <p:ext uri="{BB962C8B-B14F-4D97-AF65-F5344CB8AC3E}">
        <p14:creationId xmlns:p14="http://schemas.microsoft.com/office/powerpoint/2010/main" val="1865526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14</a:t>
            </a:fld>
            <a:endParaRPr lang="en-US"/>
          </a:p>
        </p:txBody>
      </p:sp>
    </p:spTree>
    <p:extLst>
      <p:ext uri="{BB962C8B-B14F-4D97-AF65-F5344CB8AC3E}">
        <p14:creationId xmlns:p14="http://schemas.microsoft.com/office/powerpoint/2010/main" val="434696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15</a:t>
            </a:fld>
            <a:endParaRPr lang="en-US"/>
          </a:p>
        </p:txBody>
      </p:sp>
    </p:spTree>
    <p:extLst>
      <p:ext uri="{BB962C8B-B14F-4D97-AF65-F5344CB8AC3E}">
        <p14:creationId xmlns:p14="http://schemas.microsoft.com/office/powerpoint/2010/main" val="508103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16</a:t>
            </a:fld>
            <a:endParaRPr lang="en-US"/>
          </a:p>
        </p:txBody>
      </p:sp>
    </p:spTree>
    <p:extLst>
      <p:ext uri="{BB962C8B-B14F-4D97-AF65-F5344CB8AC3E}">
        <p14:creationId xmlns:p14="http://schemas.microsoft.com/office/powerpoint/2010/main" val="2937342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17</a:t>
            </a:fld>
            <a:endParaRPr lang="en-US"/>
          </a:p>
        </p:txBody>
      </p:sp>
    </p:spTree>
    <p:extLst>
      <p:ext uri="{BB962C8B-B14F-4D97-AF65-F5344CB8AC3E}">
        <p14:creationId xmlns:p14="http://schemas.microsoft.com/office/powerpoint/2010/main" val="4021691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18</a:t>
            </a:fld>
            <a:endParaRPr lang="en-US"/>
          </a:p>
        </p:txBody>
      </p:sp>
    </p:spTree>
    <p:extLst>
      <p:ext uri="{BB962C8B-B14F-4D97-AF65-F5344CB8AC3E}">
        <p14:creationId xmlns:p14="http://schemas.microsoft.com/office/powerpoint/2010/main" val="370210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19</a:t>
            </a:fld>
            <a:endParaRPr lang="en-US"/>
          </a:p>
        </p:txBody>
      </p:sp>
    </p:spTree>
    <p:extLst>
      <p:ext uri="{BB962C8B-B14F-4D97-AF65-F5344CB8AC3E}">
        <p14:creationId xmlns:p14="http://schemas.microsoft.com/office/powerpoint/2010/main" val="4040873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297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20</a:t>
            </a:fld>
            <a:endParaRPr lang="en-US"/>
          </a:p>
        </p:txBody>
      </p:sp>
    </p:spTree>
    <p:extLst>
      <p:ext uri="{BB962C8B-B14F-4D97-AF65-F5344CB8AC3E}">
        <p14:creationId xmlns:p14="http://schemas.microsoft.com/office/powerpoint/2010/main" val="3098153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21</a:t>
            </a:fld>
            <a:endParaRPr lang="en-US"/>
          </a:p>
        </p:txBody>
      </p:sp>
    </p:spTree>
    <p:extLst>
      <p:ext uri="{BB962C8B-B14F-4D97-AF65-F5344CB8AC3E}">
        <p14:creationId xmlns:p14="http://schemas.microsoft.com/office/powerpoint/2010/main" val="3395918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22</a:t>
            </a:fld>
            <a:endParaRPr lang="en-US"/>
          </a:p>
        </p:txBody>
      </p:sp>
    </p:spTree>
    <p:extLst>
      <p:ext uri="{BB962C8B-B14F-4D97-AF65-F5344CB8AC3E}">
        <p14:creationId xmlns:p14="http://schemas.microsoft.com/office/powerpoint/2010/main" val="923464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23</a:t>
            </a:fld>
            <a:endParaRPr lang="en-US" dirty="0"/>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5157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27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5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8277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61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171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4CA419A-375B-4FAB-8017-B02787262F3B}" type="datetimeFigureOut">
              <a:rPr lang="en-US" smtClean="0"/>
              <a:t>12/14/2020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4CA419A-375B-4FAB-8017-B02787262F3B}"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CA419A-375B-4FAB-8017-B02787262F3B}" type="datetimeFigureOut">
              <a:rPr lang="en-US" smtClean="0"/>
              <a:t>12/14/2020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418015-25FE-4034-9C5F-DAA303A4C87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4CA419A-375B-4FAB-8017-B02787262F3B}" type="datetimeFigureOut">
              <a:rPr lang="en-US" smtClean="0"/>
              <a:t>12/14/2020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4CA419A-375B-4FAB-8017-B02787262F3B}" type="datetimeFigureOut">
              <a:rPr lang="en-US" smtClean="0"/>
              <a:t>12/14/2020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CA419A-375B-4FAB-8017-B02787262F3B}" type="datetimeFigureOut">
              <a:rPr lang="en-US" smtClean="0"/>
              <a:t>12/14/2020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4CA419A-375B-4FAB-8017-B02787262F3B}"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418015-25FE-4034-9C5F-DAA303A4C87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4CA419A-375B-4FAB-8017-B02787262F3B}" type="datetimeFigureOut">
              <a:rPr lang="en-US" smtClean="0"/>
              <a:t>12/14/2020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2418015-25FE-4034-9C5F-DAA303A4C870}"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4CA419A-375B-4FAB-8017-B02787262F3B}" type="datetimeFigureOut">
              <a:rPr lang="en-US" smtClean="0"/>
              <a:t>12/14/2020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2418015-25FE-4034-9C5F-DAA303A4C870}"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3.png"/><Relationship Id="rId7"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5.tif"/></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3.png"/><Relationship Id="rId9"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457200"/>
            <a:ext cx="6876047" cy="1443946"/>
          </a:xfrm>
        </p:spPr>
        <p:style>
          <a:lnRef idx="2">
            <a:schemeClr val="dk1"/>
          </a:lnRef>
          <a:fillRef idx="1">
            <a:schemeClr val="lt1"/>
          </a:fillRef>
          <a:effectRef idx="0">
            <a:schemeClr val="dk1"/>
          </a:effectRef>
          <a:fontRef idx="minor">
            <a:schemeClr val="dk1"/>
          </a:fontRef>
        </p:style>
        <p:txBody>
          <a:bodyPr>
            <a:noAutofit/>
          </a:bodyPr>
          <a:lstStyle/>
          <a:p>
            <a:pPr algn="ctr"/>
            <a:r>
              <a:rPr lang="en-US" sz="3200" dirty="0">
                <a:solidFill>
                  <a:schemeClr val="tx1"/>
                </a:solidFill>
              </a:rPr>
              <a:t>BERKELEY/CHARLESTON </a:t>
            </a:r>
            <a:br>
              <a:rPr lang="en-US" sz="3200" dirty="0">
                <a:solidFill>
                  <a:schemeClr val="tx1"/>
                </a:solidFill>
              </a:rPr>
            </a:br>
            <a:r>
              <a:rPr lang="en-US" sz="3200" dirty="0">
                <a:solidFill>
                  <a:schemeClr val="tx1"/>
                </a:solidFill>
              </a:rPr>
              <a:t>COUNTY LINE RE-ESTABLISHMENT</a:t>
            </a:r>
            <a:br>
              <a:rPr lang="en-US" sz="3200" dirty="0">
                <a:solidFill>
                  <a:schemeClr val="tx1"/>
                </a:solidFill>
              </a:rPr>
            </a:br>
            <a:r>
              <a:rPr lang="en-US" sz="3200" dirty="0">
                <a:solidFill>
                  <a:schemeClr val="tx1"/>
                </a:solidFill>
              </a:rPr>
              <a:t>AT DETYENS SHIPYARD</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6974" y="6369139"/>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6172200" y="5029200"/>
            <a:ext cx="2819399" cy="1137503"/>
          </a:xfrm>
          <a:prstGeom prst="rect">
            <a:avLst/>
          </a:prstGeom>
          <a:solidFill>
            <a:schemeClr val="bg1"/>
          </a:solidFill>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sz="1800" dirty="0"/>
              <a:t>David Ballard, PLS</a:t>
            </a:r>
          </a:p>
          <a:p>
            <a:pPr marL="0" indent="0">
              <a:buNone/>
            </a:pPr>
            <a:r>
              <a:rPr lang="en-US" sz="1800" dirty="0"/>
              <a:t>Revenue and Fiscal Affairs</a:t>
            </a:r>
          </a:p>
          <a:p>
            <a:pPr marL="0" indent="0">
              <a:buNone/>
            </a:pPr>
            <a:r>
              <a:rPr lang="en-US" sz="1800" dirty="0"/>
              <a:t>Geodetic Survey  </a:t>
            </a:r>
          </a:p>
        </p:txBody>
      </p:sp>
      <p:sp>
        <p:nvSpPr>
          <p:cNvPr id="4" name="Content Placeholder 3"/>
          <p:cNvSpPr>
            <a:spLocks noGrp="1"/>
          </p:cNvSpPr>
          <p:nvPr>
            <p:ph idx="1"/>
          </p:nvPr>
        </p:nvSpPr>
        <p:spPr/>
        <p:txBody>
          <a:bodyPr/>
          <a:lstStyle/>
          <a:p>
            <a:endParaRPr lang="en-US" dirty="0"/>
          </a:p>
        </p:txBody>
      </p:sp>
    </p:spTree>
    <p:extLst>
      <p:ext uri="{BB962C8B-B14F-4D97-AF65-F5344CB8AC3E}">
        <p14:creationId xmlns:p14="http://schemas.microsoft.com/office/powerpoint/2010/main" val="330355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a:solidFill>
                  <a:schemeClr val="tx1"/>
                </a:solidFill>
              </a:rPr>
              <a:t>SC Code of Law SECTION 27-2-105</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557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5, Title 4 	</a:t>
            </a:r>
          </a:p>
        </p:txBody>
      </p:sp>
      <p:sp>
        <p:nvSpPr>
          <p:cNvPr id="3" name="Content Placeholder 2"/>
          <p:cNvSpPr>
            <a:spLocks noGrp="1"/>
          </p:cNvSpPr>
          <p:nvPr>
            <p:ph idx="1"/>
          </p:nvPr>
        </p:nvSpPr>
        <p:spPr/>
        <p:txBody>
          <a:bodyPr>
            <a:normAutofit fontScale="850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a:t>
            </a:r>
            <a:r>
              <a:rPr lang="en-US" sz="1800" b="1"/>
              <a:t>§ 4-5-130</a:t>
            </a:r>
            <a:r>
              <a:rPr lang="en-US" sz="1800" b="1" dirty="0"/>
              <a:t>: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207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889" y="1323459"/>
            <a:ext cx="3429000" cy="22860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3690448"/>
            <a:ext cx="1943589"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3385" y="1319434"/>
            <a:ext cx="1452134"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1181589" y="623876"/>
            <a:ext cx="2133600" cy="44667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MONUMENTS</a:t>
            </a: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30670" r="13333"/>
          <a:stretch/>
        </p:blipFill>
        <p:spPr>
          <a:xfrm>
            <a:off x="2362200" y="3690448"/>
            <a:ext cx="192024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4294967295"/>
          </p:nvPr>
        </p:nvSpPr>
        <p:spPr>
          <a:xfrm>
            <a:off x="7924800" y="6356350"/>
            <a:ext cx="762000" cy="365125"/>
          </a:xfrm>
        </p:spPr>
        <p:txBody>
          <a:bodyPr/>
          <a:lstStyle/>
          <a:p>
            <a:fld id="{71BD9442-7015-4E1E-A751-FB3645ED61D5}" type="slidenum">
              <a:rPr lang="en-US" smtClean="0"/>
              <a:t>12</a:t>
            </a:fld>
            <a:endParaRPr lang="en-US" dirty="0"/>
          </a:p>
        </p:txBody>
      </p:sp>
      <p:sp>
        <p:nvSpPr>
          <p:cNvPr id="12" name="Title 1">
            <a:extLst>
              <a:ext uri="{FF2B5EF4-FFF2-40B4-BE49-F238E27FC236}">
                <a16:creationId xmlns:a16="http://schemas.microsoft.com/office/drawing/2014/main" id="{A8B9E99F-8A88-49FE-88D4-DC593A18E277}"/>
              </a:ext>
            </a:extLst>
          </p:cNvPr>
          <p:cNvSpPr txBox="1">
            <a:spLocks/>
          </p:cNvSpPr>
          <p:nvPr/>
        </p:nvSpPr>
        <p:spPr>
          <a:xfrm>
            <a:off x="5943600" y="619865"/>
            <a:ext cx="2133600" cy="44667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MONUMENTS</a:t>
            </a: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3598689" y="619865"/>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chemeClr val="tx1"/>
                </a:solidFill>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626982" y="4322028"/>
            <a:ext cx="2324939" cy="1743705"/>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34666" y="1269053"/>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6502544" y="4261847"/>
            <a:ext cx="2939560" cy="142895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84519" y="3108291"/>
            <a:ext cx="2560321" cy="192024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861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SC CODE of LAW</a:t>
            </a:r>
          </a:p>
        </p:txBody>
      </p:sp>
      <p:sp>
        <p:nvSpPr>
          <p:cNvPr id="6" name="Content Placeholder 2"/>
          <p:cNvSpPr txBox="1">
            <a:spLocks/>
          </p:cNvSpPr>
          <p:nvPr/>
        </p:nvSpPr>
        <p:spPr>
          <a:xfrm>
            <a:off x="628649" y="1752600"/>
            <a:ext cx="7886700" cy="40386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a:t>
            </a:r>
            <a:r>
              <a:rPr lang="en-US"/>
              <a:t>Section 4-3-80</a:t>
            </a:r>
            <a:r>
              <a:rPr lang="en-US" dirty="0"/>
              <a:t>. Berkeley County: </a:t>
            </a:r>
          </a:p>
          <a:p>
            <a:pPr marL="0" indent="0">
              <a:buNone/>
            </a:pPr>
            <a:r>
              <a:rPr lang="en-US" dirty="0"/>
              <a:t>	Berkeley County is bounded as follows:…southwestwardly and southeastwardly by Charleston County…”</a:t>
            </a:r>
          </a:p>
          <a:p>
            <a:pPr marL="0" indent="0">
              <a:buNone/>
            </a:pPr>
            <a:r>
              <a:rPr lang="en-US" dirty="0"/>
              <a:t>-Section 4-3-100: Charleston County: </a:t>
            </a:r>
          </a:p>
          <a:p>
            <a:pPr marL="0" indent="0">
              <a:buNone/>
            </a:pPr>
            <a:r>
              <a:rPr lang="en-US" dirty="0"/>
              <a:t>	“… thence northeastward following the center line of the Wando River to its intersection with the center line of Guerin's Creek…”</a:t>
            </a:r>
          </a:p>
          <a:p>
            <a:pPr marL="0" indent="0">
              <a:buNone/>
            </a:pPr>
            <a:endParaRPr lang="en-US" dirty="0"/>
          </a:p>
        </p:txBody>
      </p:sp>
    </p:spTree>
    <p:extLst>
      <p:ext uri="{BB962C8B-B14F-4D97-AF65-F5344CB8AC3E}">
        <p14:creationId xmlns:p14="http://schemas.microsoft.com/office/powerpoint/2010/main" val="637377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2166504" y="868617"/>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Act 219 of 1983</a:t>
            </a:r>
          </a:p>
        </p:txBody>
      </p:sp>
      <p:sp>
        <p:nvSpPr>
          <p:cNvPr id="6" name="Content Placeholder 2"/>
          <p:cNvSpPr txBox="1">
            <a:spLocks/>
          </p:cNvSpPr>
          <p:nvPr/>
        </p:nvSpPr>
        <p:spPr>
          <a:xfrm>
            <a:off x="613916" y="1524000"/>
            <a:ext cx="7996684" cy="4648200"/>
          </a:xfrm>
          <a:prstGeom prst="rect">
            <a:avLst/>
          </a:prstGeom>
        </p:spPr>
        <p:style>
          <a:lnRef idx="1">
            <a:schemeClr val="dk1"/>
          </a:lnRef>
          <a:fillRef idx="2">
            <a:schemeClr val="dk1"/>
          </a:fillRef>
          <a:effectRef idx="1">
            <a:schemeClr val="dk1"/>
          </a:effectRef>
          <a:fontRef idx="minor">
            <a:schemeClr val="dk1"/>
          </a:fontRef>
        </p:style>
        <p:txBody>
          <a:bodyPr vert="horz" tIns="0" anchor="ctr">
            <a:normAutofit fontScale="55000" lnSpcReduction="20000"/>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dirty="0"/>
              <a:t>“AN ACT TO ALTER THE COUNTY LINES OF CHARLESTON AND BERKELEY COUNTIES BY ANNEXING A CERTAIN PORTION OF CHARLESTON COUNTY TO BERKELEY COUNTY,”:</a:t>
            </a:r>
          </a:p>
          <a:p>
            <a:pPr marL="0" indent="0">
              <a:buNone/>
            </a:pPr>
            <a:endParaRPr lang="en-US" dirty="0"/>
          </a:p>
          <a:p>
            <a:pPr marL="0" indent="0">
              <a:buNone/>
            </a:pPr>
            <a:r>
              <a:rPr lang="en-US" dirty="0"/>
              <a:t>“ALL that area now situate, lying and being in the County of Charleston beginning at a point on the Berkeley-Charleston County line, located in the stream of the Wando River (the point of beginning), thence proceeding east to a point located on edge of marsh, thence proceeding east 800 feet to a point which is on the western right-of-way of S. C. 41, thence proceeding east 75 feet to a point which is on the eastern right-of-way of S. C. 41, thence proceeding south 104.4 feet along the right-of-way of S. C. 41, thence proceeding southeast 1,038 feet, thence proceeding northeast 320 feet to a point on the edge of marsh on the Wando River, thence proceeding northeast to a point on the Berkeley-Charleston County line in the Wando River, thence proceeding along said Berkeley-Charleston County line northwest and then southwest to point of beginning; which area is more fully shown and delineated by reference to a plat entitled "Plat of Two Parcels of Land Proposed for Annexation to Berkeley County, the Property of </a:t>
            </a:r>
            <a:r>
              <a:rPr lang="en-US" dirty="0" err="1"/>
              <a:t>Detyens</a:t>
            </a:r>
            <a:r>
              <a:rPr lang="en-US" dirty="0"/>
              <a:t> Shipyard, Inc. - Parcel I, Williams J. </a:t>
            </a:r>
            <a:r>
              <a:rPr lang="en-US" dirty="0" err="1"/>
              <a:t>Detyens</a:t>
            </a:r>
            <a:r>
              <a:rPr lang="en-US" dirty="0"/>
              <a:t> - Parcel II", dated March 26, 1982, as certified by Wendell C. Powers, S. C. Reg. L. S. No. 5303, Georgetown, South Carolina; Samuel M. Harper, S. C. Reg. L. S. No. 1003, Georgetown, South Carolina; and William H. Durden, S. C. Reg. L. S. No. 8099, Surfside Beach, South Carolina; as recorded in the Office of the Register of Mesne Conveyance for Berkeley County at Plat Cabinet E, Page 9. Be all the said measurements a little more or less</a:t>
            </a:r>
          </a:p>
        </p:txBody>
      </p:sp>
    </p:spTree>
    <p:extLst>
      <p:ext uri="{BB962C8B-B14F-4D97-AF65-F5344CB8AC3E}">
        <p14:creationId xmlns:p14="http://schemas.microsoft.com/office/powerpoint/2010/main" val="2546276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511" y="815787"/>
            <a:ext cx="8278090" cy="5356413"/>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166504" y="868617"/>
            <a:ext cx="4810991" cy="4572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1982 Plat of Survey</a:t>
            </a:r>
          </a:p>
        </p:txBody>
      </p:sp>
      <p:cxnSp>
        <p:nvCxnSpPr>
          <p:cNvPr id="5" name="Straight Connector 4"/>
          <p:cNvCxnSpPr/>
          <p:nvPr/>
        </p:nvCxnSpPr>
        <p:spPr>
          <a:xfrm>
            <a:off x="1828800" y="4724400"/>
            <a:ext cx="2667000" cy="76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95800" y="4876800"/>
            <a:ext cx="1143000" cy="152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638800" y="4495800"/>
            <a:ext cx="1447800" cy="533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70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511" y="876904"/>
            <a:ext cx="8278090"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25683"/>
            <a:ext cx="2710296" cy="259018"/>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Berkeley Plat Book Q </a:t>
            </a:r>
            <a:r>
              <a:rPr lang="en-US" sz="1800" dirty="0" err="1">
                <a:solidFill>
                  <a:schemeClr val="tx1"/>
                </a:solidFill>
              </a:rPr>
              <a:t>pg</a:t>
            </a:r>
            <a:r>
              <a:rPr lang="en-US" sz="1800" dirty="0">
                <a:solidFill>
                  <a:schemeClr val="tx1"/>
                </a:solidFill>
              </a:rPr>
              <a:t> 57</a:t>
            </a:r>
          </a:p>
        </p:txBody>
      </p:sp>
      <p:cxnSp>
        <p:nvCxnSpPr>
          <p:cNvPr id="5" name="Straight Connector 4"/>
          <p:cNvCxnSpPr/>
          <p:nvPr/>
        </p:nvCxnSpPr>
        <p:spPr>
          <a:xfrm>
            <a:off x="1828800" y="5391000"/>
            <a:ext cx="4267200" cy="247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6096000" y="4953000"/>
            <a:ext cx="990600" cy="685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089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925" y="876904"/>
            <a:ext cx="8075262"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38199"/>
            <a:ext cx="2819400"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BR </a:t>
            </a:r>
            <a:r>
              <a:rPr lang="en-US" sz="1800" dirty="0" err="1">
                <a:solidFill>
                  <a:schemeClr val="tx1"/>
                </a:solidFill>
              </a:rPr>
              <a:t>pg</a:t>
            </a:r>
            <a:r>
              <a:rPr lang="en-US" sz="1800" dirty="0">
                <a:solidFill>
                  <a:schemeClr val="tx1"/>
                </a:solidFill>
              </a:rPr>
              <a:t> 8</a:t>
            </a:r>
          </a:p>
        </p:txBody>
      </p:sp>
      <p:cxnSp>
        <p:nvCxnSpPr>
          <p:cNvPr id="5" name="Straight Connector 4"/>
          <p:cNvCxnSpPr/>
          <p:nvPr/>
        </p:nvCxnSpPr>
        <p:spPr>
          <a:xfrm>
            <a:off x="3048000" y="2286000"/>
            <a:ext cx="685800" cy="304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733800" y="2286000"/>
            <a:ext cx="838200" cy="304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24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920" y="876904"/>
            <a:ext cx="7103272"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38199"/>
            <a:ext cx="2819400"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Charleston Plat Book AP </a:t>
            </a:r>
            <a:r>
              <a:rPr lang="en-US" sz="1800" dirty="0" err="1">
                <a:solidFill>
                  <a:schemeClr val="tx1"/>
                </a:solidFill>
              </a:rPr>
              <a:t>pg</a:t>
            </a:r>
            <a:r>
              <a:rPr lang="en-US" sz="1800" dirty="0">
                <a:solidFill>
                  <a:schemeClr val="tx1"/>
                </a:solidFill>
              </a:rPr>
              <a:t> 77</a:t>
            </a:r>
          </a:p>
        </p:txBody>
      </p:sp>
      <p:cxnSp>
        <p:nvCxnSpPr>
          <p:cNvPr id="5" name="Straight Connector 4"/>
          <p:cNvCxnSpPr/>
          <p:nvPr/>
        </p:nvCxnSpPr>
        <p:spPr>
          <a:xfrm flipV="1">
            <a:off x="6553200" y="4038600"/>
            <a:ext cx="304800" cy="1219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4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879" y="876904"/>
            <a:ext cx="7975354" cy="5234179"/>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28600" y="838199"/>
            <a:ext cx="2819400" cy="246501"/>
          </a:xfrm>
          <a:prstGeom prst="rect">
            <a:avLst/>
          </a:prstGeom>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1800" dirty="0">
                <a:solidFill>
                  <a:schemeClr val="tx1"/>
                </a:solidFill>
              </a:rPr>
              <a:t>SCDOT Highway Plans</a:t>
            </a:r>
          </a:p>
        </p:txBody>
      </p:sp>
      <p:cxnSp>
        <p:nvCxnSpPr>
          <p:cNvPr id="5" name="Straight Connector 4"/>
          <p:cNvCxnSpPr/>
          <p:nvPr/>
        </p:nvCxnSpPr>
        <p:spPr>
          <a:xfrm flipH="1">
            <a:off x="6477000" y="990600"/>
            <a:ext cx="457200" cy="1905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5029200" y="3048000"/>
            <a:ext cx="838200" cy="23622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3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19200"/>
          </a:xfrm>
        </p:spPr>
        <p:txBody>
          <a:bodyPr/>
          <a:lstStyle/>
          <a:p>
            <a:r>
              <a:rPr lang="en-US" sz="4400" dirty="0"/>
              <a:t>Act No. 262 of 2014</a:t>
            </a:r>
          </a:p>
        </p:txBody>
      </p:sp>
      <p:sp>
        <p:nvSpPr>
          <p:cNvPr id="3" name="Content Placeholder 2"/>
          <p:cNvSpPr>
            <a:spLocks noGrp="1"/>
          </p:cNvSpPr>
          <p:nvPr>
            <p:ph idx="1"/>
          </p:nvPr>
        </p:nvSpPr>
        <p:spPr>
          <a:xfrm>
            <a:off x="381000" y="1828800"/>
            <a:ext cx="8382000" cy="4648200"/>
          </a:xfrm>
        </p:spPr>
        <p:txBody>
          <a:bodyPr>
            <a:normAutofit fontScale="40000" lnSpcReduction="20000"/>
          </a:bodyPr>
          <a:lstStyle/>
          <a:p>
            <a:r>
              <a:rPr lang="en-US" sz="4000" dirty="0"/>
              <a:t>An Act to amend </a:t>
            </a:r>
            <a:r>
              <a:rPr lang="en-US" sz="5000" b="1" dirty="0"/>
              <a:t>Section 27-2-105</a:t>
            </a:r>
          </a:p>
          <a:p>
            <a:pPr marL="0" indent="0">
              <a:buNone/>
            </a:pPr>
            <a:r>
              <a:rPr lang="en-US" sz="4000" dirty="0"/>
              <a:t> </a:t>
            </a:r>
          </a:p>
          <a:p>
            <a:r>
              <a:rPr lang="en-US" sz="4000" dirty="0"/>
              <a:t>Relating to the duties of the SC Geodetic Survey (SCGS) with respect to determining county boundaries</a:t>
            </a:r>
          </a:p>
          <a:p>
            <a:pPr marL="0" indent="0">
              <a:buNone/>
            </a:pPr>
            <a:endParaRPr lang="en-US" sz="2200" dirty="0"/>
          </a:p>
          <a:p>
            <a:r>
              <a:rPr lang="en-US" sz="4600" b="1" dirty="0"/>
              <a:t>Purpose: </a:t>
            </a:r>
          </a:p>
          <a:p>
            <a:pPr marL="0" indent="0">
              <a:buNone/>
            </a:pPr>
            <a:endParaRPr lang="en-US" b="1" dirty="0"/>
          </a:p>
          <a:p>
            <a:pPr lvl="2"/>
            <a:r>
              <a:rPr lang="en-US" sz="4000" dirty="0"/>
              <a:t>Exact and precise locations and boundaries of state’s political subdivisions are critical for services, enforcement of property rights and election of public officials. </a:t>
            </a:r>
          </a:p>
          <a:p>
            <a:pPr marL="667512" lvl="2" indent="0">
              <a:buNone/>
            </a:pPr>
            <a:endParaRPr lang="en-US" sz="4000" dirty="0"/>
          </a:p>
          <a:p>
            <a:pPr lvl="2"/>
            <a:r>
              <a:rPr lang="en-US" sz="4000" dirty="0"/>
              <a:t>Passage of time and growth has led to confusion over statutory county descriptions and the locations of county boundary lines </a:t>
            </a:r>
          </a:p>
          <a:p>
            <a:pPr marL="667512" lvl="2" indent="0">
              <a:buNone/>
            </a:pPr>
            <a:endParaRPr lang="en-US" sz="4000" dirty="0"/>
          </a:p>
          <a:p>
            <a:pPr lvl="2"/>
            <a:r>
              <a:rPr lang="en-US" sz="4000" dirty="0"/>
              <a:t>Technology exists now to cost-effectively provide definite and permanent markers of boundary lines </a:t>
            </a:r>
          </a:p>
          <a:p>
            <a:pPr marL="667512" lvl="2" indent="0">
              <a:buNone/>
            </a:pPr>
            <a:endParaRPr lang="en-US" sz="4000" dirty="0"/>
          </a:p>
          <a:p>
            <a:pPr lvl="2"/>
            <a:r>
              <a:rPr lang="en-US" sz="4000" dirty="0"/>
              <a:t>Necessary for state government and political subdivisions </a:t>
            </a:r>
          </a:p>
          <a:p>
            <a:pPr marL="667512" lvl="2" indent="0">
              <a:buNone/>
            </a:pPr>
            <a:endParaRPr lang="en-US" sz="4000" dirty="0"/>
          </a:p>
          <a:p>
            <a:pPr lvl="2"/>
            <a:r>
              <a:rPr lang="en-US" sz="4000" dirty="0"/>
              <a:t>SCGS is the appropriate instrument to vest with the necessary authority to resolve county boundary issues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477000"/>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3442756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 y="882367"/>
            <a:ext cx="8305800" cy="553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a:solidFill>
            <a:srgbClr val="FFFFFF">
              <a:shade val="85000"/>
            </a:srgbClr>
          </a:solidFill>
          <a:ln w="28575">
            <a:solidFill>
              <a:schemeClr val="tx1"/>
            </a:solidFill>
          </a:ln>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Draft of Current Survey</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8400" y="3581400"/>
            <a:ext cx="1447800" cy="2574696"/>
          </a:xfrm>
          <a:prstGeom prst="rect">
            <a:avLst/>
          </a:prstGeom>
        </p:spPr>
      </p:pic>
      <p:sp>
        <p:nvSpPr>
          <p:cNvPr id="4" name="Right Arrow 3"/>
          <p:cNvSpPr/>
          <p:nvPr/>
        </p:nvSpPr>
        <p:spPr>
          <a:xfrm rot="18985847">
            <a:off x="3883640" y="3436045"/>
            <a:ext cx="404365" cy="15417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562051" y="1090667"/>
            <a:ext cx="1200498" cy="2133600"/>
          </a:xfrm>
          <a:prstGeom prst="rect">
            <a:avLst/>
          </a:prstGeom>
        </p:spPr>
      </p:pic>
      <p:sp>
        <p:nvSpPr>
          <p:cNvPr id="8" name="Right Arrow 7"/>
          <p:cNvSpPr/>
          <p:nvPr/>
        </p:nvSpPr>
        <p:spPr>
          <a:xfrm rot="2117356">
            <a:off x="3858386" y="2937603"/>
            <a:ext cx="715199" cy="1326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47521" y="1278441"/>
            <a:ext cx="970676" cy="1725465"/>
          </a:xfrm>
          <a:prstGeom prst="rect">
            <a:avLst/>
          </a:prstGeom>
        </p:spPr>
      </p:pic>
      <p:sp>
        <p:nvSpPr>
          <p:cNvPr id="11" name="Right Arrow 10"/>
          <p:cNvSpPr/>
          <p:nvPr/>
        </p:nvSpPr>
        <p:spPr>
          <a:xfrm rot="8190577">
            <a:off x="4782474" y="2902394"/>
            <a:ext cx="523194" cy="151860"/>
          </a:xfrm>
          <a:prstGeom prst="rightArrow">
            <a:avLst>
              <a:gd name="adj1" fmla="val 35894"/>
              <a:gd name="adj2" fmla="val 50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638800" y="3886200"/>
            <a:ext cx="1143000" cy="2032524"/>
          </a:xfrm>
          <a:prstGeom prst="rect">
            <a:avLst/>
          </a:prstGeom>
        </p:spPr>
      </p:pic>
      <p:sp>
        <p:nvSpPr>
          <p:cNvPr id="12" name="Right Arrow 11"/>
          <p:cNvSpPr/>
          <p:nvPr/>
        </p:nvSpPr>
        <p:spPr>
          <a:xfrm rot="13260398">
            <a:off x="4806542" y="3708166"/>
            <a:ext cx="709936" cy="173800"/>
          </a:xfrm>
          <a:prstGeom prst="rightArrow">
            <a:avLst>
              <a:gd name="adj1" fmla="val 35894"/>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53200" y="1204641"/>
            <a:ext cx="1011771" cy="1799266"/>
          </a:xfrm>
          <a:prstGeom prst="rect">
            <a:avLst/>
          </a:prstGeom>
        </p:spPr>
      </p:pic>
      <p:sp>
        <p:nvSpPr>
          <p:cNvPr id="14" name="Right Arrow 13"/>
          <p:cNvSpPr/>
          <p:nvPr/>
        </p:nvSpPr>
        <p:spPr>
          <a:xfrm rot="6598275">
            <a:off x="6415778" y="3193648"/>
            <a:ext cx="462125" cy="121362"/>
          </a:xfrm>
          <a:prstGeom prst="rightArrow">
            <a:avLst>
              <a:gd name="adj1" fmla="val 35894"/>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64548" y="4038600"/>
            <a:ext cx="857058" cy="1524000"/>
          </a:xfrm>
          <a:prstGeom prst="rect">
            <a:avLst/>
          </a:prstGeom>
        </p:spPr>
      </p:pic>
      <p:sp>
        <p:nvSpPr>
          <p:cNvPr id="16" name="Right Arrow 15"/>
          <p:cNvSpPr/>
          <p:nvPr/>
        </p:nvSpPr>
        <p:spPr>
          <a:xfrm rot="13997799">
            <a:off x="7207534" y="3831044"/>
            <a:ext cx="427799" cy="113239"/>
          </a:xfrm>
          <a:prstGeom prst="rightArrow">
            <a:avLst>
              <a:gd name="adj1" fmla="val 35894"/>
              <a:gd name="adj2" fmla="val 50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333720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12" grpId="0" animBg="1"/>
      <p:bldP spid="14"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 y="882367"/>
            <a:ext cx="8305800" cy="553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a:solidFill>
            <a:srgbClr val="FFFFFF">
              <a:shade val="85000"/>
            </a:srgbClr>
          </a:solidFill>
          <a:ln w="28575">
            <a:solidFill>
              <a:schemeClr val="tx1"/>
            </a:solidFill>
          </a:ln>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Draft of Current Survey</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971800" y="3709814"/>
            <a:ext cx="1367976" cy="1824274"/>
          </a:xfrm>
          <a:prstGeom prst="rect">
            <a:avLst/>
          </a:prstGeom>
        </p:spPr>
      </p:pic>
      <p:sp>
        <p:nvSpPr>
          <p:cNvPr id="12" name="Right Arrow 11"/>
          <p:cNvSpPr/>
          <p:nvPr/>
        </p:nvSpPr>
        <p:spPr>
          <a:xfrm>
            <a:off x="4419599" y="4343400"/>
            <a:ext cx="550663" cy="173800"/>
          </a:xfrm>
          <a:prstGeom prst="rightArrow">
            <a:avLst>
              <a:gd name="adj1" fmla="val 35894"/>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7716" y="1295400"/>
            <a:ext cx="1578084" cy="2103294"/>
          </a:xfrm>
          <a:prstGeom prst="rect">
            <a:avLst/>
          </a:prstGeom>
        </p:spPr>
      </p:pic>
      <p:sp>
        <p:nvSpPr>
          <p:cNvPr id="16" name="Right Arrow 15"/>
          <p:cNvSpPr/>
          <p:nvPr/>
        </p:nvSpPr>
        <p:spPr>
          <a:xfrm rot="12151940">
            <a:off x="6107198" y="1877174"/>
            <a:ext cx="511001" cy="160245"/>
          </a:xfrm>
          <a:prstGeom prst="rightArrow">
            <a:avLst>
              <a:gd name="adj1" fmla="val 35894"/>
              <a:gd name="adj2"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Tree>
    <p:extLst>
      <p:ext uri="{BB962C8B-B14F-4D97-AF65-F5344CB8AC3E}">
        <p14:creationId xmlns:p14="http://schemas.microsoft.com/office/powerpoint/2010/main" val="1133620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381000" y="882367"/>
            <a:ext cx="8305800" cy="5537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2209800" y="611695"/>
            <a:ext cx="4810991" cy="457201"/>
          </a:xfrm>
          <a:prstGeom prst="rect">
            <a:avLst/>
          </a:prstGeom>
          <a:solidFill>
            <a:srgbClr val="FFFFFF">
              <a:shade val="85000"/>
            </a:srgbClr>
          </a:solidFill>
          <a:ln w="28575">
            <a:solidFill>
              <a:schemeClr val="tx1"/>
            </a:solidFill>
          </a:ln>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chemeClr val="tx1"/>
                </a:solidFill>
              </a:rPr>
              <a:t>Draft of Current Survey</a:t>
            </a:r>
          </a:p>
        </p:txBody>
      </p:sp>
      <p:sp>
        <p:nvSpPr>
          <p:cNvPr id="5" name="Title 1">
            <a:extLst>
              <a:ext uri="{FF2B5EF4-FFF2-40B4-BE49-F238E27FC236}">
                <a16:creationId xmlns:a16="http://schemas.microsoft.com/office/drawing/2014/main" id="{85C607D6-8F62-463A-9CF9-817B527848E7}"/>
              </a:ext>
            </a:extLst>
          </p:cNvPr>
          <p:cNvSpPr txBox="1">
            <a:spLocks/>
          </p:cNvSpPr>
          <p:nvPr/>
        </p:nvSpPr>
        <p:spPr>
          <a:xfrm>
            <a:off x="381000" y="3124200"/>
            <a:ext cx="8305800" cy="457201"/>
          </a:xfrm>
          <a:prstGeom prst="rect">
            <a:avLst/>
          </a:prstGeom>
          <a:solidFill>
            <a:srgbClr val="FFFFFF">
              <a:shade val="85000"/>
            </a:srgbClr>
          </a:solidFill>
          <a:ln w="28575">
            <a:solidFill>
              <a:schemeClr val="tx1"/>
            </a:solidFill>
          </a:ln>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400" dirty="0">
                <a:solidFill>
                  <a:schemeClr val="tx1"/>
                </a:solidFill>
              </a:rPr>
              <a:t>http://rfa.sc.gov/geodetic/cb_projectlist/berkchar_detyenswando</a:t>
            </a:r>
          </a:p>
        </p:txBody>
      </p:sp>
    </p:spTree>
    <p:extLst>
      <p:ext uri="{BB962C8B-B14F-4D97-AF65-F5344CB8AC3E}">
        <p14:creationId xmlns:p14="http://schemas.microsoft.com/office/powerpoint/2010/main" val="235625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4" y="1447800"/>
            <a:ext cx="8909516" cy="943514"/>
          </a:xfrm>
        </p:spPr>
        <p:txBody>
          <a:bodyPr>
            <a:noAutofit/>
          </a:bodyPr>
          <a:lstStyle/>
          <a:p>
            <a:pPr algn="ctr"/>
            <a:r>
              <a:rPr lang="en-US" sz="4050" dirty="0">
                <a:solidFill>
                  <a:schemeClr val="tx1"/>
                </a:solidFill>
              </a:rPr>
              <a:t>QUESTIONS?</a:t>
            </a:r>
            <a:br>
              <a:rPr lang="en-US" sz="4050" dirty="0">
                <a:solidFill>
                  <a:schemeClr val="tx1"/>
                </a:solidFill>
              </a:rPr>
            </a:br>
            <a:r>
              <a:rPr lang="en-US" sz="2000" dirty="0">
                <a:solidFill>
                  <a:schemeClr val="tx1"/>
                </a:solidFill>
              </a:rPr>
              <a:t>Or Information You Would Like to Provide?</a:t>
            </a:r>
            <a:endParaRPr lang="en-US" sz="4050" dirty="0">
              <a:solidFill>
                <a:schemeClr val="tx1"/>
              </a:solidFill>
            </a:endParaRPr>
          </a:p>
        </p:txBody>
      </p:sp>
      <p:sp>
        <p:nvSpPr>
          <p:cNvPr id="5" name="Slide Number Placeholder 4"/>
          <p:cNvSpPr>
            <a:spLocks noGrp="1"/>
          </p:cNvSpPr>
          <p:nvPr>
            <p:ph type="sldNum" sz="quarter" idx="4294967295"/>
          </p:nvPr>
        </p:nvSpPr>
        <p:spPr/>
        <p:txBody>
          <a:bodyPr/>
          <a:lstStyle/>
          <a:p>
            <a:fld id="{71BD9442-7015-4E1E-A751-FB3645ED61D5}" type="slidenum">
              <a:rPr lang="en-US" smtClean="0"/>
              <a:t>23</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457200" y="3581400"/>
            <a:ext cx="8229600" cy="94351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dirty="0">
                <a:solidFill>
                  <a:schemeClr val="tx1"/>
                </a:solidFill>
              </a:rPr>
              <a:t>PLEASE CALL: </a:t>
            </a:r>
            <a:r>
              <a:rPr lang="en-US" sz="2400" u="sng" dirty="0">
                <a:solidFill>
                  <a:schemeClr val="accent1"/>
                </a:solidFill>
              </a:rPr>
              <a:t>803-896-7710</a:t>
            </a:r>
            <a:r>
              <a:rPr lang="en-US" sz="2400" dirty="0">
                <a:solidFill>
                  <a:schemeClr val="tx1"/>
                </a:solidFill>
              </a:rPr>
              <a:t>   </a:t>
            </a:r>
          </a:p>
          <a:p>
            <a:pPr algn="ctr"/>
            <a:r>
              <a:rPr lang="en-US" sz="2400" dirty="0">
                <a:solidFill>
                  <a:schemeClr val="tx1"/>
                </a:solidFill>
              </a:rPr>
              <a:t>       or EMAIL:  </a:t>
            </a:r>
            <a:r>
              <a:rPr lang="en-US" sz="2400" u="sng" dirty="0">
                <a:solidFill>
                  <a:schemeClr val="accent1"/>
                </a:solidFill>
              </a:rPr>
              <a:t>boundary@rfa.sc.gov</a:t>
            </a:r>
          </a:p>
          <a:p>
            <a:pPr algn="ctr"/>
            <a:r>
              <a:rPr lang="en-US" sz="2400" dirty="0">
                <a:solidFill>
                  <a:schemeClr val="tx1"/>
                </a:solidFill>
              </a:rPr>
              <a:t>We Will Work to Address Questions Promptly or Ensure Questions are Directed to the Appropriate Agency or Jurisdictional Entity</a:t>
            </a:r>
          </a:p>
        </p:txBody>
      </p:sp>
    </p:spTree>
    <p:extLst>
      <p:ext uri="{BB962C8B-B14F-4D97-AF65-F5344CB8AC3E}">
        <p14:creationId xmlns:p14="http://schemas.microsoft.com/office/powerpoint/2010/main" val="2058014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8"/>
            <a:ext cx="8005572" cy="4250532"/>
          </a:xfrm>
        </p:spPr>
        <p:txBody>
          <a:bodyPr>
            <a:normAutofit fontScale="550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978408" lvl="3" indent="0">
              <a:buNone/>
            </a:pPr>
            <a:endParaRPr lang="en-US" sz="2175" dirty="0"/>
          </a:p>
          <a:p>
            <a:pPr lvl="3"/>
            <a:r>
              <a:rPr lang="en-US" sz="2175" dirty="0"/>
              <a:t>(2014) T</a:t>
            </a:r>
            <a:r>
              <a:rPr lang="en-US" dirty="0"/>
              <a: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endParaRPr lang="en-US" sz="2175" dirty="0"/>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47800" y="762000"/>
            <a:ext cx="6172200" cy="834629"/>
          </a:xfrm>
        </p:spPr>
        <p:txBody>
          <a:bodyPr vert="horz" lIns="0" rIns="0" bIns="0" anchor="b">
            <a:normAutofit/>
          </a:bodyPr>
          <a:lstStyle/>
          <a:p>
            <a:r>
              <a:rPr lang="en-US" sz="3200" dirty="0"/>
              <a:t>SC Code of Law and Act 262 Of 2014</a:t>
            </a:r>
          </a:p>
        </p:txBody>
      </p:sp>
      <p:sp>
        <p:nvSpPr>
          <p:cNvPr id="6" name="TextBox 5"/>
          <p:cNvSpPr txBox="1"/>
          <p:nvPr/>
        </p:nvSpPr>
        <p:spPr>
          <a:xfrm>
            <a:off x="304800" y="6017796"/>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2016 (S.C.A.G. March 1, 2016)</a:t>
            </a:r>
          </a:p>
        </p:txBody>
      </p:sp>
      <p:sp>
        <p:nvSpPr>
          <p:cNvPr id="7" name="TextBox 6"/>
          <p:cNvSpPr txBox="1"/>
          <p:nvPr/>
        </p:nvSpPr>
        <p:spPr>
          <a:xfrm>
            <a:off x="304799" y="6429961"/>
            <a:ext cx="4441253" cy="338554"/>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onstantia"/>
                <a:ea typeface="+mn-ea"/>
                <a:cs typeface="+mn-cs"/>
              </a:rPr>
              <a:t>Op. S.C. Atty. Gen. 2018 (S.C.A.G. May 22, 2018)</a:t>
            </a:r>
          </a:p>
        </p:txBody>
      </p:sp>
    </p:spTree>
    <p:extLst>
      <p:ext uri="{BB962C8B-B14F-4D97-AF65-F5344CB8AC3E}">
        <p14:creationId xmlns:p14="http://schemas.microsoft.com/office/powerpoint/2010/main" val="132865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6800"/>
            <a:ext cx="5181600" cy="533400"/>
          </a:xfrm>
        </p:spPr>
        <p:txBody>
          <a:bodyPr vert="horz" lIns="0" rIns="0" bIns="0" anchor="b">
            <a:normAutofit/>
          </a:bodyPr>
          <a:lstStyle/>
          <a:p>
            <a:r>
              <a:rPr lang="en-US" sz="3200" dirty="0"/>
              <a:t>Steps for Clarifying Boundaries </a:t>
            </a:r>
          </a:p>
        </p:txBody>
      </p:sp>
      <p:sp>
        <p:nvSpPr>
          <p:cNvPr id="3" name="Content Placeholder 2"/>
          <p:cNvSpPr>
            <a:spLocks noGrp="1"/>
          </p:cNvSpPr>
          <p:nvPr>
            <p:ph idx="1"/>
          </p:nvPr>
        </p:nvSpPr>
        <p:spPr/>
        <p:txBody>
          <a:bodyPr>
            <a:normAutofit lnSpcReduction="10000"/>
          </a:bodyPr>
          <a:lstStyle/>
          <a:p>
            <a:endParaRPr lang="en-US" dirty="0"/>
          </a:p>
          <a:p>
            <a:r>
              <a:rPr lang="en-US" sz="2400" dirty="0"/>
              <a:t>Notify County Administrators in advance of planned work</a:t>
            </a:r>
          </a:p>
          <a:p>
            <a:r>
              <a:rPr lang="en-US" sz="2400" dirty="0"/>
              <a:t>Conduct historical research for documentary evidence of boundaries  </a:t>
            </a:r>
          </a:p>
          <a:p>
            <a:r>
              <a:rPr lang="en-US" sz="2400" dirty="0"/>
              <a:t>Perform field work to locate monuments and corroborating evidence and position on State Plane Coordinates</a:t>
            </a:r>
          </a:p>
          <a:p>
            <a:r>
              <a:rPr lang="en-US" sz="2400" dirty="0"/>
              <a:t>Share preliminary findings with county officials for impact analysis and to plan public meetings</a:t>
            </a:r>
          </a:p>
          <a:p>
            <a:r>
              <a:rPr lang="en-US" sz="2400" dirty="0"/>
              <a:t>Receive feedback and input from local officials and public</a:t>
            </a:r>
          </a:p>
          <a:p>
            <a:r>
              <a:rPr lang="en-US" sz="2400" dirty="0"/>
              <a:t>Review and update findings, as appropriate</a:t>
            </a:r>
          </a:p>
          <a:p>
            <a:r>
              <a:rPr lang="en-US" sz="2400" dirty="0"/>
              <a:t>Work to build cooperation with affected parties </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516216"/>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199906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6" name="Title 4"/>
          <p:cNvSpPr txBox="1">
            <a:spLocks/>
          </p:cNvSpPr>
          <p:nvPr/>
        </p:nvSpPr>
        <p:spPr>
          <a:xfrm>
            <a:off x="725022" y="685800"/>
            <a:ext cx="7886700" cy="511709"/>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75" b="0" i="0" u="none" strike="noStrike" kern="1200" cap="none" spc="0" normalizeH="0" baseline="0" noProof="0">
                <a:ln>
                  <a:noFill/>
                </a:ln>
                <a:solidFill>
                  <a:prstClr val="black"/>
                </a:solidFill>
                <a:effectLst/>
                <a:uLnTx/>
                <a:uFillTx/>
                <a:latin typeface="Georgia"/>
                <a:ea typeface="+mj-ea"/>
                <a:cs typeface="+mj-cs"/>
              </a:rPr>
              <a:t>Public Meeting Notification</a:t>
            </a:r>
            <a:endParaRPr kumimoji="0" lang="en-US" sz="3675" b="0" i="0" u="none" strike="noStrike" kern="1200" cap="none" spc="0" normalizeH="0" baseline="0" noProof="0" dirty="0">
              <a:ln>
                <a:noFill/>
              </a:ln>
              <a:solidFill>
                <a:prstClr val="black"/>
              </a:solidFill>
              <a:effectLst/>
              <a:uLnTx/>
              <a:uFillTx/>
              <a:latin typeface="Georgia"/>
              <a:ea typeface="+mj-ea"/>
              <a:cs typeface="+mj-cs"/>
            </a:endParaRPr>
          </a:p>
        </p:txBody>
      </p:sp>
    </p:spTree>
    <p:extLst>
      <p:ext uri="{BB962C8B-B14F-4D97-AF65-F5344CB8AC3E}">
        <p14:creationId xmlns:p14="http://schemas.microsoft.com/office/powerpoint/2010/main" val="4097195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57506" y="1600200"/>
            <a:ext cx="7448294" cy="4965529"/>
          </a:xfrm>
          <a:ln>
            <a:solidFill>
              <a:schemeClr val="tx1"/>
            </a:solidFill>
          </a:ln>
        </p:spPr>
      </p:pic>
      <p:sp>
        <p:nvSpPr>
          <p:cNvPr id="5" name="Title 4"/>
          <p:cNvSpPr>
            <a:spLocks noGrp="1"/>
          </p:cNvSpPr>
          <p:nvPr>
            <p:ph type="title"/>
          </p:nvPr>
        </p:nvSpPr>
        <p:spPr>
          <a:xfrm>
            <a:off x="725022" y="685800"/>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316873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382194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a:solidFill>
                  <a:schemeClr val="tx1"/>
                </a:solidFill>
                <a:effectLst/>
              </a:rPr>
              <a:t>Scatter Gram of Differences</a:t>
            </a:r>
            <a:br>
              <a:rPr lang="en-US" sz="3600" dirty="0">
                <a:solidFill>
                  <a:schemeClr val="tx1"/>
                </a:solidFill>
                <a:effectLst/>
              </a:rPr>
            </a:br>
            <a:r>
              <a:rPr lang="en-US" sz="3600" dirty="0">
                <a:solidFill>
                  <a:schemeClr val="tx1"/>
                </a:solidFill>
                <a:effectLst/>
              </a:rPr>
              <a:t>Between Observations</a:t>
            </a:r>
            <a:br>
              <a:rPr lang="en-US" dirty="0"/>
            </a:br>
            <a:r>
              <a:rPr lang="en-US" sz="1800" dirty="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itchFamily="34" charset="0"/>
                <a:ea typeface="+mn-ea"/>
                <a:cs typeface="+mn-cs"/>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itchFamily="34" charset="0"/>
                <a:ea typeface="+mn-ea"/>
                <a:cs typeface="+mn-cs"/>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3F07CF-6503-4887-A1B1-2E2BCEE34CB9}" type="slidenum">
              <a:rPr kumimoji="0" lang="en-US" sz="1200" b="0" i="0" u="none" strike="noStrike" kern="1200" cap="none" spc="0" normalizeH="0" baseline="0" noProof="0" smtClean="0">
                <a:ln>
                  <a:noFill/>
                </a:ln>
                <a:solidFill>
                  <a:srgbClr val="1F497D">
                    <a:shade val="90000"/>
                  </a:srgb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F497D">
                  <a:shade val="90000"/>
                </a:srgbClr>
              </a:solidFill>
              <a:effectLst/>
              <a:uLnTx/>
              <a:uFillTx/>
              <a:latin typeface="Georgia"/>
              <a:ea typeface="+mn-ea"/>
              <a:cs typeface="+mn-cs"/>
            </a:endParaRPr>
          </a:p>
        </p:txBody>
      </p:sp>
    </p:spTree>
    <p:extLst>
      <p:ext uri="{BB962C8B-B14F-4D97-AF65-F5344CB8AC3E}">
        <p14:creationId xmlns:p14="http://schemas.microsoft.com/office/powerpoint/2010/main" val="118613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of 2014</a:t>
            </a:r>
            <a:r>
              <a:rPr lang="en-US" dirty="0">
                <a:solidFill>
                  <a:schemeClr val="bg1"/>
                </a:solidFill>
              </a:rPr>
              <a:t>	</a:t>
            </a:r>
          </a:p>
        </p:txBody>
      </p:sp>
      <p:sp>
        <p:nvSpPr>
          <p:cNvPr id="6" name="Title 1"/>
          <p:cNvSpPr txBox="1">
            <a:spLocks/>
          </p:cNvSpPr>
          <p:nvPr/>
        </p:nvSpPr>
        <p:spPr>
          <a:xfrm>
            <a:off x="1295400" y="771573"/>
            <a:ext cx="6343650" cy="609600"/>
          </a:xfrm>
          <a:prstGeom prst="rect">
            <a:avLst/>
          </a:prstGeom>
        </p:spPr>
        <p:txBody>
          <a:bodyPr vert="horz" lIns="0" rIns="0" bIns="0" anchor="b">
            <a:normAutofit fontScale="5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750" b="0" i="0" u="none" strike="noStrike" kern="1200" cap="none" spc="0" normalizeH="0" baseline="0" noProof="0" dirty="0">
                <a:ln>
                  <a:noFill/>
                </a:ln>
                <a:solidFill>
                  <a:prstClr val="black"/>
                </a:solidFill>
                <a:effectLst/>
                <a:uLnTx/>
                <a:uFillTx/>
                <a:latin typeface="Calibri"/>
                <a:ea typeface="+mj-ea"/>
                <a:cs typeface="+mj-cs"/>
              </a:rPr>
              <a:t>SC Code of Law </a:t>
            </a:r>
            <a:r>
              <a:rPr kumimoji="0" lang="en-US" sz="3800" b="0" i="0" u="none" strike="noStrike" kern="1200" cap="none" spc="0" normalizeH="0" baseline="0" noProof="0" dirty="0">
                <a:ln>
                  <a:noFill/>
                </a:ln>
                <a:solidFill>
                  <a:prstClr val="black"/>
                </a:solidFill>
                <a:effectLst/>
                <a:uLnTx/>
                <a:uFillTx/>
                <a:latin typeface="Calibri"/>
                <a:ea typeface="+mj-ea"/>
                <a:cs typeface="+mj-cs"/>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8595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4986</TotalTime>
  <Words>1573</Words>
  <Application>Microsoft Office PowerPoint</Application>
  <PresentationFormat>On-screen Show (4:3)</PresentationFormat>
  <Paragraphs>155</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Constantia</vt:lpstr>
      <vt:lpstr>Georgia</vt:lpstr>
      <vt:lpstr>Wingdings 2</vt:lpstr>
      <vt:lpstr>Flow</vt:lpstr>
      <vt:lpstr>BERKELEY/CHARLESTON  COUNTY LINE RE-ESTABLISHMENT AT DETYENS SHIPYARD</vt:lpstr>
      <vt:lpstr>Act No. 262 of 2014</vt:lpstr>
      <vt:lpstr>SC Code of Law and Act 262 Of 2014</vt:lpstr>
      <vt:lpstr>Steps for Clarifying Boundaries </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SC Code of Law SECTION 27-2-105</vt:lpstr>
      <vt:lpstr>Chapter 5, Title 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Or Information You Would Like to Provide?</vt:lpstr>
    </vt:vector>
  </TitlesOfParts>
  <Company>SC Budget and Control  Board - 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 Ballard</dc:creator>
  <cp:lastModifiedBy>David K. Ballard</cp:lastModifiedBy>
  <cp:revision>263</cp:revision>
  <cp:lastPrinted>2018-04-09T17:25:47Z</cp:lastPrinted>
  <dcterms:created xsi:type="dcterms:W3CDTF">2014-10-03T14:20:08Z</dcterms:created>
  <dcterms:modified xsi:type="dcterms:W3CDTF">2020-12-14T19:25:52Z</dcterms:modified>
</cp:coreProperties>
</file>