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7" r:id="rId3"/>
  </p:sldMasterIdLst>
  <p:notesMasterIdLst>
    <p:notesMasterId r:id="rId50"/>
  </p:notesMasterIdLst>
  <p:sldIdLst>
    <p:sldId id="257" r:id="rId4"/>
    <p:sldId id="644" r:id="rId5"/>
    <p:sldId id="645" r:id="rId6"/>
    <p:sldId id="646" r:id="rId7"/>
    <p:sldId id="647" r:id="rId8"/>
    <p:sldId id="648" r:id="rId9"/>
    <p:sldId id="659" r:id="rId10"/>
    <p:sldId id="650" r:id="rId11"/>
    <p:sldId id="651" r:id="rId12"/>
    <p:sldId id="652" r:id="rId13"/>
    <p:sldId id="653" r:id="rId14"/>
    <p:sldId id="654" r:id="rId15"/>
    <p:sldId id="655" r:id="rId16"/>
    <p:sldId id="656" r:id="rId17"/>
    <p:sldId id="657" r:id="rId18"/>
    <p:sldId id="307" r:id="rId19"/>
    <p:sldId id="292" r:id="rId20"/>
    <p:sldId id="258" r:id="rId21"/>
    <p:sldId id="259" r:id="rId22"/>
    <p:sldId id="297" r:id="rId23"/>
    <p:sldId id="260" r:id="rId24"/>
    <p:sldId id="261" r:id="rId25"/>
    <p:sldId id="267" r:id="rId26"/>
    <p:sldId id="317" r:id="rId27"/>
    <p:sldId id="318" r:id="rId28"/>
    <p:sldId id="295" r:id="rId29"/>
    <p:sldId id="319" r:id="rId30"/>
    <p:sldId id="634" r:id="rId31"/>
    <p:sldId id="308" r:id="rId32"/>
    <p:sldId id="320" r:id="rId33"/>
    <p:sldId id="309" r:id="rId34"/>
    <p:sldId id="321" r:id="rId35"/>
    <p:sldId id="310" r:id="rId36"/>
    <p:sldId id="322" r:id="rId37"/>
    <p:sldId id="306" r:id="rId38"/>
    <p:sldId id="323" r:id="rId39"/>
    <p:sldId id="312" r:id="rId40"/>
    <p:sldId id="635" r:id="rId41"/>
    <p:sldId id="327" r:id="rId42"/>
    <p:sldId id="328" r:id="rId43"/>
    <p:sldId id="330" r:id="rId44"/>
    <p:sldId id="329" r:id="rId45"/>
    <p:sldId id="313" r:id="rId46"/>
    <p:sldId id="314" r:id="rId47"/>
    <p:sldId id="658" r:id="rId48"/>
    <p:sldId id="33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495" autoAdjust="0"/>
  </p:normalViewPr>
  <p:slideViewPr>
    <p:cSldViewPr snapToGrid="0">
      <p:cViewPr varScale="1">
        <p:scale>
          <a:sx n="152" d="100"/>
          <a:sy n="152" d="100"/>
        </p:scale>
        <p:origin x="588" y="1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CF9D0-0A84-44DA-A7B7-35538C6FA1D5}" type="datetimeFigureOut">
              <a:rPr lang="en-US" smtClean="0"/>
              <a:t>9/19/2022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2D18B5-E09E-4BD5-A888-8B9D6BE70C0E}" type="slidenum">
              <a:rPr lang="en-US" smtClean="0"/>
              <a:t>‹#›</a:t>
            </a:fld>
            <a:endParaRPr lang="en-US"/>
          </a:p>
        </p:txBody>
      </p:sp>
    </p:spTree>
    <p:extLst>
      <p:ext uri="{BB962C8B-B14F-4D97-AF65-F5344CB8AC3E}">
        <p14:creationId xmlns:p14="http://schemas.microsoft.com/office/powerpoint/2010/main" val="2052037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774097-EEE2-46B2-A168-6F559ED84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111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a:rPr>
              <a:pPr defTabSz="931774">
                <a:defRPr/>
              </a:pPr>
              <a:t>10</a:t>
            </a:fld>
            <a:endParaRPr lang="en-US" dirty="0">
              <a:solidFill>
                <a:prstClr val="black"/>
              </a:solidFill>
              <a:latin typeface="Calibri"/>
            </a:endParaRPr>
          </a:p>
        </p:txBody>
      </p:sp>
    </p:spTree>
    <p:extLst>
      <p:ext uri="{BB962C8B-B14F-4D97-AF65-F5344CB8AC3E}">
        <p14:creationId xmlns:p14="http://schemas.microsoft.com/office/powerpoint/2010/main" val="1489171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panose="020F0502020204030204"/>
              </a:rPr>
              <a:pPr defTabSz="931774">
                <a:defRPr/>
              </a:pPr>
              <a:t>11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296927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a:rPr>
              <a:pPr defTabSz="931774">
                <a:defRPr/>
              </a:pPr>
              <a:t>12</a:t>
            </a:fld>
            <a:endParaRPr lang="en-US" dirty="0">
              <a:solidFill>
                <a:prstClr val="black"/>
              </a:solidFill>
              <a:latin typeface="Calibri"/>
            </a:endParaRPr>
          </a:p>
        </p:txBody>
      </p:sp>
    </p:spTree>
    <p:extLst>
      <p:ext uri="{BB962C8B-B14F-4D97-AF65-F5344CB8AC3E}">
        <p14:creationId xmlns:p14="http://schemas.microsoft.com/office/powerpoint/2010/main" val="2802484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a:rPr>
              <a:pPr defTabSz="931774">
                <a:defRPr/>
              </a:pPr>
              <a:t>13</a:t>
            </a:fld>
            <a:endParaRPr lang="en-US" dirty="0">
              <a:solidFill>
                <a:prstClr val="black"/>
              </a:solidFill>
              <a:latin typeface="Calibri"/>
            </a:endParaRPr>
          </a:p>
        </p:txBody>
      </p:sp>
    </p:spTree>
    <p:extLst>
      <p:ext uri="{BB962C8B-B14F-4D97-AF65-F5344CB8AC3E}">
        <p14:creationId xmlns:p14="http://schemas.microsoft.com/office/powerpoint/2010/main" val="2285330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pPr defTabSz="985734">
              <a:defRPr/>
            </a:pPr>
            <a:fld id="{57BB548B-7504-45D1-90E8-7D060A9A16B2}" type="slidenum">
              <a:rPr lang="en-US">
                <a:solidFill>
                  <a:prstClr val="black"/>
                </a:solidFill>
                <a:latin typeface="Calibri"/>
              </a:rPr>
              <a:pPr defTabSz="985734">
                <a:defRPr/>
              </a:pPr>
              <a:t>14</a:t>
            </a:fld>
            <a:endParaRPr lang="en-US">
              <a:solidFill>
                <a:prstClr val="black"/>
              </a:solidFill>
              <a:latin typeface="Calibri"/>
            </a:endParaRPr>
          </a:p>
        </p:txBody>
      </p:sp>
    </p:spTree>
    <p:extLst>
      <p:ext uri="{BB962C8B-B14F-4D97-AF65-F5344CB8AC3E}">
        <p14:creationId xmlns:p14="http://schemas.microsoft.com/office/powerpoint/2010/main" val="204525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pPr defTabSz="985734">
              <a:defRPr/>
            </a:pPr>
            <a:fld id="{57BB548B-7504-45D1-90E8-7D060A9A16B2}" type="slidenum">
              <a:rPr lang="en-US">
                <a:solidFill>
                  <a:prstClr val="black"/>
                </a:solidFill>
                <a:latin typeface="Calibri"/>
              </a:rPr>
              <a:pPr defTabSz="985734">
                <a:defRPr/>
              </a:pPr>
              <a:t>15</a:t>
            </a:fld>
            <a:endParaRPr lang="en-US">
              <a:solidFill>
                <a:prstClr val="black"/>
              </a:solidFill>
              <a:latin typeface="Calibri"/>
            </a:endParaRPr>
          </a:p>
        </p:txBody>
      </p:sp>
    </p:spTree>
    <p:extLst>
      <p:ext uri="{BB962C8B-B14F-4D97-AF65-F5344CB8AC3E}">
        <p14:creationId xmlns:p14="http://schemas.microsoft.com/office/powerpoint/2010/main" val="3148277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74097-EEE2-46B2-A168-6F559ED84ED2}" type="slidenum">
              <a:rPr lang="en-US" smtClean="0"/>
              <a:t>45</a:t>
            </a:fld>
            <a:endParaRPr lang="en-US"/>
          </a:p>
        </p:txBody>
      </p:sp>
    </p:spTree>
    <p:extLst>
      <p:ext uri="{BB962C8B-B14F-4D97-AF65-F5344CB8AC3E}">
        <p14:creationId xmlns:p14="http://schemas.microsoft.com/office/powerpoint/2010/main" val="1989653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1700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774097-EEE2-46B2-A168-6F559ED84ED2}" type="slidenum">
              <a:rPr lang="en-US" smtClean="0"/>
              <a:t>2</a:t>
            </a:fld>
            <a:endParaRPr lang="en-US"/>
          </a:p>
        </p:txBody>
      </p:sp>
    </p:spTree>
    <p:extLst>
      <p:ext uri="{BB962C8B-B14F-4D97-AF65-F5344CB8AC3E}">
        <p14:creationId xmlns:p14="http://schemas.microsoft.com/office/powerpoint/2010/main" val="373336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852DD954-EF74-4CDD-A1BC-92364CEC0B5A}"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311506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852DD954-EF74-4CDD-A1BC-92364CEC0B5A}" type="slidenum">
              <a:rPr lang="en-US">
                <a:solidFill>
                  <a:prstClr val="black"/>
                </a:solidFill>
                <a:latin typeface="Calibri" panose="020F0502020204030204"/>
              </a:rPr>
              <a:pPr defTabSz="931774">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118665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852DD954-EF74-4CDD-A1BC-92364CEC0B5A}" type="slidenum">
              <a:rPr lang="en-US">
                <a:solidFill>
                  <a:prstClr val="black"/>
                </a:solidFill>
                <a:latin typeface="Calibri" panose="020F0502020204030204"/>
              </a:rPr>
              <a:pPr defTabSz="931774">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1887819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pPr defTabSz="931774">
              <a:defRPr/>
            </a:pPr>
            <a:fld id="{57BB548B-7504-45D1-90E8-7D060A9A16B2}" type="slidenum">
              <a:rPr lang="en-US">
                <a:solidFill>
                  <a:prstClr val="black"/>
                </a:solidFill>
                <a:latin typeface="Calibri"/>
              </a:rPr>
              <a:pPr defTabSz="931774">
                <a:defRPr/>
              </a:pPr>
              <a:t>6</a:t>
            </a:fld>
            <a:endParaRPr lang="en-US">
              <a:solidFill>
                <a:prstClr val="black"/>
              </a:solidFill>
              <a:latin typeface="Calibri"/>
            </a:endParaRPr>
          </a:p>
        </p:txBody>
      </p:sp>
    </p:spTree>
    <p:extLst>
      <p:ext uri="{BB962C8B-B14F-4D97-AF65-F5344CB8AC3E}">
        <p14:creationId xmlns:p14="http://schemas.microsoft.com/office/powerpoint/2010/main" val="2596347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pPr defTabSz="931774">
              <a:defRPr/>
            </a:pPr>
            <a:fld id="{852DD954-EF74-4CDD-A1BC-92364CEC0B5A}"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3522881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pPr defTabSz="931774">
              <a:defRPr/>
            </a:pPr>
            <a:endParaRPr lang="en-US" sz="1600" dirty="0"/>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panose="020F0502020204030204"/>
              </a:rPr>
              <a:pPr defTabSz="931774">
                <a:defRPr/>
              </a:pPr>
              <a:t>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464388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534988"/>
            <a:ext cx="4749800" cy="26717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A9AEB71-1924-45C2-9588-4C4AC5458F8D}" type="slidenum">
              <a:rPr lang="en-US">
                <a:solidFill>
                  <a:prstClr val="black"/>
                </a:solidFill>
                <a:latin typeface="Calibri" panose="020F0502020204030204"/>
              </a:rPr>
              <a:pPr defTabSz="931774">
                <a:defRPr/>
              </a:pPr>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545561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31AE-24C6-D815-C180-BBAAECFB25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D17DAF-BFB8-7A2C-E92C-4F792ADF65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58F978-0843-80DD-BF95-62FBB8666614}"/>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E37670D5-B62B-38F5-8559-FAF90A7F16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234EE-DC67-9281-1C6F-E6E92B89A1D7}"/>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424151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BD86F-D488-8591-1D1F-CACE6F64AB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12740E-71E3-924A-1021-A0FF983431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EB8669-CF90-8A58-54A2-60FCC0824B3B}"/>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11146D9E-1435-2770-5852-5561129FA7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DD73A-DA60-CFF5-5177-BA442F4A4E22}"/>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3595679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B421CF-2028-8A6C-C596-F050A85C53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42A9EC-8006-2BA3-2DFF-BCBF22AE9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CAC887-35A9-310B-ED96-83EC3AE51872}"/>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F3A455CB-A7BD-B574-1811-79B92B31F6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098D87-688A-56A7-05F5-881029F41E5C}"/>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2425526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181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594670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797292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943979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002060"/>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919267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79346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503267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227801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1A90A-BCD9-A2C1-3C12-AC5D8718ED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352220-069B-E625-C2F0-4FF718388F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A39B7-D64B-50F1-832E-17BA91733B8C}"/>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0259B3A3-8058-DB37-FC1F-2FA8C57B5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41998-D91B-472D-2806-088888937667}"/>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2081414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062060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002060"/>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221366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977993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795828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09"/>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7"/>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3452587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58"/>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4"/>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9239663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27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5"/>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6724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9"/>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4"/>
            <a:ext cx="10515600" cy="4632261"/>
          </a:xfrm>
        </p:spPr>
        <p:txBody>
          <a:bodyPr/>
          <a:lstStyle>
            <a:lvl1pPr>
              <a:lnSpc>
                <a:spcPct val="100000"/>
              </a:lnSpc>
              <a:defRPr sz="2100">
                <a:latin typeface="Franklin Gothic Book" panose="020B0503020102020204" pitchFamily="34" charset="0"/>
              </a:defRPr>
            </a:lvl1pPr>
            <a:lvl2pPr>
              <a:lnSpc>
                <a:spcPct val="100000"/>
              </a:lnSpc>
              <a:defRPr sz="1800"/>
            </a:lvl2pPr>
            <a:lvl3pPr>
              <a:lnSpc>
                <a:spcPct val="100000"/>
              </a:lnSpc>
              <a:defRPr sz="1350"/>
            </a:lvl3pPr>
            <a:lvl4pPr>
              <a:lnSpc>
                <a:spcPct val="100000"/>
              </a:lnSpc>
              <a:defRPr sz="1200"/>
            </a:lvl4pPr>
            <a:lvl5pPr>
              <a:lnSpc>
                <a:spcPct val="100000"/>
              </a:lnSpc>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41829077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110267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9"/>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2"/>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39099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D136A-5D3F-E05E-7CC3-7ED270C052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971520-BDC3-3431-65FF-E0486E4DA5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ABA9E9-8CD9-7DCA-62D6-96E3F047ED94}"/>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5549295D-EA65-8F81-213B-C6FEA372D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A29C-9447-E95A-03F8-5574CF82B294}"/>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15112077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5"/>
            <a:ext cx="10515600" cy="2852737"/>
          </a:xfrm>
        </p:spPr>
        <p:txBody>
          <a:bodyPr anchor="ctr">
            <a:normAutofit/>
          </a:bodyPr>
          <a:lstStyle>
            <a:lvl1pPr algn="ctr">
              <a:defRPr sz="27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2"/>
            <a:ext cx="2744752" cy="365125"/>
          </a:xfrm>
        </p:spPr>
        <p:txBody>
          <a:bodyPr/>
          <a:lstStyle>
            <a:lvl1pPr>
              <a:defRPr sz="75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lvl1pPr>
              <a:defRPr sz="75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8610048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2"/>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205119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2"/>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5867095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lvl1pPr>
          </a:lstStyle>
          <a:p>
            <a:r>
              <a:rPr lang="en-US" dirty="0"/>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356353"/>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9694914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5906575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9"/>
            <a:ext cx="10515600" cy="2852737"/>
          </a:xfrm>
        </p:spPr>
        <p:txBody>
          <a:bodyPr anchor="t">
            <a:normAutofit/>
          </a:bodyPr>
          <a:lstStyle>
            <a:lvl1pPr algn="ctr">
              <a:defRPr sz="2700"/>
            </a:lvl1pPr>
          </a:lstStyle>
          <a:p>
            <a:r>
              <a:rPr lang="en-US" dirty="0"/>
              <a:t>CLICK TO EDIT MASTER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4807748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994501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6997569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11"/>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9"/>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27313342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60"/>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6"/>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39391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518E-922A-F05E-22AE-377E3EAFB3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DB2801-193D-447F-D6F8-33B692EEE3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46E226-A83B-8941-C44A-81C7CBBE2F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1921D3-F1A3-F99A-2B40-90B5F616DAD3}"/>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6" name="Footer Placeholder 5">
            <a:extLst>
              <a:ext uri="{FF2B5EF4-FFF2-40B4-BE49-F238E27FC236}">
                <a16:creationId xmlns:a16="http://schemas.microsoft.com/office/drawing/2014/main" id="{D1900CD7-4CE2-27FD-7884-714188EA3B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9742A9-8C98-CAAE-5BC6-D2F2645E615E}"/>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29656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561A-7E06-45DA-BCDA-3593B49F9F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F40BBC-0CF4-322F-6758-172F59E750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63341E-21F8-1C26-3ED5-2CB4BA9D82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8CACAF-F42C-4F05-F9F4-2BEA7CEB04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422EFC-2F89-AA8C-38C4-09D1ABD912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2DE738-3799-6686-56CD-937C595A27F5}"/>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8" name="Footer Placeholder 7">
            <a:extLst>
              <a:ext uri="{FF2B5EF4-FFF2-40B4-BE49-F238E27FC236}">
                <a16:creationId xmlns:a16="http://schemas.microsoft.com/office/drawing/2014/main" id="{B2CBB261-D14E-D826-DC0B-803CA40A1D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A54C7B-41CA-B999-B502-7983C0EA4EF2}"/>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276568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7256-DBD6-EFD1-0701-E61F576B92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D68114-0712-6AF0-2449-366E08A54844}"/>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4" name="Footer Placeholder 3">
            <a:extLst>
              <a:ext uri="{FF2B5EF4-FFF2-40B4-BE49-F238E27FC236}">
                <a16:creationId xmlns:a16="http://schemas.microsoft.com/office/drawing/2014/main" id="{FED4D1BD-384E-D895-8CB5-630C0D8910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9F0C8A-1F97-2697-469A-1E80A23DB81D}"/>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147077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43AD92-51E9-E5A4-1901-5CF0649A3E70}"/>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3" name="Footer Placeholder 2">
            <a:extLst>
              <a:ext uri="{FF2B5EF4-FFF2-40B4-BE49-F238E27FC236}">
                <a16:creationId xmlns:a16="http://schemas.microsoft.com/office/drawing/2014/main" id="{CA81B604-8314-AAEC-6515-F7C85CCA3B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CEF9AC-F798-602E-ADBC-FA52D7282E3E}"/>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1896608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0461C-D9AB-6CEC-0B6E-AC69985770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3AF5A8-F08C-E1B9-866B-8114B8D413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14AA3A-AB35-BFAF-C105-3175728D1E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52B9E0-41EB-6737-FD2F-15B6CADA4C33}"/>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6" name="Footer Placeholder 5">
            <a:extLst>
              <a:ext uri="{FF2B5EF4-FFF2-40B4-BE49-F238E27FC236}">
                <a16:creationId xmlns:a16="http://schemas.microsoft.com/office/drawing/2014/main" id="{FB6F5F31-F358-ECD7-C43F-18D330BF39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2CAD2D-8F10-2D9B-DA3A-D62C17E6CA10}"/>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2963956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E929B-3F1C-961E-1503-319B35041A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B5CFE8-4A70-C3AE-83EC-852E304956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19ECC4-7A58-80C6-591B-7BD2C1EC78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ED40AF-31A0-E901-BF0E-7D0B7B378775}"/>
              </a:ext>
            </a:extLst>
          </p:cNvPr>
          <p:cNvSpPr>
            <a:spLocks noGrp="1"/>
          </p:cNvSpPr>
          <p:nvPr>
            <p:ph type="dt" sz="half" idx="10"/>
          </p:nvPr>
        </p:nvSpPr>
        <p:spPr/>
        <p:txBody>
          <a:bodyPr/>
          <a:lstStyle/>
          <a:p>
            <a:fld id="{D3E63DD4-C64B-4C0B-B7E7-8D6261F51A3E}" type="datetimeFigureOut">
              <a:rPr lang="en-US" smtClean="0"/>
              <a:t>9/19/2022</a:t>
            </a:fld>
            <a:endParaRPr lang="en-US"/>
          </a:p>
        </p:txBody>
      </p:sp>
      <p:sp>
        <p:nvSpPr>
          <p:cNvPr id="6" name="Footer Placeholder 5">
            <a:extLst>
              <a:ext uri="{FF2B5EF4-FFF2-40B4-BE49-F238E27FC236}">
                <a16:creationId xmlns:a16="http://schemas.microsoft.com/office/drawing/2014/main" id="{DCA58B21-231A-051F-8527-5E705FDB2B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1722AE-D521-31A3-7CDB-73870B108319}"/>
              </a:ext>
            </a:extLst>
          </p:cNvPr>
          <p:cNvSpPr>
            <a:spLocks noGrp="1"/>
          </p:cNvSpPr>
          <p:nvPr>
            <p:ph type="sldNum" sz="quarter" idx="12"/>
          </p:nvPr>
        </p:nvSpPr>
        <p:spPr/>
        <p:txBody>
          <a:bodyPr/>
          <a:lstStyle/>
          <a:p>
            <a:fld id="{D712CE1D-D5C6-4B77-BC51-C6EDDE82515C}" type="slidenum">
              <a:rPr lang="en-US" smtClean="0"/>
              <a:t>‹#›</a:t>
            </a:fld>
            <a:endParaRPr lang="en-US"/>
          </a:p>
        </p:txBody>
      </p:sp>
    </p:spTree>
    <p:extLst>
      <p:ext uri="{BB962C8B-B14F-4D97-AF65-F5344CB8AC3E}">
        <p14:creationId xmlns:p14="http://schemas.microsoft.com/office/powerpoint/2010/main" val="362380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6BEF12-109E-9A01-DB45-C000C8C3F9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58772C-0FEC-C518-0020-7AD6B8EAE6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70CB6-8F96-39D5-F6A8-824B77ADA5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63DD4-C64B-4C0B-B7E7-8D6261F51A3E}" type="datetimeFigureOut">
              <a:rPr lang="en-US" smtClean="0"/>
              <a:t>9/19/2022</a:t>
            </a:fld>
            <a:endParaRPr lang="en-US"/>
          </a:p>
        </p:txBody>
      </p:sp>
      <p:sp>
        <p:nvSpPr>
          <p:cNvPr id="5" name="Footer Placeholder 4">
            <a:extLst>
              <a:ext uri="{FF2B5EF4-FFF2-40B4-BE49-F238E27FC236}">
                <a16:creationId xmlns:a16="http://schemas.microsoft.com/office/drawing/2014/main" id="{DCCE9323-8638-6D54-A7D1-0D672CDDD5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AA06C7-F332-A7E3-14E8-453BAA2195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2CE1D-D5C6-4B77-BC51-C6EDDE82515C}" type="slidenum">
              <a:rPr lang="en-US" smtClean="0"/>
              <a:t>‹#›</a:t>
            </a:fld>
            <a:endParaRPr lang="en-US"/>
          </a:p>
        </p:txBody>
      </p:sp>
    </p:spTree>
    <p:extLst>
      <p:ext uri="{BB962C8B-B14F-4D97-AF65-F5344CB8AC3E}">
        <p14:creationId xmlns:p14="http://schemas.microsoft.com/office/powerpoint/2010/main" val="1315492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8504572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hdr="0" ftr="0" dt="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4"/>
            <a:ext cx="2743200" cy="365125"/>
          </a:xfrm>
          <a:prstGeom prst="rect">
            <a:avLst/>
          </a:prstGeom>
        </p:spPr>
        <p:txBody>
          <a:bodyPr vert="horz" lIns="91440" tIns="45720" rIns="91440" bIns="45720" rtlCol="0" anchor="ctr"/>
          <a:lstStyle>
            <a:lvl1pPr algn="l">
              <a:defRPr sz="75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5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4"/>
            <a:ext cx="2743200" cy="365125"/>
          </a:xfrm>
          <a:prstGeom prst="rect">
            <a:avLst/>
          </a:prstGeom>
        </p:spPr>
        <p:txBody>
          <a:bodyPr vert="horz" lIns="91440" tIns="45720" rIns="91440" bIns="45720" rtlCol="0" anchor="ctr"/>
          <a:lstStyle>
            <a:lvl1pPr algn="r">
              <a:defRPr sz="75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284314603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hf hdr="0" ftr="0" dt="0"/>
  <p:txStyles>
    <p:titleStyle>
      <a:lvl1pPr algn="l" defTabSz="514350" rtl="0" eaLnBrk="1" latinLnBrk="0" hangingPunct="1">
        <a:lnSpc>
          <a:spcPct val="90000"/>
        </a:lnSpc>
        <a:spcBef>
          <a:spcPct val="0"/>
        </a:spcBef>
        <a:buNone/>
        <a:defRPr sz="2250" b="0" kern="1200">
          <a:solidFill>
            <a:srgbClr val="002060"/>
          </a:solidFill>
          <a:latin typeface="Franklin Gothic Medium" panose="020B06030201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2100" b="0" kern="1200">
          <a:solidFill>
            <a:srgbClr val="002060"/>
          </a:solidFill>
          <a:latin typeface="Franklin Gothic Book" panose="020B0503020102020204" pitchFamily="34" charset="0"/>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800" b="0" kern="1200">
          <a:solidFill>
            <a:srgbClr val="002060"/>
          </a:solidFill>
          <a:latin typeface="Franklin Gothic Book" panose="020B0503020102020204" pitchFamily="34" charset="0"/>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500" b="0" kern="1200">
          <a:solidFill>
            <a:srgbClr val="002060"/>
          </a:solidFill>
          <a:latin typeface="Franklin Gothic Book" panose="020B0503020102020204" pitchFamily="34" charset="0"/>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7.xml"/><Relationship Id="rId5" Type="http://schemas.openxmlformats.org/officeDocument/2006/relationships/image" Target="../media/image44.jpeg"/><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hyperlink" Target="https://rfa.sc.gov/programs-services/geodetic/county/berkeley-charleston-ncharleston"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81991"/>
            <a:ext cx="9144000" cy="1460972"/>
          </a:xfrm>
        </p:spPr>
        <p:txBody>
          <a:bodyPr>
            <a:normAutofit fontScale="90000"/>
          </a:bodyPr>
          <a:lstStyle/>
          <a:p>
            <a:r>
              <a:rPr lang="en-US" b="1" dirty="0"/>
              <a:t>BERKELEY - CHARLESTON</a:t>
            </a:r>
            <a:br>
              <a:rPr lang="en-US" b="1" dirty="0"/>
            </a:br>
            <a:r>
              <a:rPr lang="en-US" b="1" dirty="0"/>
              <a:t>COUNTY BOUNDARY RE-ESTABLISHMENT</a:t>
            </a:r>
            <a:br>
              <a:rPr lang="en-US" b="1" dirty="0"/>
            </a:br>
            <a:r>
              <a:rPr lang="en-US" b="1" dirty="0"/>
              <a:t>(Portion from Tri-County Corner to the Cooper River)</a:t>
            </a:r>
            <a:endParaRPr lang="en-US" sz="2200" dirty="0"/>
          </a:p>
        </p:txBody>
      </p:sp>
      <p:sp>
        <p:nvSpPr>
          <p:cNvPr id="6" name="TextBox 5"/>
          <p:cNvSpPr txBox="1"/>
          <p:nvPr/>
        </p:nvSpPr>
        <p:spPr>
          <a:xfrm>
            <a:off x="5638801" y="2973978"/>
            <a:ext cx="65" cy="276999"/>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55AC83E7-30A6-4C7E-A927-78AF4A98B0C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98792" y="368190"/>
            <a:ext cx="1689533" cy="1705177"/>
          </a:xfrm>
          <a:prstGeom prst="rect">
            <a:avLst/>
          </a:prstGeom>
        </p:spPr>
      </p:pic>
      <p:pic>
        <p:nvPicPr>
          <p:cNvPr id="17" name="Picture 16">
            <a:extLst>
              <a:ext uri="{FF2B5EF4-FFF2-40B4-BE49-F238E27FC236}">
                <a16:creationId xmlns:a16="http://schemas.microsoft.com/office/drawing/2014/main" id="{AC8B0CEA-977B-4C66-B17B-4AC3C8C10AD1}"/>
              </a:ext>
            </a:extLst>
          </p:cNvPr>
          <p:cNvPicPr>
            <a:picLocks noChangeAspect="1"/>
          </p:cNvPicPr>
          <p:nvPr/>
        </p:nvPicPr>
        <p:blipFill>
          <a:blip r:embed="rId4"/>
          <a:srcRect/>
          <a:stretch/>
        </p:blipFill>
        <p:spPr>
          <a:xfrm>
            <a:off x="595853" y="346628"/>
            <a:ext cx="1726739" cy="1726739"/>
          </a:xfrm>
          <a:prstGeom prst="rect">
            <a:avLst/>
          </a:prstGeom>
        </p:spPr>
      </p:pic>
      <p:pic>
        <p:nvPicPr>
          <p:cNvPr id="7" name="Picture 6">
            <a:extLst>
              <a:ext uri="{FF2B5EF4-FFF2-40B4-BE49-F238E27FC236}">
                <a16:creationId xmlns:a16="http://schemas.microsoft.com/office/drawing/2014/main" id="{01F28EAB-B89E-90BE-49FE-E301528F5832}"/>
              </a:ext>
            </a:extLst>
          </p:cNvPr>
          <p:cNvPicPr>
            <a:picLocks noChangeAspect="1"/>
          </p:cNvPicPr>
          <p:nvPr/>
        </p:nvPicPr>
        <p:blipFill>
          <a:blip r:embed="rId5"/>
          <a:stretch>
            <a:fillRect/>
          </a:stretch>
        </p:blipFill>
        <p:spPr>
          <a:xfrm>
            <a:off x="9736706" y="5611633"/>
            <a:ext cx="1859441" cy="542591"/>
          </a:xfrm>
          <a:prstGeom prst="rect">
            <a:avLst/>
          </a:prstGeom>
        </p:spPr>
      </p:pic>
    </p:spTree>
    <p:extLst>
      <p:ext uri="{BB962C8B-B14F-4D97-AF65-F5344CB8AC3E}">
        <p14:creationId xmlns:p14="http://schemas.microsoft.com/office/powerpoint/2010/main" val="21173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solidFill>
                  <a:schemeClr val="bg1"/>
                </a:solidFill>
              </a:rPr>
              <a:t>Act 262 of 2014</a:t>
            </a:r>
            <a:r>
              <a:rPr lang="en-US" dirty="0">
                <a:solidFill>
                  <a:schemeClr val="bg1"/>
                </a:solidFill>
              </a:rPr>
              <a:t>	</a:t>
            </a:r>
          </a:p>
        </p:txBody>
      </p:sp>
      <p:sp>
        <p:nvSpPr>
          <p:cNvPr id="3" name="Content Placeholder 2"/>
          <p:cNvSpPr>
            <a:spLocks noGrp="1"/>
          </p:cNvSpPr>
          <p:nvPr>
            <p:ph idx="1"/>
          </p:nvPr>
        </p:nvSpPr>
        <p:spPr/>
        <p:txBody>
          <a:bodyPr>
            <a:noAutofit/>
          </a:bodyPr>
          <a:lstStyle/>
          <a:p>
            <a:pPr marL="0" indent="0">
              <a:buNone/>
            </a:pPr>
            <a:r>
              <a:rPr lang="en-US" sz="1800" b="1" u="sng" dirty="0"/>
              <a:t>SCGS Requirements: </a:t>
            </a:r>
          </a:p>
          <a:p>
            <a:pPr marL="0" indent="0">
              <a:buNone/>
            </a:pPr>
            <a:endParaRPr lang="en-US" sz="1050" b="1" dirty="0"/>
          </a:p>
          <a:p>
            <a:pPr lvl="2"/>
            <a:r>
              <a:rPr lang="en-US" sz="1600" dirty="0"/>
              <a:t>Upon reestablishing county boundary, SCGS shall certify its work and within 30 days of certification: </a:t>
            </a:r>
          </a:p>
          <a:p>
            <a:pPr marL="500634" lvl="2" indent="0">
              <a:buNone/>
            </a:pPr>
            <a:endParaRPr lang="en-US" sz="1600" dirty="0"/>
          </a:p>
          <a:p>
            <a:pPr lvl="4"/>
            <a:r>
              <a:rPr lang="en-US" sz="1600" dirty="0"/>
              <a:t>Provide copies to the administrator of each affected county; </a:t>
            </a:r>
          </a:p>
          <a:p>
            <a:pPr lvl="4"/>
            <a:r>
              <a:rPr lang="en-US" sz="1600" dirty="0"/>
              <a:t>Provide written notification to affected parties</a:t>
            </a:r>
          </a:p>
          <a:p>
            <a:pPr lvl="4"/>
            <a:r>
              <a:rPr lang="en-US" sz="1600" dirty="0"/>
              <a:t>Provide notice and copies to the public through its official website and or other means it considers appropriate; and</a:t>
            </a:r>
          </a:p>
          <a:p>
            <a:pPr lvl="4"/>
            <a:r>
              <a:rPr lang="en-US" sz="1600" dirty="0"/>
              <a:t> Notify as it determines appropriate, other affected state and federal agencies </a:t>
            </a:r>
          </a:p>
          <a:p>
            <a:pPr lvl="4"/>
            <a:endParaRPr lang="en-US" sz="1600" dirty="0"/>
          </a:p>
          <a:p>
            <a:pPr marL="785241" lvl="2" indent="-257175"/>
            <a:r>
              <a:rPr lang="en-US" sz="1600" dirty="0"/>
              <a:t>(Initiates 60 Day Appeal Process)</a:t>
            </a:r>
          </a:p>
          <a:p>
            <a:pPr lvl="2">
              <a:buFont typeface="Arial" panose="020B0604020202020204" pitchFamily="34" charset="0"/>
              <a:buChar char="•"/>
            </a:pPr>
            <a:endParaRPr lang="en-US" sz="1600" dirty="0"/>
          </a:p>
          <a:p>
            <a:pPr lvl="1"/>
            <a:r>
              <a:rPr lang="en-US" sz="1600" dirty="0"/>
              <a:t>Certified Surveys submitted to Secretary of State, Register of Deeds Offices, and South Carolina Department of Archives with Cover Letter</a:t>
            </a:r>
          </a:p>
          <a:p>
            <a:pPr lvl="1"/>
            <a:r>
              <a:rPr lang="en-US" sz="1600" dirty="0"/>
              <a:t>Date of the cover letter is the date the surveys become effective</a:t>
            </a:r>
          </a:p>
          <a:p>
            <a:pPr lvl="1"/>
            <a:r>
              <a:rPr lang="en-US" sz="1600" dirty="0"/>
              <a:t>Introduce Legislation to update Code of Law to reflect clarified boundary with State Plane Coordinates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6" name="Title 1"/>
          <p:cNvSpPr txBox="1">
            <a:spLocks/>
          </p:cNvSpPr>
          <p:nvPr/>
        </p:nvSpPr>
        <p:spPr>
          <a:xfrm>
            <a:off x="2429107" y="567406"/>
            <a:ext cx="6343650" cy="609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SC Code of Law SECTION 27-2-105 </a:t>
            </a:r>
          </a:p>
        </p:txBody>
      </p:sp>
    </p:spTree>
    <p:extLst>
      <p:ext uri="{BB962C8B-B14F-4D97-AF65-F5344CB8AC3E}">
        <p14:creationId xmlns:p14="http://schemas.microsoft.com/office/powerpoint/2010/main" val="3220338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605" y="312234"/>
            <a:ext cx="10515600" cy="457202"/>
          </a:xfrm>
        </p:spPr>
        <p:txBody>
          <a:bodyPr vert="horz" lIns="0" rIns="0" bIns="0" anchor="b">
            <a:normAutofit fontScale="90000"/>
          </a:bodyPr>
          <a:lstStyle/>
          <a:p>
            <a:r>
              <a:rPr lang="en-US" sz="3200" dirty="0"/>
              <a:t>SCGS Steps for Clarifying Boundaries </a:t>
            </a:r>
          </a:p>
        </p:txBody>
      </p:sp>
      <p:sp>
        <p:nvSpPr>
          <p:cNvPr id="3" name="Content Placeholder 2"/>
          <p:cNvSpPr>
            <a:spLocks noGrp="1"/>
          </p:cNvSpPr>
          <p:nvPr>
            <p:ph idx="1"/>
          </p:nvPr>
        </p:nvSpPr>
        <p:spPr>
          <a:xfrm>
            <a:off x="425605" y="903248"/>
            <a:ext cx="10515600" cy="5296830"/>
          </a:xfrm>
        </p:spPr>
        <p:txBody>
          <a:bodyPr>
            <a:normAutofit fontScale="55000" lnSpcReduction="20000"/>
          </a:bodyPr>
          <a:lstStyle/>
          <a:p>
            <a:r>
              <a:rPr lang="en-US" sz="2400" dirty="0"/>
              <a:t>Notify County Administrators in advance of planned work</a:t>
            </a:r>
          </a:p>
          <a:p>
            <a:pPr marL="0" indent="0">
              <a:lnSpc>
                <a:spcPct val="70000"/>
              </a:lnSpc>
              <a:buNone/>
            </a:pPr>
            <a:endParaRPr lang="en-US" sz="2400" dirty="0"/>
          </a:p>
          <a:p>
            <a:r>
              <a:rPr lang="en-US" sz="2400" dirty="0"/>
              <a:t>Conduct historical research for documentary evidence of boundaries*</a:t>
            </a:r>
          </a:p>
          <a:p>
            <a:pPr marL="0" indent="0">
              <a:lnSpc>
                <a:spcPct val="70000"/>
              </a:lnSpc>
              <a:buNone/>
            </a:pPr>
            <a:r>
              <a:rPr lang="en-US" sz="2400" dirty="0"/>
              <a:t> </a:t>
            </a:r>
          </a:p>
          <a:p>
            <a:r>
              <a:rPr lang="en-US" sz="2400" dirty="0"/>
              <a:t>Perform field work to locate monuments and corroborating evidence and position on State Plane Coordinates*</a:t>
            </a:r>
          </a:p>
          <a:p>
            <a:pPr marL="0" indent="0">
              <a:lnSpc>
                <a:spcPct val="70000"/>
              </a:lnSpc>
              <a:buNone/>
            </a:pPr>
            <a:endParaRPr lang="en-US" sz="2400" dirty="0"/>
          </a:p>
          <a:p>
            <a:r>
              <a:rPr lang="en-US" sz="2400" dirty="0"/>
              <a:t>Share preliminary findings with county officials for impact analysis and to plan public meetings</a:t>
            </a:r>
          </a:p>
          <a:p>
            <a:pPr marL="0" indent="0">
              <a:lnSpc>
                <a:spcPct val="70000"/>
              </a:lnSpc>
              <a:buNone/>
            </a:pPr>
            <a:endParaRPr lang="en-US" sz="2400" dirty="0"/>
          </a:p>
          <a:p>
            <a:r>
              <a:rPr lang="en-US" sz="2400" dirty="0"/>
              <a:t>Hold public meeting</a:t>
            </a:r>
          </a:p>
          <a:p>
            <a:pPr marL="0" indent="0">
              <a:lnSpc>
                <a:spcPct val="70000"/>
              </a:lnSpc>
              <a:buNone/>
            </a:pPr>
            <a:endParaRPr lang="en-US" sz="2400" dirty="0"/>
          </a:p>
          <a:p>
            <a:r>
              <a:rPr lang="en-US" sz="2400" dirty="0"/>
              <a:t>Receive feedback and input from local officials and public</a:t>
            </a:r>
          </a:p>
          <a:p>
            <a:pPr marL="0" indent="0">
              <a:lnSpc>
                <a:spcPct val="70000"/>
              </a:lnSpc>
              <a:buNone/>
            </a:pPr>
            <a:endParaRPr lang="en-US" sz="2400" dirty="0"/>
          </a:p>
          <a:p>
            <a:r>
              <a:rPr lang="en-US" sz="2400" dirty="0"/>
              <a:t>Review and update findings, as appropriate</a:t>
            </a:r>
          </a:p>
          <a:p>
            <a:endParaRPr lang="en-US" sz="2400" dirty="0"/>
          </a:p>
          <a:p>
            <a:r>
              <a:rPr lang="en-US" sz="2400" dirty="0"/>
              <a:t>Certify plats*</a:t>
            </a:r>
          </a:p>
          <a:p>
            <a:pPr marL="0" indent="0">
              <a:lnSpc>
                <a:spcPct val="70000"/>
              </a:lnSpc>
              <a:buNone/>
            </a:pPr>
            <a:endParaRPr lang="en-US" sz="2400" dirty="0"/>
          </a:p>
          <a:p>
            <a:r>
              <a:rPr lang="en-US" sz="2400" dirty="0"/>
              <a:t>Send out mailings to affected parties along boundary*</a:t>
            </a:r>
          </a:p>
          <a:p>
            <a:pPr marL="0" indent="0">
              <a:lnSpc>
                <a:spcPct val="70000"/>
              </a:lnSpc>
              <a:buNone/>
            </a:pPr>
            <a:endParaRPr lang="en-US" sz="2400" dirty="0"/>
          </a:p>
          <a:p>
            <a:r>
              <a:rPr lang="en-US" sz="2400" dirty="0"/>
              <a:t>60day window for appeals*</a:t>
            </a:r>
          </a:p>
          <a:p>
            <a:endParaRPr lang="en-US" sz="2400" dirty="0"/>
          </a:p>
          <a:p>
            <a:r>
              <a:rPr lang="en-US" sz="2400" dirty="0"/>
              <a:t>Record/File plats*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750" b="1"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342473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SC Code of Law SECTION 27-2-105</a:t>
            </a:r>
          </a:p>
        </p:txBody>
      </p:sp>
      <p:sp>
        <p:nvSpPr>
          <p:cNvPr id="3" name="Content Placeholder 2"/>
          <p:cNvSpPr>
            <a:spLocks noGrp="1"/>
          </p:cNvSpPr>
          <p:nvPr>
            <p:ph idx="1"/>
          </p:nvPr>
        </p:nvSpPr>
        <p:spPr/>
        <p:txBody>
          <a:bodyPr>
            <a:normAutofit fontScale="92500" lnSpcReduction="1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1221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5, Title 4 	</a:t>
            </a:r>
          </a:p>
        </p:txBody>
      </p:sp>
      <p:sp>
        <p:nvSpPr>
          <p:cNvPr id="3" name="Content Placeholder 2"/>
          <p:cNvSpPr>
            <a:spLocks noGrp="1"/>
          </p:cNvSpPr>
          <p:nvPr>
            <p:ph idx="1"/>
          </p:nvPr>
        </p:nvSpPr>
        <p:spPr/>
        <p:txBody>
          <a:bodyPr>
            <a:normAutofit fontScale="925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a:t>
            </a:r>
            <a:r>
              <a:rPr lang="en-US" sz="1800" b="1"/>
              <a:t>§ 4-5-130</a:t>
            </a:r>
            <a:r>
              <a:rPr lang="en-US" sz="1800" b="1" dirty="0"/>
              <a:t>: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2114721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89161" y="701682"/>
            <a:ext cx="4213675" cy="5454636"/>
          </a:xfrm>
          <a:ln>
            <a:solidFill>
              <a:schemeClr val="tx1"/>
            </a:solidFill>
          </a:ln>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itle 4"/>
          <p:cNvSpPr txBox="1">
            <a:spLocks/>
          </p:cNvSpPr>
          <p:nvPr/>
        </p:nvSpPr>
        <p:spPr>
          <a:xfrm>
            <a:off x="2152649" y="169328"/>
            <a:ext cx="7886700" cy="51170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Public Meeting Notification (Example)</a:t>
            </a:r>
          </a:p>
        </p:txBody>
      </p:sp>
    </p:spTree>
    <p:extLst>
      <p:ext uri="{BB962C8B-B14F-4D97-AF65-F5344CB8AC3E}">
        <p14:creationId xmlns:p14="http://schemas.microsoft.com/office/powerpoint/2010/main" val="2756116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45327"/>
            <a:ext cx="10515600" cy="761146"/>
          </a:xfrm>
        </p:spPr>
        <p:txBody>
          <a:bodyPr>
            <a:normAutofit/>
          </a:bodyPr>
          <a:lstStyle/>
          <a:p>
            <a:pPr algn="ctr"/>
            <a:r>
              <a:rPr lang="en-US" sz="3200" dirty="0"/>
              <a:t>Public Meeting Notification (Example)</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92232" y="1006473"/>
            <a:ext cx="6807536" cy="5262563"/>
          </a:xfrm>
          <a:ln>
            <a:solidFill>
              <a:schemeClr val="tx1"/>
            </a:solidFill>
          </a:ln>
        </p:spPr>
      </p:pic>
      <p:sp>
        <p:nvSpPr>
          <p:cNvPr id="6"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167012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AD7FA8-7066-4CD6-A126-BA4C90DB867A}"/>
              </a:ext>
            </a:extLst>
          </p:cNvPr>
          <p:cNvPicPr>
            <a:picLocks noGrp="1" noChangeAspect="1"/>
          </p:cNvPicPr>
          <p:nvPr>
            <p:ph idx="4294967295"/>
          </p:nvPr>
        </p:nvPicPr>
        <p:blipFill>
          <a:blip r:embed="rId2"/>
          <a:stretch>
            <a:fillRect/>
          </a:stretch>
        </p:blipFill>
        <p:spPr>
          <a:xfrm>
            <a:off x="1914258" y="318109"/>
            <a:ext cx="7554913" cy="5867400"/>
          </a:xfrm>
          <a:prstGeom prst="rect">
            <a:avLst/>
          </a:prstGeom>
        </p:spPr>
      </p:pic>
      <p:sp>
        <p:nvSpPr>
          <p:cNvPr id="2" name="Oval 1">
            <a:extLst>
              <a:ext uri="{FF2B5EF4-FFF2-40B4-BE49-F238E27FC236}">
                <a16:creationId xmlns:a16="http://schemas.microsoft.com/office/drawing/2014/main" id="{A2DBE3E2-9B29-4C3B-814B-AE66A4445560}"/>
              </a:ext>
            </a:extLst>
          </p:cNvPr>
          <p:cNvSpPr/>
          <p:nvPr/>
        </p:nvSpPr>
        <p:spPr>
          <a:xfrm>
            <a:off x="6509857" y="4177717"/>
            <a:ext cx="562062" cy="503340"/>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1158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erial view of a forest&#10;&#10;Description automatically generated with low confidence">
            <a:extLst>
              <a:ext uri="{FF2B5EF4-FFF2-40B4-BE49-F238E27FC236}">
                <a16:creationId xmlns:a16="http://schemas.microsoft.com/office/drawing/2014/main" id="{2CED0CE5-FD5F-4F58-8B63-3464589A4B9F}"/>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r="15409" b="2760"/>
          <a:stretch/>
        </p:blipFill>
        <p:spPr>
          <a:xfrm>
            <a:off x="298488" y="1427813"/>
            <a:ext cx="11595023" cy="4002374"/>
          </a:xfrm>
        </p:spPr>
      </p:pic>
    </p:spTree>
    <p:extLst>
      <p:ext uri="{BB962C8B-B14F-4D97-AF65-F5344CB8AC3E}">
        <p14:creationId xmlns:p14="http://schemas.microsoft.com/office/powerpoint/2010/main" val="1859652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53682" y="348033"/>
            <a:ext cx="10515600" cy="1325563"/>
          </a:xfrm>
        </p:spPr>
        <p:txBody>
          <a:bodyPr/>
          <a:lstStyle/>
          <a:p>
            <a:r>
              <a:rPr lang="en-US" dirty="0"/>
              <a:t>Lines are Established by Legislative Acts</a:t>
            </a:r>
          </a:p>
        </p:txBody>
      </p:sp>
      <p:sp>
        <p:nvSpPr>
          <p:cNvPr id="3" name="Content Placeholder 2"/>
          <p:cNvSpPr>
            <a:spLocks noGrp="1"/>
          </p:cNvSpPr>
          <p:nvPr>
            <p:ph idx="4294967295"/>
          </p:nvPr>
        </p:nvSpPr>
        <p:spPr>
          <a:xfrm>
            <a:off x="838200" y="1673596"/>
            <a:ext cx="10515600" cy="4351338"/>
          </a:xfrm>
        </p:spPr>
        <p:txBody>
          <a:bodyPr/>
          <a:lstStyle/>
          <a:p>
            <a:pPr marL="0" marR="0" indent="0">
              <a:lnSpc>
                <a:spcPct val="115000"/>
              </a:lnSpc>
              <a:spcBef>
                <a:spcPts val="0"/>
              </a:spcBef>
              <a:spcAft>
                <a:spcPts val="1000"/>
              </a:spcAft>
              <a:buNone/>
            </a:pPr>
            <a:r>
              <a:rPr lang="en-US" b="1" dirty="0">
                <a:latin typeface="Times New Roman" panose="02020603050405020304" pitchFamily="18" charset="0"/>
                <a:ea typeface="Times New Roman" panose="02020603050405020304" pitchFamily="18" charset="0"/>
                <a:cs typeface="Times New Roman" panose="02020603050405020304" pitchFamily="18" charset="0"/>
              </a:rPr>
              <a:t>1976 South Carolina Code of Laws</a:t>
            </a:r>
            <a:br>
              <a:rPr lang="en-US" b="1" dirty="0">
                <a:latin typeface="Times New Roman" panose="02020603050405020304" pitchFamily="18" charset="0"/>
                <a:ea typeface="Times New Roman" panose="02020603050405020304" pitchFamily="18" charset="0"/>
                <a:cs typeface="Times New Roman" panose="02020603050405020304" pitchFamily="18" charset="0"/>
              </a:rPr>
            </a:br>
            <a:r>
              <a:rPr lang="en-US" b="1" dirty="0">
                <a:latin typeface="Times New Roman" panose="02020603050405020304" pitchFamily="18" charset="0"/>
                <a:ea typeface="Times New Roman" panose="02020603050405020304" pitchFamily="18" charset="0"/>
                <a:cs typeface="Times New Roman" panose="02020603050405020304" pitchFamily="18" charset="0"/>
              </a:rPr>
              <a:t>Unannotated</a:t>
            </a:r>
            <a:br>
              <a:rPr lang="en-US" b="1" dirty="0">
                <a:latin typeface="Times New Roman" panose="02020603050405020304" pitchFamily="18" charset="0"/>
                <a:ea typeface="Times New Roman" panose="02020603050405020304" pitchFamily="18" charset="0"/>
                <a:cs typeface="Times New Roman" panose="02020603050405020304" pitchFamily="18" charset="0"/>
              </a:rPr>
            </a:br>
            <a:r>
              <a:rPr lang="en-US" b="1" dirty="0">
                <a:latin typeface="Times New Roman" panose="02020603050405020304" pitchFamily="18" charset="0"/>
                <a:ea typeface="Times New Roman" panose="02020603050405020304" pitchFamily="18" charset="0"/>
                <a:cs typeface="Times New Roman" panose="02020603050405020304" pitchFamily="18" charset="0"/>
              </a:rPr>
              <a:t>Updated through the end of the 2019 Session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Title 4 - Counties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CHAPTER 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15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BOUNDARIES OF EXISTING COUNTIES</a:t>
            </a:r>
            <a:br>
              <a:rPr lang="en-US" sz="1800" dirty="0">
                <a:effectLst/>
                <a:latin typeface="Times New Roman" panose="02020603050405020304" pitchFamily="18" charset="0"/>
                <a:ea typeface="Times New Roman" panose="02020603050405020304" pitchFamily="18" charset="0"/>
              </a:rPr>
            </a:br>
            <a:endParaRPr lang="en-US" dirty="0"/>
          </a:p>
        </p:txBody>
      </p:sp>
    </p:spTree>
    <p:extLst>
      <p:ext uri="{BB962C8B-B14F-4D97-AF65-F5344CB8AC3E}">
        <p14:creationId xmlns:p14="http://schemas.microsoft.com/office/powerpoint/2010/main" val="1755182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28900" y="30163"/>
            <a:ext cx="6197600" cy="1325563"/>
          </a:xfrm>
        </p:spPr>
        <p:txBody>
          <a:bodyPr/>
          <a:lstStyle/>
          <a:p>
            <a:r>
              <a:rPr lang="en-US" b="1" dirty="0"/>
              <a:t>SECTION 4-3-100:</a:t>
            </a:r>
            <a:r>
              <a:rPr lang="en-US" dirty="0"/>
              <a:t> Charleston County</a:t>
            </a:r>
          </a:p>
        </p:txBody>
      </p:sp>
      <p:sp>
        <p:nvSpPr>
          <p:cNvPr id="3" name="Content Placeholder 2"/>
          <p:cNvSpPr>
            <a:spLocks noGrp="1"/>
          </p:cNvSpPr>
          <p:nvPr>
            <p:ph idx="4294967295"/>
          </p:nvPr>
        </p:nvSpPr>
        <p:spPr>
          <a:xfrm>
            <a:off x="469900" y="1355726"/>
            <a:ext cx="10515600" cy="4914900"/>
          </a:xfrm>
        </p:spPr>
        <p:txBody>
          <a:bodyPr>
            <a:normAutofit/>
          </a:bodyPr>
          <a:lstStyle/>
          <a:p>
            <a:pPr marL="0" indent="0" algn="just">
              <a:buNone/>
            </a:pPr>
            <a:r>
              <a:rPr lang="en-PH" sz="2000" dirty="0">
                <a:effectLst/>
                <a:latin typeface="Times New Roman" panose="02020603050405020304" pitchFamily="18" charset="0"/>
                <a:ea typeface="Calibri" panose="020F0502020204030204" pitchFamily="34" charset="0"/>
              </a:rPr>
              <a:t>“…thence S 50° 20' E to intersection with the eastern right‑of‑way line of U.S. Highway 78, a distance of 83.9 chains; thence southeastward following the southeastern right‑of‑way line of U.S. Highway 78 to its intersection with the southern right‑of‑way line of the S.C. Highway S10‑76 (Ladson Road), a distance of 259.1 chains; thence eastward following the southern right‑of‑way line of S.C. Highway S10‑76 (Ladson Road) to its intersection with the eastern boundary of the Elms Tract, now owned by the Goose Creek Land Company; thence southward following the eastern boundary of said tract to its intersection with the center line of Goose Creek; thence eastward following the center line of Goose Creek to its intersection with the western right‑of‑way line of the CSX Corporation; thence southward following said western right‑of‑way line to its intersection with the southern right‑of‑way line of Secondary State Highway S‑8‑13 (Remount Road); thence eastward by a straight line to its intersection with the center line of Goose Creek at its mouth; thence following a line with a true azimuth of 147° (bearing of S 33° E) to the center line of the Cooper River</a:t>
            </a:r>
            <a:r>
              <a:rPr lang="en-PH" sz="1800" dirty="0">
                <a:effectLst/>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670847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3D80-AC37-407A-85CB-D367A8CC59FB}"/>
              </a:ext>
            </a:extLst>
          </p:cNvPr>
          <p:cNvSpPr>
            <a:spLocks noGrp="1"/>
          </p:cNvSpPr>
          <p:nvPr>
            <p:ph type="title"/>
          </p:nvPr>
        </p:nvSpPr>
        <p:spPr/>
        <p:txBody>
          <a:bodyPr>
            <a:normAutofit/>
          </a:bodyPr>
          <a:lstStyle/>
          <a:p>
            <a:r>
              <a:rPr lang="en-US" sz="3600" u="sng" dirty="0"/>
              <a:t>Overview</a:t>
            </a:r>
          </a:p>
        </p:txBody>
      </p:sp>
      <p:sp>
        <p:nvSpPr>
          <p:cNvPr id="3" name="Content Placeholder 2">
            <a:extLst>
              <a:ext uri="{FF2B5EF4-FFF2-40B4-BE49-F238E27FC236}">
                <a16:creationId xmlns:a16="http://schemas.microsoft.com/office/drawing/2014/main" id="{5E13F86A-EE8F-48A2-ABA7-E601324B6C80}"/>
              </a:ext>
            </a:extLst>
          </p:cNvPr>
          <p:cNvSpPr>
            <a:spLocks noGrp="1"/>
          </p:cNvSpPr>
          <p:nvPr>
            <p:ph idx="1"/>
          </p:nvPr>
        </p:nvSpPr>
        <p:spPr>
          <a:xfrm>
            <a:off x="838200" y="1137424"/>
            <a:ext cx="10515600" cy="5039539"/>
          </a:xfrm>
        </p:spPr>
        <p:txBody>
          <a:bodyPr>
            <a:normAutofit/>
          </a:bodyPr>
          <a:lstStyle/>
          <a:p>
            <a:pPr>
              <a:lnSpc>
                <a:spcPct val="125000"/>
              </a:lnSpc>
            </a:pPr>
            <a:r>
              <a:rPr lang="en-US" sz="2000" dirty="0">
                <a:latin typeface="Franklin Gothic Medium" panose="020B0603020102020204" pitchFamily="34" charset="0"/>
              </a:rPr>
              <a:t>Reason for boundary clarification</a:t>
            </a:r>
          </a:p>
          <a:p>
            <a:pPr>
              <a:lnSpc>
                <a:spcPct val="125000"/>
              </a:lnSpc>
            </a:pPr>
            <a:r>
              <a:rPr lang="en-US" sz="2000" dirty="0">
                <a:latin typeface="Franklin Gothic Medium" panose="020B0603020102020204" pitchFamily="34" charset="0"/>
              </a:rPr>
              <a:t>Why is the SC Geodetic Survey the chosen agency </a:t>
            </a:r>
          </a:p>
          <a:p>
            <a:pPr>
              <a:lnSpc>
                <a:spcPct val="125000"/>
              </a:lnSpc>
            </a:pPr>
            <a:r>
              <a:rPr lang="en-US" sz="2000" dirty="0">
                <a:latin typeface="Franklin Gothic Medium" panose="020B0603020102020204" pitchFamily="34" charset="0"/>
              </a:rPr>
              <a:t>The requirements and duties of the SC Geodetic Survey</a:t>
            </a:r>
          </a:p>
          <a:p>
            <a:pPr>
              <a:lnSpc>
                <a:spcPct val="125000"/>
              </a:lnSpc>
            </a:pPr>
            <a:r>
              <a:rPr lang="en-US" sz="2000" dirty="0">
                <a:latin typeface="Franklin Gothic Medium" panose="020B0603020102020204" pitchFamily="34" charset="0"/>
              </a:rPr>
              <a:t>Explanation of our methods</a:t>
            </a:r>
          </a:p>
          <a:p>
            <a:pPr>
              <a:lnSpc>
                <a:spcPct val="125000"/>
              </a:lnSpc>
            </a:pPr>
            <a:r>
              <a:rPr lang="en-US" sz="2000" dirty="0">
                <a:latin typeface="Franklin Gothic Medium" panose="020B0603020102020204" pitchFamily="34" charset="0"/>
              </a:rPr>
              <a:t>Boundary clarification procedure</a:t>
            </a:r>
          </a:p>
          <a:p>
            <a:pPr>
              <a:lnSpc>
                <a:spcPct val="125000"/>
              </a:lnSpc>
            </a:pPr>
            <a:r>
              <a:rPr lang="en-US" sz="2000" dirty="0">
                <a:latin typeface="Franklin Gothic Medium" panose="020B0603020102020204" pitchFamily="34" charset="0"/>
              </a:rPr>
              <a:t>Legal process for individuals disagreeing with SCGS findings</a:t>
            </a:r>
          </a:p>
          <a:p>
            <a:pPr>
              <a:lnSpc>
                <a:spcPct val="125000"/>
              </a:lnSpc>
            </a:pPr>
            <a:r>
              <a:rPr lang="en-US" sz="2000" dirty="0">
                <a:latin typeface="Franklin Gothic Medium" panose="020B0603020102020204" pitchFamily="34" charset="0"/>
              </a:rPr>
              <a:t>Statutory description of county boundary</a:t>
            </a:r>
          </a:p>
          <a:p>
            <a:pPr>
              <a:lnSpc>
                <a:spcPct val="125000"/>
              </a:lnSpc>
            </a:pPr>
            <a:r>
              <a:rPr lang="en-US" sz="2000" dirty="0">
                <a:latin typeface="Franklin Gothic Medium" panose="020B0603020102020204" pitchFamily="34" charset="0"/>
              </a:rPr>
              <a:t>Research and findings</a:t>
            </a:r>
          </a:p>
          <a:p>
            <a:pPr>
              <a:lnSpc>
                <a:spcPct val="125000"/>
              </a:lnSpc>
            </a:pPr>
            <a:r>
              <a:rPr lang="en-US" sz="2000" dirty="0">
                <a:latin typeface="Franklin Gothic Medium" panose="020B0603020102020204" pitchFamily="34" charset="0"/>
              </a:rPr>
              <a:t>Monumentation and Survey</a:t>
            </a:r>
          </a:p>
          <a:p>
            <a:pPr>
              <a:lnSpc>
                <a:spcPct val="125000"/>
              </a:lnSpc>
            </a:pPr>
            <a:r>
              <a:rPr lang="en-US" sz="2000" dirty="0">
                <a:latin typeface="Franklin Gothic Medium" panose="020B0603020102020204" pitchFamily="34" charset="0"/>
              </a:rPr>
              <a:t>Conclusion</a:t>
            </a:r>
          </a:p>
        </p:txBody>
      </p:sp>
      <p:sp>
        <p:nvSpPr>
          <p:cNvPr id="4" name="Slide Number Placeholder 3">
            <a:extLst>
              <a:ext uri="{FF2B5EF4-FFF2-40B4-BE49-F238E27FC236}">
                <a16:creationId xmlns:a16="http://schemas.microsoft.com/office/drawing/2014/main" id="{1AB0725D-B431-4650-9C09-F9D0CDF7E6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2835815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79550" y="365125"/>
            <a:ext cx="9232900" cy="449263"/>
          </a:xfrm>
        </p:spPr>
        <p:txBody>
          <a:bodyPr>
            <a:normAutofit fontScale="90000"/>
          </a:bodyPr>
          <a:lstStyle/>
          <a:p>
            <a:r>
              <a:rPr lang="en-US" sz="1800" b="1" dirty="0"/>
              <a:t>Charleston  County; additional area of Berkeley County transferred to Charleston County. (1992 Act 337)</a:t>
            </a:r>
            <a:br>
              <a:rPr lang="en-US" sz="1800" b="1" dirty="0"/>
            </a:br>
            <a:endParaRPr lang="en-US" sz="1800" b="1" dirty="0"/>
          </a:p>
        </p:txBody>
      </p:sp>
      <p:sp>
        <p:nvSpPr>
          <p:cNvPr id="17" name="Content Placeholder 16">
            <a:extLst>
              <a:ext uri="{FF2B5EF4-FFF2-40B4-BE49-F238E27FC236}">
                <a16:creationId xmlns:a16="http://schemas.microsoft.com/office/drawing/2014/main" id="{5830EC53-5A75-403A-AEE5-F5EF8B7C2691}"/>
              </a:ext>
            </a:extLst>
          </p:cNvPr>
          <p:cNvSpPr>
            <a:spLocks noGrp="1"/>
          </p:cNvSpPr>
          <p:nvPr>
            <p:ph idx="4294967295"/>
          </p:nvPr>
        </p:nvSpPr>
        <p:spPr>
          <a:xfrm>
            <a:off x="571500" y="712788"/>
            <a:ext cx="10515600" cy="5780087"/>
          </a:xfrm>
        </p:spPr>
        <p:txBody>
          <a:bodyPr>
            <a:normAutofit fontScale="55000" lnSpcReduction="20000"/>
          </a:bodyPr>
          <a:lstStyle/>
          <a:p>
            <a:pPr marL="0" marR="147320" indent="0">
              <a:lnSpc>
                <a:spcPct val="101000"/>
              </a:lnSpc>
              <a:spcBef>
                <a:spcPts val="5"/>
              </a:spcBef>
              <a:spcAft>
                <a:spcPts val="0"/>
              </a:spcAft>
              <a:buNone/>
            </a:pPr>
            <a:r>
              <a:rPr lang="en-US" sz="1800" dirty="0">
                <a:effectLst/>
                <a:latin typeface="Arial" panose="020B0604020202020204" pitchFamily="34" charset="0"/>
                <a:ea typeface="Arial" panose="020B0604020202020204" pitchFamily="34" charset="0"/>
              </a:rPr>
              <a:t>That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portion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B611,</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Tract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207.02</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Berkeley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County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commencing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Route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295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more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less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direction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from</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intersection</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Route</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Road,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also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corner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Subdivision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beginning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description: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 U.S.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Route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91.03</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concrete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monument;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44°</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10.00</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unmarked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0.16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direction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from</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concrete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monument;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312.94</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curvature,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arc</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11459.16</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foot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radius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curve,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curving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left,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having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chord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length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479.67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bearing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479.70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tangency,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538.49</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10.00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180.63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unmarked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0.14</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direction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from</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concrete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monument;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10.00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transition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width,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1665.96</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bolt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pavement;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15"</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Otis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t>
            </a:r>
            <a:r>
              <a:rPr lang="en-US" sz="1800" spc="35"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Droze</a:t>
            </a:r>
            <a:r>
              <a:rPr lang="en-US" sz="1800" dirty="0">
                <a:effectLst/>
                <a:latin typeface="Arial" panose="020B0604020202020204" pitchFamily="34" charset="0"/>
                <a:ea typeface="Arial" panose="020B0604020202020204" pitchFamily="34" charset="0"/>
              </a:rPr>
              <a: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99.96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31'</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24"</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263.86</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Katony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Subdivision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19.26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iro</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46'</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256.45</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11"</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135.35</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157.10</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Camelia</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Street;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68°</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35'</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154.01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4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Herbert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167.86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Herbert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 48.81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41.22</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88°</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32'</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29"</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82.16</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25"</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 138.17</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82°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58.20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20"</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224.51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537.83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39.03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northern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387.68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03'</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Betty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375.38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bein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347.30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612.74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130.71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old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axle;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Ronnie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Smith,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Rachael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Waring,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1584.77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old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axle;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Roland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Wright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Dilys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Usry,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559.09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railroad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rail;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05'</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Coastal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Carolina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Flea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Inc.,</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1628.30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73°</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21'</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Coastal</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Carolina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Flea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Inc.,</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788.99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33"</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Subdivision,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1322.59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Route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beginning</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this</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description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Herbert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257.85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57"</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 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224.51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537.83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39.03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05"</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northern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387.68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03'</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Betty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375.38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continuing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347.30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59'</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51"</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612.74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76°</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08'</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130.71</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old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axle;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76°</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09'</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Charles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Annette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Blocker,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Ronnie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Smith,</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Rachael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Waring,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1584.77</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old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axle;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18'</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53",</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J.</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Roland</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Wright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Dilys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Usry,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559.09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railroad</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rail;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34°</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05'</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57"</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Coastal</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Carolina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Flea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Inc.,</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1628.30</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73°</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21'</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16"</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east,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lands</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Coastal</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Carolina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Flea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Market,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Inc.,</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788.99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rod;</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departing</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southwesterly</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south</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40°</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22'</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33"</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west,</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along</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northwesterly</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property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Craven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Subdivision,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1322.59</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feet</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northeasterly</a:t>
            </a:r>
            <a:r>
              <a:rPr lang="en-US" sz="1800" spc="3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right-of-way</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line</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U.</a:t>
            </a:r>
            <a:r>
              <a:rPr lang="en-US" sz="1800" spc="3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S.</a:t>
            </a:r>
            <a:r>
              <a:rPr lang="en-US" sz="1800" spc="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Route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78,</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being</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iron</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pipe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point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beginning</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of</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this</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description </a:t>
            </a:r>
          </a:p>
          <a:p>
            <a:endParaRPr lang="en-US" dirty="0"/>
          </a:p>
        </p:txBody>
      </p:sp>
    </p:spTree>
    <p:extLst>
      <p:ext uri="{BB962C8B-B14F-4D97-AF65-F5344CB8AC3E}">
        <p14:creationId xmlns:p14="http://schemas.microsoft.com/office/powerpoint/2010/main" val="1416703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89300" y="200025"/>
            <a:ext cx="5613400" cy="1325563"/>
          </a:xfrm>
        </p:spPr>
        <p:txBody>
          <a:bodyPr/>
          <a:lstStyle/>
          <a:p>
            <a:r>
              <a:rPr lang="en-US" b="1" dirty="0"/>
              <a:t>SECTION 4-3-80:</a:t>
            </a:r>
            <a:r>
              <a:rPr lang="en-US" dirty="0"/>
              <a:t> Berkeley County</a:t>
            </a:r>
          </a:p>
        </p:txBody>
      </p:sp>
      <p:sp>
        <p:nvSpPr>
          <p:cNvPr id="3" name="Content Placeholder 2"/>
          <p:cNvSpPr>
            <a:spLocks noGrp="1"/>
          </p:cNvSpPr>
          <p:nvPr>
            <p:ph idx="4294967295"/>
          </p:nvPr>
        </p:nvSpPr>
        <p:spPr>
          <a:xfrm>
            <a:off x="838200" y="1525588"/>
            <a:ext cx="10515600" cy="4351338"/>
          </a:xfrm>
        </p:spPr>
        <p:txBody>
          <a:bodyPr/>
          <a:lstStyle/>
          <a:p>
            <a:r>
              <a:rPr lang="en-PH" sz="1800" dirty="0">
                <a:effectLst/>
                <a:latin typeface="Times New Roman" panose="02020603050405020304" pitchFamily="18" charset="0"/>
                <a:ea typeface="Calibri" panose="020F0502020204030204" pitchFamily="34" charset="0"/>
              </a:rPr>
              <a:t>“…beginning at the intersection of the present line between Charleston County and Berkeley County with the western line of the right of way of Atlantic Coast Line Railroad, and running thence northwardly with the western line of said right of way to its intersection with the run of Goose Creek; thence with the run of Goose Creek in a westerly direction to its intersection with the eastern boundary of Elms Tract, now owned by Goose Creek Land Company; thence northwardly along the eastern boundary of said tract to its intersection with the southern line of the Ladson Road; thence westwardly with the southern line of said Ladson Road to its intersection with the eastern line of the Blue House Road; thence on a bearing N. 50° 20' W. to the southeast corner of Dorchester County;…”</a:t>
            </a:r>
            <a:endParaRPr lang="en-US" dirty="0"/>
          </a:p>
        </p:txBody>
      </p:sp>
    </p:spTree>
    <p:extLst>
      <p:ext uri="{BB962C8B-B14F-4D97-AF65-F5344CB8AC3E}">
        <p14:creationId xmlns:p14="http://schemas.microsoft.com/office/powerpoint/2010/main" val="3236496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normAutofit fontScale="90000"/>
          </a:bodyPr>
          <a:lstStyle/>
          <a:p>
            <a:r>
              <a:rPr lang="en-US" b="1" dirty="0"/>
              <a:t>SECTION 4-3-85.</a:t>
            </a:r>
            <a:r>
              <a:rPr lang="en-US" dirty="0"/>
              <a:t> Berkeley  County; additional area of Charleston County transferred to Berkeley County. (2004 Act 244)</a:t>
            </a:r>
            <a:br>
              <a:rPr lang="en-US" dirty="0"/>
            </a:br>
            <a:endParaRPr lang="en-US" dirty="0"/>
          </a:p>
        </p:txBody>
      </p:sp>
      <p:sp>
        <p:nvSpPr>
          <p:cNvPr id="3" name="Content Placeholder 2"/>
          <p:cNvSpPr>
            <a:spLocks noGrp="1"/>
          </p:cNvSpPr>
          <p:nvPr>
            <p:ph idx="4294967295"/>
          </p:nvPr>
        </p:nvSpPr>
        <p:spPr>
          <a:xfrm>
            <a:off x="838200" y="1546225"/>
            <a:ext cx="10515600" cy="4351338"/>
          </a:xfrm>
        </p:spPr>
        <p:txBody>
          <a:bodyPr>
            <a:normAutofit/>
          </a:bodyPr>
          <a:lstStyle/>
          <a:p>
            <a:r>
              <a:rPr lang="en-US" dirty="0"/>
              <a:t>The following described portion of Charleston County is transferred and annexed to Berkeley County: </a:t>
            </a:r>
            <a:br>
              <a:rPr lang="en-US" dirty="0"/>
            </a:br>
            <a:br>
              <a:rPr lang="en-US" dirty="0"/>
            </a:br>
            <a:r>
              <a:rPr lang="en-PH" sz="1800" dirty="0">
                <a:effectLst/>
                <a:latin typeface="Times New Roman" panose="02020603050405020304" pitchFamily="18" charset="0"/>
                <a:ea typeface="Calibri" panose="020F0502020204030204" pitchFamily="34" charset="0"/>
              </a:rPr>
              <a:t>All that area, approximately 4.04 acres, now lying in the County of Charleston and identified as a portion of TMS #487‑00‑00‑026 located adjacent to </a:t>
            </a:r>
            <a:r>
              <a:rPr lang="en-PH" sz="1800" dirty="0" err="1">
                <a:effectLst/>
                <a:latin typeface="Times New Roman" panose="02020603050405020304" pitchFamily="18" charset="0"/>
                <a:ea typeface="Calibri" panose="020F0502020204030204" pitchFamily="34" charset="0"/>
              </a:rPr>
              <a:t>Crowfield</a:t>
            </a:r>
            <a:r>
              <a:rPr lang="en-PH" sz="1800" dirty="0">
                <a:effectLst/>
                <a:latin typeface="Times New Roman" panose="02020603050405020304" pitchFamily="18" charset="0"/>
                <a:ea typeface="Calibri" panose="020F0502020204030204" pitchFamily="34" charset="0"/>
              </a:rPr>
              <a:t> Plantation Development and shown on a map prepared by ADC Engineer, Inc., designated as Job #02227 and dated December 4, 2002.</a:t>
            </a:r>
            <a:endParaRPr lang="en-US" dirty="0"/>
          </a:p>
        </p:txBody>
      </p:sp>
    </p:spTree>
    <p:extLst>
      <p:ext uri="{BB962C8B-B14F-4D97-AF65-F5344CB8AC3E}">
        <p14:creationId xmlns:p14="http://schemas.microsoft.com/office/powerpoint/2010/main" val="3476302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62400" y="377825"/>
            <a:ext cx="2590800" cy="866775"/>
          </a:xfrm>
        </p:spPr>
        <p:txBody>
          <a:bodyPr/>
          <a:lstStyle/>
          <a:p>
            <a:r>
              <a:rPr lang="en-US" dirty="0"/>
              <a:t>Survey Update</a:t>
            </a:r>
          </a:p>
        </p:txBody>
      </p:sp>
      <p:sp>
        <p:nvSpPr>
          <p:cNvPr id="3" name="Content Placeholder 2"/>
          <p:cNvSpPr>
            <a:spLocks noGrp="1"/>
          </p:cNvSpPr>
          <p:nvPr>
            <p:ph idx="4294967295"/>
          </p:nvPr>
        </p:nvSpPr>
        <p:spPr>
          <a:xfrm>
            <a:off x="393700" y="1457325"/>
            <a:ext cx="10515600" cy="4351338"/>
          </a:xfrm>
        </p:spPr>
        <p:txBody>
          <a:bodyPr/>
          <a:lstStyle/>
          <a:p>
            <a:r>
              <a:rPr lang="en-US" dirty="0"/>
              <a:t>Field Work is at 100% Complete, monuments have been set.</a:t>
            </a:r>
          </a:p>
          <a:p>
            <a:r>
              <a:rPr lang="en-US" dirty="0"/>
              <a:t>We have not encountered any boundary problems outside the “expected” normal that is seen in tracing a 50 plus year old line.</a:t>
            </a:r>
          </a:p>
          <a:p>
            <a:pPr marL="0" indent="0">
              <a:buNone/>
            </a:pPr>
            <a:endParaRPr lang="en-US" dirty="0"/>
          </a:p>
        </p:txBody>
      </p:sp>
    </p:spTree>
    <p:extLst>
      <p:ext uri="{BB962C8B-B14F-4D97-AF65-F5344CB8AC3E}">
        <p14:creationId xmlns:p14="http://schemas.microsoft.com/office/powerpoint/2010/main" val="73369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4C2CB6-54EB-6D85-BD93-8CD55D9178A7}"/>
              </a:ext>
            </a:extLst>
          </p:cNvPr>
          <p:cNvPicPr>
            <a:picLocks noChangeAspect="1"/>
          </p:cNvPicPr>
          <p:nvPr/>
        </p:nvPicPr>
        <p:blipFill>
          <a:blip r:embed="rId2"/>
          <a:stretch>
            <a:fillRect/>
          </a:stretch>
        </p:blipFill>
        <p:spPr>
          <a:xfrm>
            <a:off x="1449831" y="258776"/>
            <a:ext cx="9292337" cy="6011431"/>
          </a:xfrm>
          <a:prstGeom prst="rect">
            <a:avLst/>
          </a:prstGeom>
        </p:spPr>
      </p:pic>
    </p:spTree>
    <p:extLst>
      <p:ext uri="{BB962C8B-B14F-4D97-AF65-F5344CB8AC3E}">
        <p14:creationId xmlns:p14="http://schemas.microsoft.com/office/powerpoint/2010/main" val="1062594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08690BF2-DCCA-F244-6CB3-84936342B7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5118" y="318994"/>
            <a:ext cx="9261763" cy="5992905"/>
          </a:xfrm>
          <a:prstGeom prst="rect">
            <a:avLst/>
          </a:prstGeom>
        </p:spPr>
      </p:pic>
    </p:spTree>
    <p:extLst>
      <p:ext uri="{BB962C8B-B14F-4D97-AF65-F5344CB8AC3E}">
        <p14:creationId xmlns:p14="http://schemas.microsoft.com/office/powerpoint/2010/main" val="623688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outdoor, wooden&#10;&#10;Description automatically generated">
            <a:extLst>
              <a:ext uri="{FF2B5EF4-FFF2-40B4-BE49-F238E27FC236}">
                <a16:creationId xmlns:a16="http://schemas.microsoft.com/office/drawing/2014/main" id="{7EF2F7E2-623C-49A4-9221-D52E628D3B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18725" y="1758847"/>
            <a:ext cx="5116642" cy="2878111"/>
          </a:xfrm>
          <a:prstGeom prst="rect">
            <a:avLst/>
          </a:prstGeom>
        </p:spPr>
      </p:pic>
      <p:pic>
        <p:nvPicPr>
          <p:cNvPr id="5" name="Picture 4" descr="Diagram, engineering drawing&#10;&#10;Description automatically generated">
            <a:extLst>
              <a:ext uri="{FF2B5EF4-FFF2-40B4-BE49-F238E27FC236}">
                <a16:creationId xmlns:a16="http://schemas.microsoft.com/office/drawing/2014/main" id="{0530C6B0-481C-4B52-BBF6-00567112A2ED}"/>
              </a:ext>
            </a:extLst>
          </p:cNvPr>
          <p:cNvPicPr>
            <a:picLocks noChangeAspect="1"/>
          </p:cNvPicPr>
          <p:nvPr/>
        </p:nvPicPr>
        <p:blipFill rotWithShape="1">
          <a:blip r:embed="rId3">
            <a:extLst>
              <a:ext uri="{28A0092B-C50C-407E-A947-70E740481C1C}">
                <a14:useLocalDpi xmlns:a14="http://schemas.microsoft.com/office/drawing/2010/main" val="0"/>
              </a:ext>
            </a:extLst>
          </a:blip>
          <a:srcRect l="15436" t="8073" b="25872"/>
          <a:stretch/>
        </p:blipFill>
        <p:spPr>
          <a:xfrm>
            <a:off x="4303553" y="1510017"/>
            <a:ext cx="7505103" cy="4530055"/>
          </a:xfrm>
          <a:prstGeom prst="rect">
            <a:avLst/>
          </a:prstGeom>
        </p:spPr>
      </p:pic>
      <p:sp>
        <p:nvSpPr>
          <p:cNvPr id="6" name="TextBox 5">
            <a:extLst>
              <a:ext uri="{FF2B5EF4-FFF2-40B4-BE49-F238E27FC236}">
                <a16:creationId xmlns:a16="http://schemas.microsoft.com/office/drawing/2014/main" id="{C4C2D516-45EC-49D1-B289-E820BB2AC567}"/>
              </a:ext>
            </a:extLst>
          </p:cNvPr>
          <p:cNvSpPr txBox="1"/>
          <p:nvPr/>
        </p:nvSpPr>
        <p:spPr>
          <a:xfrm>
            <a:off x="5784180" y="562062"/>
            <a:ext cx="1849802" cy="646331"/>
          </a:xfrm>
          <a:prstGeom prst="rect">
            <a:avLst/>
          </a:prstGeom>
          <a:noFill/>
        </p:spPr>
        <p:txBody>
          <a:bodyPr wrap="none" rtlCol="0">
            <a:spAutoFit/>
          </a:bodyPr>
          <a:lstStyle/>
          <a:p>
            <a:r>
              <a:rPr lang="en-US" dirty="0"/>
              <a:t>Monument “BU”</a:t>
            </a:r>
          </a:p>
          <a:p>
            <a:r>
              <a:rPr lang="en-US" dirty="0"/>
              <a:t>Tri-County Corner</a:t>
            </a:r>
          </a:p>
        </p:txBody>
      </p:sp>
      <p:cxnSp>
        <p:nvCxnSpPr>
          <p:cNvPr id="10" name="Straight Arrow Connector 9">
            <a:extLst>
              <a:ext uri="{FF2B5EF4-FFF2-40B4-BE49-F238E27FC236}">
                <a16:creationId xmlns:a16="http://schemas.microsoft.com/office/drawing/2014/main" id="{1BE29A8A-081B-4DAA-96A6-3DC0F95450C0}"/>
              </a:ext>
            </a:extLst>
          </p:cNvPr>
          <p:cNvCxnSpPr>
            <a:cxnSpLocks/>
          </p:cNvCxnSpPr>
          <p:nvPr/>
        </p:nvCxnSpPr>
        <p:spPr>
          <a:xfrm>
            <a:off x="7633982" y="885228"/>
            <a:ext cx="1342238" cy="859682"/>
          </a:xfrm>
          <a:prstGeom prst="straightConnector1">
            <a:avLst/>
          </a:prstGeom>
          <a:ln w="38100">
            <a:solidFill>
              <a:srgbClr val="FF0000"/>
            </a:solidFill>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96589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0CB63296-B62D-3BCC-D5FA-D912556E5B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5177" y="221583"/>
            <a:ext cx="9441645" cy="6109300"/>
          </a:xfrm>
          <a:prstGeom prst="rect">
            <a:avLst/>
          </a:prstGeom>
        </p:spPr>
      </p:pic>
    </p:spTree>
    <p:extLst>
      <p:ext uri="{BB962C8B-B14F-4D97-AF65-F5344CB8AC3E}">
        <p14:creationId xmlns:p14="http://schemas.microsoft.com/office/powerpoint/2010/main" val="3893269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690BF2-DCCA-F244-6CB3-84936342B7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76447" y="270616"/>
            <a:ext cx="9239105" cy="60346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Chart&#10;&#10;Description automatically generated">
            <a:extLst>
              <a:ext uri="{FF2B5EF4-FFF2-40B4-BE49-F238E27FC236}">
                <a16:creationId xmlns:a16="http://schemas.microsoft.com/office/drawing/2014/main" id="{B1F5C6CC-8521-FC42-F024-887195F57A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916" y="552727"/>
            <a:ext cx="8974165" cy="5397837"/>
          </a:xfrm>
          <a:prstGeom prst="rect">
            <a:avLst/>
          </a:prstGeom>
          <a:ln>
            <a:noFill/>
          </a:ln>
          <a:effectLst>
            <a:outerShdw blurRad="190500" algn="tl" rotWithShape="0">
              <a:srgbClr val="000000">
                <a:alpha val="70000"/>
              </a:srgbClr>
            </a:outerShdw>
          </a:effectLst>
        </p:spPr>
      </p:pic>
      <p:sp>
        <p:nvSpPr>
          <p:cNvPr id="5" name="Oval 4">
            <a:extLst>
              <a:ext uri="{FF2B5EF4-FFF2-40B4-BE49-F238E27FC236}">
                <a16:creationId xmlns:a16="http://schemas.microsoft.com/office/drawing/2014/main" id="{70200D19-EAB2-316D-6D74-C2AA9C9E8F0C}"/>
              </a:ext>
            </a:extLst>
          </p:cNvPr>
          <p:cNvSpPr/>
          <p:nvPr/>
        </p:nvSpPr>
        <p:spPr>
          <a:xfrm rot="1754872">
            <a:off x="4851898" y="2418070"/>
            <a:ext cx="662608" cy="13095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70C9C6A-1255-D0CB-B819-32148EB0F544}"/>
              </a:ext>
            </a:extLst>
          </p:cNvPr>
          <p:cNvSpPr/>
          <p:nvPr/>
        </p:nvSpPr>
        <p:spPr>
          <a:xfrm rot="1754872">
            <a:off x="2908905" y="4461107"/>
            <a:ext cx="662608" cy="11851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084DA5-6FEA-BA79-0300-D691A9EABEFE}"/>
              </a:ext>
            </a:extLst>
          </p:cNvPr>
          <p:cNvSpPr/>
          <p:nvPr/>
        </p:nvSpPr>
        <p:spPr>
          <a:xfrm rot="21108567">
            <a:off x="7727230" y="2836409"/>
            <a:ext cx="662608" cy="11851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149A26-DA81-C0CF-24BA-2531C6230698}"/>
              </a:ext>
            </a:extLst>
          </p:cNvPr>
          <p:cNvSpPr/>
          <p:nvPr/>
        </p:nvSpPr>
        <p:spPr>
          <a:xfrm rot="5400000">
            <a:off x="8904309" y="4360814"/>
            <a:ext cx="662608" cy="11851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2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975D2-2383-DE70-BEA0-D29DC3F3C45B}"/>
              </a:ext>
            </a:extLst>
          </p:cNvPr>
          <p:cNvPicPr>
            <a:picLocks noChangeAspect="1"/>
          </p:cNvPicPr>
          <p:nvPr/>
        </p:nvPicPr>
        <p:blipFill>
          <a:blip r:embed="rId2"/>
          <a:stretch>
            <a:fillRect/>
          </a:stretch>
        </p:blipFill>
        <p:spPr>
          <a:xfrm>
            <a:off x="5522794" y="732430"/>
            <a:ext cx="5726976" cy="4847230"/>
          </a:xfrm>
          <a:prstGeom prst="rect">
            <a:avLst/>
          </a:prstGeom>
        </p:spPr>
      </p:pic>
      <p:cxnSp>
        <p:nvCxnSpPr>
          <p:cNvPr id="5" name="Straight Arrow Connector 4">
            <a:extLst>
              <a:ext uri="{FF2B5EF4-FFF2-40B4-BE49-F238E27FC236}">
                <a16:creationId xmlns:a16="http://schemas.microsoft.com/office/drawing/2014/main" id="{E9FB4EB2-8F5C-2127-F651-DB95DFEAAFCC}"/>
              </a:ext>
            </a:extLst>
          </p:cNvPr>
          <p:cNvCxnSpPr/>
          <p:nvPr/>
        </p:nvCxnSpPr>
        <p:spPr>
          <a:xfrm>
            <a:off x="4848237" y="1489594"/>
            <a:ext cx="973540" cy="868907"/>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6692DCFB-C2DE-829D-8676-2D5A9FC5301A}"/>
              </a:ext>
            </a:extLst>
          </p:cNvPr>
          <p:cNvSpPr txBox="1"/>
          <p:nvPr/>
        </p:nvSpPr>
        <p:spPr>
          <a:xfrm>
            <a:off x="4430833" y="1232426"/>
            <a:ext cx="512191" cy="369332"/>
          </a:xfrm>
          <a:prstGeom prst="rect">
            <a:avLst/>
          </a:prstGeom>
          <a:noFill/>
        </p:spPr>
        <p:txBody>
          <a:bodyPr wrap="none" rtlCol="0">
            <a:spAutoFit/>
          </a:bodyPr>
          <a:lstStyle/>
          <a:p>
            <a:r>
              <a:rPr lang="en-US" dirty="0"/>
              <a:t>BW</a:t>
            </a:r>
          </a:p>
        </p:txBody>
      </p:sp>
      <p:sp>
        <p:nvSpPr>
          <p:cNvPr id="7" name="TextBox 6">
            <a:extLst>
              <a:ext uri="{FF2B5EF4-FFF2-40B4-BE49-F238E27FC236}">
                <a16:creationId xmlns:a16="http://schemas.microsoft.com/office/drawing/2014/main" id="{599E3559-491C-0801-7A08-BF533FBF5C5B}"/>
              </a:ext>
            </a:extLst>
          </p:cNvPr>
          <p:cNvSpPr txBox="1"/>
          <p:nvPr/>
        </p:nvSpPr>
        <p:spPr>
          <a:xfrm>
            <a:off x="6496334" y="2173835"/>
            <a:ext cx="1287275" cy="369332"/>
          </a:xfrm>
          <a:prstGeom prst="rect">
            <a:avLst/>
          </a:prstGeom>
          <a:noFill/>
        </p:spPr>
        <p:txBody>
          <a:bodyPr wrap="none" rtlCol="0">
            <a:spAutoFit/>
          </a:bodyPr>
          <a:lstStyle/>
          <a:p>
            <a:r>
              <a:rPr lang="en-US" dirty="0"/>
              <a:t>Fairgrounds</a:t>
            </a:r>
          </a:p>
        </p:txBody>
      </p:sp>
      <p:pic>
        <p:nvPicPr>
          <p:cNvPr id="4" name="Picture 3" descr="A picture containing ground, toy, hole&#10;&#10;Description automatically generated">
            <a:extLst>
              <a:ext uri="{FF2B5EF4-FFF2-40B4-BE49-F238E27FC236}">
                <a16:creationId xmlns:a16="http://schemas.microsoft.com/office/drawing/2014/main" id="{5EA06208-E413-F87A-A0EC-E0621186B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346" y="284812"/>
            <a:ext cx="2691484" cy="5981075"/>
          </a:xfrm>
          <a:prstGeom prst="rect">
            <a:avLst/>
          </a:prstGeom>
        </p:spPr>
      </p:pic>
    </p:spTree>
    <p:extLst>
      <p:ext uri="{BB962C8B-B14F-4D97-AF65-F5344CB8AC3E}">
        <p14:creationId xmlns:p14="http://schemas.microsoft.com/office/powerpoint/2010/main" val="247077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F06CC-F42E-435F-BB3F-DD2C83CA34FD}"/>
              </a:ext>
            </a:extLst>
          </p:cNvPr>
          <p:cNvSpPr>
            <a:spLocks noGrp="1"/>
          </p:cNvSpPr>
          <p:nvPr>
            <p:ph type="title"/>
          </p:nvPr>
        </p:nvSpPr>
        <p:spPr>
          <a:xfrm>
            <a:off x="228600" y="175867"/>
            <a:ext cx="2959223" cy="1160119"/>
          </a:xfrm>
        </p:spPr>
        <p:txBody>
          <a:bodyPr/>
          <a:lstStyle/>
          <a:p>
            <a:r>
              <a:rPr lang="en-US" u="sng" dirty="0"/>
              <a:t>The Reason…</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extBox 5">
            <a:extLst>
              <a:ext uri="{FF2B5EF4-FFF2-40B4-BE49-F238E27FC236}">
                <a16:creationId xmlns:a16="http://schemas.microsoft.com/office/drawing/2014/main" id="{21701BE4-BF5B-4D06-9257-D26B1E52B7F4}"/>
              </a:ext>
            </a:extLst>
          </p:cNvPr>
          <p:cNvSpPr txBox="1"/>
          <p:nvPr/>
        </p:nvSpPr>
        <p:spPr>
          <a:xfrm>
            <a:off x="461639" y="1784930"/>
            <a:ext cx="10857390"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Passage of time and growth has led to confusion over statutory county descriptions and the locations of county boundary lines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Exact and precise locations and boundaries of state’s political subdivisions are critical for services, enforcement of property rights and election of public officials.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Technology exists now to cost-effectively provide definite and permanent markers of boundary lines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Necessary for state government and political subdivisions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431727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19EE1082-F702-416D-FD87-E5E3F29CC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8924" y="206407"/>
            <a:ext cx="9434151" cy="6104451"/>
          </a:xfrm>
          <a:prstGeom prst="rect">
            <a:avLst/>
          </a:prstGeom>
        </p:spPr>
      </p:pic>
    </p:spTree>
    <p:extLst>
      <p:ext uri="{BB962C8B-B14F-4D97-AF65-F5344CB8AC3E}">
        <p14:creationId xmlns:p14="http://schemas.microsoft.com/office/powerpoint/2010/main" val="1964833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D0CADF-5116-6EF2-35A4-1839A0E62E0C}"/>
              </a:ext>
            </a:extLst>
          </p:cNvPr>
          <p:cNvPicPr>
            <a:picLocks noChangeAspect="1"/>
          </p:cNvPicPr>
          <p:nvPr/>
        </p:nvPicPr>
        <p:blipFill>
          <a:blip r:embed="rId2"/>
          <a:stretch>
            <a:fillRect/>
          </a:stretch>
        </p:blipFill>
        <p:spPr>
          <a:xfrm>
            <a:off x="5110566" y="332480"/>
            <a:ext cx="6815852" cy="5768839"/>
          </a:xfrm>
          <a:prstGeom prst="rect">
            <a:avLst/>
          </a:prstGeom>
        </p:spPr>
      </p:pic>
      <p:pic>
        <p:nvPicPr>
          <p:cNvPr id="5" name="Picture 4" descr="A picture containing red&#10;&#10;Description automatically generated">
            <a:extLst>
              <a:ext uri="{FF2B5EF4-FFF2-40B4-BE49-F238E27FC236}">
                <a16:creationId xmlns:a16="http://schemas.microsoft.com/office/drawing/2014/main" id="{7D4AFC59-5430-F068-4937-196AAFA01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38017" y="1236677"/>
            <a:ext cx="5434764" cy="4076073"/>
          </a:xfrm>
          <a:prstGeom prst="rect">
            <a:avLst/>
          </a:prstGeom>
        </p:spPr>
      </p:pic>
      <p:cxnSp>
        <p:nvCxnSpPr>
          <p:cNvPr id="9" name="Straight Arrow Connector 8">
            <a:extLst>
              <a:ext uri="{FF2B5EF4-FFF2-40B4-BE49-F238E27FC236}">
                <a16:creationId xmlns:a16="http://schemas.microsoft.com/office/drawing/2014/main" id="{B7716DCD-040B-77DF-7B5E-E007EFB554DE}"/>
              </a:ext>
            </a:extLst>
          </p:cNvPr>
          <p:cNvCxnSpPr/>
          <p:nvPr/>
        </p:nvCxnSpPr>
        <p:spPr>
          <a:xfrm flipH="1">
            <a:off x="9763369" y="4456061"/>
            <a:ext cx="813424" cy="1183672"/>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DE019FD5-9A3B-A882-F746-4C1276F06684}"/>
              </a:ext>
            </a:extLst>
          </p:cNvPr>
          <p:cNvSpPr txBox="1"/>
          <p:nvPr/>
        </p:nvSpPr>
        <p:spPr>
          <a:xfrm>
            <a:off x="10496643" y="4211434"/>
            <a:ext cx="452368" cy="369332"/>
          </a:xfrm>
          <a:prstGeom prst="rect">
            <a:avLst/>
          </a:prstGeom>
          <a:solidFill>
            <a:schemeClr val="bg1"/>
          </a:solidFill>
        </p:spPr>
        <p:txBody>
          <a:bodyPr wrap="none" rtlCol="0">
            <a:spAutoFit/>
          </a:bodyPr>
          <a:lstStyle/>
          <a:p>
            <a:r>
              <a:rPr lang="en-US" dirty="0"/>
              <a:t>DB</a:t>
            </a:r>
          </a:p>
        </p:txBody>
      </p:sp>
    </p:spTree>
    <p:extLst>
      <p:ext uri="{BB962C8B-B14F-4D97-AF65-F5344CB8AC3E}">
        <p14:creationId xmlns:p14="http://schemas.microsoft.com/office/powerpoint/2010/main" val="3420680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5543A328-0BCD-77BA-7802-4F7E3530EB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8924" y="209864"/>
            <a:ext cx="9434151" cy="6104451"/>
          </a:xfrm>
          <a:prstGeom prst="rect">
            <a:avLst/>
          </a:prstGeom>
        </p:spPr>
      </p:pic>
    </p:spTree>
    <p:extLst>
      <p:ext uri="{BB962C8B-B14F-4D97-AF65-F5344CB8AC3E}">
        <p14:creationId xmlns:p14="http://schemas.microsoft.com/office/powerpoint/2010/main" val="1992085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896856-090A-8FC7-5233-E93D7296F77B}"/>
              </a:ext>
            </a:extLst>
          </p:cNvPr>
          <p:cNvPicPr>
            <a:picLocks noChangeAspect="1"/>
          </p:cNvPicPr>
          <p:nvPr/>
        </p:nvPicPr>
        <p:blipFill>
          <a:blip r:embed="rId2"/>
          <a:stretch>
            <a:fillRect/>
          </a:stretch>
        </p:blipFill>
        <p:spPr>
          <a:xfrm>
            <a:off x="4420105" y="1929726"/>
            <a:ext cx="7385655" cy="3445494"/>
          </a:xfrm>
          <a:prstGeom prst="rect">
            <a:avLst/>
          </a:prstGeom>
        </p:spPr>
      </p:pic>
      <p:cxnSp>
        <p:nvCxnSpPr>
          <p:cNvPr id="5" name="Straight Arrow Connector 4">
            <a:extLst>
              <a:ext uri="{FF2B5EF4-FFF2-40B4-BE49-F238E27FC236}">
                <a16:creationId xmlns:a16="http://schemas.microsoft.com/office/drawing/2014/main" id="{C921EA1D-864B-3CAF-E20D-A8FFF3B13E2F}"/>
              </a:ext>
            </a:extLst>
          </p:cNvPr>
          <p:cNvCxnSpPr/>
          <p:nvPr/>
        </p:nvCxnSpPr>
        <p:spPr>
          <a:xfrm flipH="1">
            <a:off x="9479684" y="1503071"/>
            <a:ext cx="868907" cy="696036"/>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18114FAA-1A00-4FD6-427E-1436FC55D6E7}"/>
              </a:ext>
            </a:extLst>
          </p:cNvPr>
          <p:cNvSpPr txBox="1"/>
          <p:nvPr/>
        </p:nvSpPr>
        <p:spPr>
          <a:xfrm>
            <a:off x="10348591" y="1218331"/>
            <a:ext cx="412218" cy="369332"/>
          </a:xfrm>
          <a:prstGeom prst="rect">
            <a:avLst/>
          </a:prstGeom>
          <a:noFill/>
        </p:spPr>
        <p:txBody>
          <a:bodyPr wrap="square" rtlCol="0">
            <a:spAutoFit/>
          </a:bodyPr>
          <a:lstStyle/>
          <a:p>
            <a:r>
              <a:rPr lang="en-US" dirty="0"/>
              <a:t>DJ</a:t>
            </a:r>
          </a:p>
        </p:txBody>
      </p:sp>
      <p:pic>
        <p:nvPicPr>
          <p:cNvPr id="4" name="Picture 3" descr="A picture containing ground, outdoor, plant&#10;&#10;Description automatically generated">
            <a:extLst>
              <a:ext uri="{FF2B5EF4-FFF2-40B4-BE49-F238E27FC236}">
                <a16:creationId xmlns:a16="http://schemas.microsoft.com/office/drawing/2014/main" id="{C9632EB5-41D3-223A-AF75-B363F24571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576" y="1218331"/>
            <a:ext cx="2492825" cy="4427754"/>
          </a:xfrm>
          <a:prstGeom prst="rect">
            <a:avLst/>
          </a:prstGeom>
        </p:spPr>
      </p:pic>
    </p:spTree>
    <p:extLst>
      <p:ext uri="{BB962C8B-B14F-4D97-AF65-F5344CB8AC3E}">
        <p14:creationId xmlns:p14="http://schemas.microsoft.com/office/powerpoint/2010/main" val="3240381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4FE12D71-441C-C6C2-BC2D-6045C5AAAA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2672" y="217357"/>
            <a:ext cx="9426656" cy="6099601"/>
          </a:xfrm>
          <a:prstGeom prst="rect">
            <a:avLst/>
          </a:prstGeom>
        </p:spPr>
      </p:pic>
    </p:spTree>
    <p:extLst>
      <p:ext uri="{BB962C8B-B14F-4D97-AF65-F5344CB8AC3E}">
        <p14:creationId xmlns:p14="http://schemas.microsoft.com/office/powerpoint/2010/main" val="3327609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D6C88B-F678-E6EB-82CC-576E03B02468}"/>
              </a:ext>
            </a:extLst>
          </p:cNvPr>
          <p:cNvPicPr>
            <a:picLocks noChangeAspect="1"/>
          </p:cNvPicPr>
          <p:nvPr/>
        </p:nvPicPr>
        <p:blipFill>
          <a:blip r:embed="rId2"/>
          <a:stretch>
            <a:fillRect/>
          </a:stretch>
        </p:blipFill>
        <p:spPr>
          <a:xfrm>
            <a:off x="3817008" y="1315895"/>
            <a:ext cx="8068975" cy="3764271"/>
          </a:xfrm>
          <a:prstGeom prst="rect">
            <a:avLst/>
          </a:prstGeom>
        </p:spPr>
      </p:pic>
      <p:cxnSp>
        <p:nvCxnSpPr>
          <p:cNvPr id="6" name="Straight Arrow Connector 5">
            <a:extLst>
              <a:ext uri="{FF2B5EF4-FFF2-40B4-BE49-F238E27FC236}">
                <a16:creationId xmlns:a16="http://schemas.microsoft.com/office/drawing/2014/main" id="{46237AC1-9131-9D87-EB7B-58BC662E748D}"/>
              </a:ext>
            </a:extLst>
          </p:cNvPr>
          <p:cNvCxnSpPr/>
          <p:nvPr/>
        </p:nvCxnSpPr>
        <p:spPr>
          <a:xfrm flipV="1">
            <a:off x="9643310" y="3567363"/>
            <a:ext cx="745958" cy="2189748"/>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8617CE77-BDDC-0217-33D7-D57A111C0846}"/>
              </a:ext>
            </a:extLst>
          </p:cNvPr>
          <p:cNvSpPr txBox="1"/>
          <p:nvPr/>
        </p:nvSpPr>
        <p:spPr>
          <a:xfrm>
            <a:off x="9348536" y="5757111"/>
            <a:ext cx="589547" cy="369332"/>
          </a:xfrm>
          <a:prstGeom prst="rect">
            <a:avLst/>
          </a:prstGeom>
          <a:noFill/>
        </p:spPr>
        <p:txBody>
          <a:bodyPr wrap="square" rtlCol="0">
            <a:spAutoFit/>
          </a:bodyPr>
          <a:lstStyle/>
          <a:p>
            <a:r>
              <a:rPr lang="en-US" dirty="0"/>
              <a:t>DO</a:t>
            </a:r>
          </a:p>
        </p:txBody>
      </p:sp>
      <p:pic>
        <p:nvPicPr>
          <p:cNvPr id="3" name="Picture 2" descr="A picture containing outdoor&#10;&#10;Description automatically generated">
            <a:extLst>
              <a:ext uri="{FF2B5EF4-FFF2-40B4-BE49-F238E27FC236}">
                <a16:creationId xmlns:a16="http://schemas.microsoft.com/office/drawing/2014/main" id="{3045A232-B969-A484-0333-BCAAF1A51B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28583"/>
            <a:ext cx="3207895" cy="5697860"/>
          </a:xfrm>
          <a:prstGeom prst="rect">
            <a:avLst/>
          </a:prstGeom>
        </p:spPr>
      </p:pic>
    </p:spTree>
    <p:extLst>
      <p:ext uri="{BB962C8B-B14F-4D97-AF65-F5344CB8AC3E}">
        <p14:creationId xmlns:p14="http://schemas.microsoft.com/office/powerpoint/2010/main" val="850037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25A84BE7-905E-70E8-4658-1AED40D98B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126" y="415047"/>
            <a:ext cx="3805346" cy="5880990"/>
          </a:xfrm>
          <a:prstGeom prst="rect">
            <a:avLst/>
          </a:prstGeom>
        </p:spPr>
      </p:pic>
      <p:pic>
        <p:nvPicPr>
          <p:cNvPr id="2" name="Picture 1" descr="Diagram, engineering drawing&#10;&#10;Description automatically generated">
            <a:extLst>
              <a:ext uri="{FF2B5EF4-FFF2-40B4-BE49-F238E27FC236}">
                <a16:creationId xmlns:a16="http://schemas.microsoft.com/office/drawing/2014/main" id="{AC915515-8395-8BAD-14E7-676F1BAFD5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1472" y="415047"/>
            <a:ext cx="2108260" cy="3258220"/>
          </a:xfrm>
          <a:prstGeom prst="rect">
            <a:avLst/>
          </a:prstGeom>
        </p:spPr>
      </p:pic>
      <p:pic>
        <p:nvPicPr>
          <p:cNvPr id="4" name="Picture 3" descr="Diagram&#10;&#10;Description automatically generated">
            <a:extLst>
              <a:ext uri="{FF2B5EF4-FFF2-40B4-BE49-F238E27FC236}">
                <a16:creationId xmlns:a16="http://schemas.microsoft.com/office/drawing/2014/main" id="{7ED00551-F9BC-DFD0-2FBC-2AF14365F4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2425" y="3002605"/>
            <a:ext cx="1977288" cy="3055809"/>
          </a:xfrm>
          <a:prstGeom prst="rect">
            <a:avLst/>
          </a:prstGeom>
        </p:spPr>
      </p:pic>
      <p:pic>
        <p:nvPicPr>
          <p:cNvPr id="5" name="Picture 4" descr="Diagram&#10;&#10;Description automatically generated">
            <a:extLst>
              <a:ext uri="{FF2B5EF4-FFF2-40B4-BE49-F238E27FC236}">
                <a16:creationId xmlns:a16="http://schemas.microsoft.com/office/drawing/2014/main" id="{BA4774D4-252A-68C0-3632-BC89D4556D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2405" y="415047"/>
            <a:ext cx="3805346" cy="5880990"/>
          </a:xfrm>
          <a:prstGeom prst="rect">
            <a:avLst/>
          </a:prstGeom>
        </p:spPr>
      </p:pic>
    </p:spTree>
    <p:extLst>
      <p:ext uri="{BB962C8B-B14F-4D97-AF65-F5344CB8AC3E}">
        <p14:creationId xmlns:p14="http://schemas.microsoft.com/office/powerpoint/2010/main" val="407805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E1BFF-2737-CD0B-51FA-06228E159B03}"/>
              </a:ext>
            </a:extLst>
          </p:cNvPr>
          <p:cNvPicPr>
            <a:picLocks noChangeAspect="1"/>
          </p:cNvPicPr>
          <p:nvPr/>
        </p:nvPicPr>
        <p:blipFill>
          <a:blip r:embed="rId2"/>
          <a:stretch>
            <a:fillRect/>
          </a:stretch>
        </p:blipFill>
        <p:spPr>
          <a:xfrm>
            <a:off x="3671390" y="1455836"/>
            <a:ext cx="8232855" cy="3946327"/>
          </a:xfrm>
          <a:prstGeom prst="rect">
            <a:avLst/>
          </a:prstGeom>
        </p:spPr>
      </p:pic>
      <p:cxnSp>
        <p:nvCxnSpPr>
          <p:cNvPr id="5" name="Straight Arrow Connector 4">
            <a:extLst>
              <a:ext uri="{FF2B5EF4-FFF2-40B4-BE49-F238E27FC236}">
                <a16:creationId xmlns:a16="http://schemas.microsoft.com/office/drawing/2014/main" id="{74F20773-40E3-C2DB-00D9-F66EB034A04C}"/>
              </a:ext>
            </a:extLst>
          </p:cNvPr>
          <p:cNvCxnSpPr/>
          <p:nvPr/>
        </p:nvCxnSpPr>
        <p:spPr>
          <a:xfrm flipH="1">
            <a:off x="5706746" y="2262732"/>
            <a:ext cx="1323916" cy="1301478"/>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502F5257-A719-4D7D-3B56-777B8C833388}"/>
              </a:ext>
            </a:extLst>
          </p:cNvPr>
          <p:cNvSpPr txBox="1"/>
          <p:nvPr/>
        </p:nvSpPr>
        <p:spPr>
          <a:xfrm>
            <a:off x="7118857" y="1940996"/>
            <a:ext cx="517706" cy="374941"/>
          </a:xfrm>
          <a:prstGeom prst="rect">
            <a:avLst/>
          </a:prstGeom>
          <a:solidFill>
            <a:schemeClr val="bg1"/>
          </a:solidFill>
        </p:spPr>
        <p:txBody>
          <a:bodyPr wrap="square" rtlCol="0">
            <a:spAutoFit/>
          </a:bodyPr>
          <a:lstStyle/>
          <a:p>
            <a:r>
              <a:rPr lang="en-US" dirty="0"/>
              <a:t>DR</a:t>
            </a:r>
          </a:p>
        </p:txBody>
      </p:sp>
      <p:pic>
        <p:nvPicPr>
          <p:cNvPr id="4" name="Picture 3" descr="A picture containing ground&#10;&#10;Description automatically generated">
            <a:extLst>
              <a:ext uri="{FF2B5EF4-FFF2-40B4-BE49-F238E27FC236}">
                <a16:creationId xmlns:a16="http://schemas.microsoft.com/office/drawing/2014/main" id="{0E7BD387-5FF8-7B9D-F0D3-1E22B0258C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152" y="278025"/>
            <a:ext cx="2620337" cy="5822971"/>
          </a:xfrm>
          <a:prstGeom prst="rect">
            <a:avLst/>
          </a:prstGeom>
        </p:spPr>
      </p:pic>
    </p:spTree>
    <p:extLst>
      <p:ext uri="{BB962C8B-B14F-4D97-AF65-F5344CB8AC3E}">
        <p14:creationId xmlns:p14="http://schemas.microsoft.com/office/powerpoint/2010/main" val="3875215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D41D02-70DC-17FF-31B1-25A6E42308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81407" y="1039091"/>
            <a:ext cx="11429185" cy="390005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83810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DA3FD2E-2FAA-2DFF-8288-AF369DC667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6400" y="224853"/>
            <a:ext cx="9359200" cy="6055953"/>
          </a:xfrm>
          <a:prstGeom prst="rect">
            <a:avLst/>
          </a:prstGeom>
        </p:spPr>
      </p:pic>
    </p:spTree>
    <p:extLst>
      <p:ext uri="{BB962C8B-B14F-4D97-AF65-F5344CB8AC3E}">
        <p14:creationId xmlns:p14="http://schemas.microsoft.com/office/powerpoint/2010/main" val="69294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65D07-3C60-49E7-99C4-FE92BFD300DC}"/>
              </a:ext>
            </a:extLst>
          </p:cNvPr>
          <p:cNvSpPr>
            <a:spLocks noGrp="1"/>
          </p:cNvSpPr>
          <p:nvPr>
            <p:ph type="title"/>
          </p:nvPr>
        </p:nvSpPr>
        <p:spPr>
          <a:xfrm>
            <a:off x="272558" y="248855"/>
            <a:ext cx="5959566" cy="851975"/>
          </a:xfrm>
        </p:spPr>
        <p:txBody>
          <a:bodyPr/>
          <a:lstStyle/>
          <a:p>
            <a:r>
              <a:rPr lang="en-US" u="sng" dirty="0"/>
              <a:t>Why the SC Geodetic Survey?</a:t>
            </a:r>
          </a:p>
        </p:txBody>
      </p:sp>
      <p:sp>
        <p:nvSpPr>
          <p:cNvPr id="3" name="Slide Number Placeholder 2">
            <a:extLst>
              <a:ext uri="{FF2B5EF4-FFF2-40B4-BE49-F238E27FC236}">
                <a16:creationId xmlns:a16="http://schemas.microsoft.com/office/drawing/2014/main" id="{ADA0A134-E32C-453E-8536-191D68BDE5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4" name="TextBox 3">
            <a:extLst>
              <a:ext uri="{FF2B5EF4-FFF2-40B4-BE49-F238E27FC236}">
                <a16:creationId xmlns:a16="http://schemas.microsoft.com/office/drawing/2014/main" id="{7EC95385-C3D7-44AE-8908-9D2CD3E6FE3B}"/>
              </a:ext>
            </a:extLst>
          </p:cNvPr>
          <p:cNvSpPr txBox="1"/>
          <p:nvPr/>
        </p:nvSpPr>
        <p:spPr>
          <a:xfrm>
            <a:off x="532660" y="1180730"/>
            <a:ext cx="10147177"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Over the last 30+ years, the South Carolina Geodetic Survey has worked with South Carolina counties to help resolve some of the ambiguities present in the current Code of Law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SC Geodetic Survey was also used in the clarification of the NC/SC boundary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In the early 90’s Greenville and Spartanburg counties asked the Geodetic Survey to help them work out the location of their Statutory Boundary. Their boundary was clarified and placed into law.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After it’s completion the General Assembly decided to enact legislation assigning the SC Geodetic Survey as the mediator to resolve disputes between counties.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105438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88FF4B9E-0B76-285E-7ECA-9069853D04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0167" y="224852"/>
            <a:ext cx="9411666" cy="6089902"/>
          </a:xfrm>
          <a:prstGeom prst="rect">
            <a:avLst/>
          </a:prstGeom>
        </p:spPr>
      </p:pic>
    </p:spTree>
    <p:extLst>
      <p:ext uri="{BB962C8B-B14F-4D97-AF65-F5344CB8AC3E}">
        <p14:creationId xmlns:p14="http://schemas.microsoft.com/office/powerpoint/2010/main" val="3123540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8E5CED-2136-E6F8-E87D-02EBE9E0F1A2}"/>
              </a:ext>
            </a:extLst>
          </p:cNvPr>
          <p:cNvPicPr>
            <a:picLocks noChangeAspect="1"/>
          </p:cNvPicPr>
          <p:nvPr/>
        </p:nvPicPr>
        <p:blipFill>
          <a:blip r:embed="rId2"/>
          <a:stretch>
            <a:fillRect/>
          </a:stretch>
        </p:blipFill>
        <p:spPr>
          <a:xfrm>
            <a:off x="4517858" y="692054"/>
            <a:ext cx="7269744" cy="4920677"/>
          </a:xfrm>
          <a:prstGeom prst="rect">
            <a:avLst/>
          </a:prstGeom>
        </p:spPr>
      </p:pic>
      <p:cxnSp>
        <p:nvCxnSpPr>
          <p:cNvPr id="11" name="Straight Arrow Connector 10">
            <a:extLst>
              <a:ext uri="{FF2B5EF4-FFF2-40B4-BE49-F238E27FC236}">
                <a16:creationId xmlns:a16="http://schemas.microsoft.com/office/drawing/2014/main" id="{87B3DBD7-DB30-1647-59CF-9D96C86BD97B}"/>
              </a:ext>
            </a:extLst>
          </p:cNvPr>
          <p:cNvCxnSpPr>
            <a:cxnSpLocks/>
          </p:cNvCxnSpPr>
          <p:nvPr/>
        </p:nvCxnSpPr>
        <p:spPr>
          <a:xfrm flipH="1" flipV="1">
            <a:off x="9486900" y="4030579"/>
            <a:ext cx="1208582" cy="1845565"/>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DABBF3DB-6C33-55D1-2CF6-AAB368C7AD6E}"/>
              </a:ext>
            </a:extLst>
          </p:cNvPr>
          <p:cNvSpPr txBox="1"/>
          <p:nvPr/>
        </p:nvSpPr>
        <p:spPr>
          <a:xfrm>
            <a:off x="10601622" y="5836162"/>
            <a:ext cx="639919" cy="369332"/>
          </a:xfrm>
          <a:prstGeom prst="rect">
            <a:avLst/>
          </a:prstGeom>
          <a:noFill/>
        </p:spPr>
        <p:txBody>
          <a:bodyPr wrap="none" rtlCol="0">
            <a:spAutoFit/>
          </a:bodyPr>
          <a:lstStyle/>
          <a:p>
            <a:r>
              <a:rPr lang="en-US" dirty="0"/>
              <a:t>DR-7</a:t>
            </a:r>
          </a:p>
        </p:txBody>
      </p:sp>
      <p:pic>
        <p:nvPicPr>
          <p:cNvPr id="14" name="Picture 13" descr="Map&#10;&#10;Description automatically generated">
            <a:extLst>
              <a:ext uri="{FF2B5EF4-FFF2-40B4-BE49-F238E27FC236}">
                <a16:creationId xmlns:a16="http://schemas.microsoft.com/office/drawing/2014/main" id="{F352A585-5659-7580-C10D-3A129F79B8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3664" y="1307138"/>
            <a:ext cx="4920677" cy="3690508"/>
          </a:xfrm>
          <a:prstGeom prst="rect">
            <a:avLst/>
          </a:prstGeom>
        </p:spPr>
      </p:pic>
    </p:spTree>
    <p:extLst>
      <p:ext uri="{BB962C8B-B14F-4D97-AF65-F5344CB8AC3E}">
        <p14:creationId xmlns:p14="http://schemas.microsoft.com/office/powerpoint/2010/main" val="3162711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DF2CFB51-E51E-FCDB-02B0-6490637DE0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0187" y="217358"/>
            <a:ext cx="9471626" cy="6128699"/>
          </a:xfrm>
          <a:prstGeom prst="rect">
            <a:avLst/>
          </a:prstGeom>
        </p:spPr>
      </p:pic>
    </p:spTree>
    <p:extLst>
      <p:ext uri="{BB962C8B-B14F-4D97-AF65-F5344CB8AC3E}">
        <p14:creationId xmlns:p14="http://schemas.microsoft.com/office/powerpoint/2010/main" val="3474312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9F2ADB-6E71-ED25-5B47-8C52EEB06EA7}"/>
              </a:ext>
            </a:extLst>
          </p:cNvPr>
          <p:cNvPicPr>
            <a:picLocks noChangeAspect="1"/>
          </p:cNvPicPr>
          <p:nvPr/>
        </p:nvPicPr>
        <p:blipFill>
          <a:blip r:embed="rId2"/>
          <a:stretch>
            <a:fillRect/>
          </a:stretch>
        </p:blipFill>
        <p:spPr>
          <a:xfrm>
            <a:off x="4082773" y="1670566"/>
            <a:ext cx="7554192" cy="3612721"/>
          </a:xfrm>
          <a:prstGeom prst="rect">
            <a:avLst/>
          </a:prstGeom>
        </p:spPr>
      </p:pic>
      <p:cxnSp>
        <p:nvCxnSpPr>
          <p:cNvPr id="5" name="Straight Arrow Connector 4">
            <a:extLst>
              <a:ext uri="{FF2B5EF4-FFF2-40B4-BE49-F238E27FC236}">
                <a16:creationId xmlns:a16="http://schemas.microsoft.com/office/drawing/2014/main" id="{3A5F18AD-B53C-461E-71D5-39E71D7ADA70}"/>
              </a:ext>
            </a:extLst>
          </p:cNvPr>
          <p:cNvCxnSpPr/>
          <p:nvPr/>
        </p:nvCxnSpPr>
        <p:spPr>
          <a:xfrm flipH="1">
            <a:off x="8375057" y="1205652"/>
            <a:ext cx="796594" cy="1307087"/>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EC1A7413-3AAC-95FB-E5D0-3315F0E7882B}"/>
              </a:ext>
            </a:extLst>
          </p:cNvPr>
          <p:cNvSpPr txBox="1"/>
          <p:nvPr/>
        </p:nvSpPr>
        <p:spPr>
          <a:xfrm>
            <a:off x="9117692" y="888724"/>
            <a:ext cx="639919" cy="369332"/>
          </a:xfrm>
          <a:prstGeom prst="rect">
            <a:avLst/>
          </a:prstGeom>
          <a:noFill/>
        </p:spPr>
        <p:txBody>
          <a:bodyPr wrap="none" rtlCol="0">
            <a:spAutoFit/>
          </a:bodyPr>
          <a:lstStyle/>
          <a:p>
            <a:r>
              <a:rPr lang="en-US" dirty="0"/>
              <a:t>DR-8</a:t>
            </a:r>
          </a:p>
        </p:txBody>
      </p:sp>
      <p:cxnSp>
        <p:nvCxnSpPr>
          <p:cNvPr id="4" name="Straight Arrow Connector 3">
            <a:extLst>
              <a:ext uri="{FF2B5EF4-FFF2-40B4-BE49-F238E27FC236}">
                <a16:creationId xmlns:a16="http://schemas.microsoft.com/office/drawing/2014/main" id="{5CE8548C-EA79-F603-0847-E4B9DC910BF0}"/>
              </a:ext>
            </a:extLst>
          </p:cNvPr>
          <p:cNvCxnSpPr>
            <a:cxnSpLocks/>
          </p:cNvCxnSpPr>
          <p:nvPr/>
        </p:nvCxnSpPr>
        <p:spPr>
          <a:xfrm flipH="1">
            <a:off x="9367867" y="1258056"/>
            <a:ext cx="1162723" cy="1125676"/>
          </a:xfrm>
          <a:prstGeom prst="straightConnector1">
            <a:avLst/>
          </a:prstGeom>
          <a:ln w="38100">
            <a:solidFill>
              <a:srgbClr val="FF0000"/>
            </a:solidFill>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62F1E359-F325-8067-DC7D-3D547DDD57C3}"/>
              </a:ext>
            </a:extLst>
          </p:cNvPr>
          <p:cNvSpPr txBox="1"/>
          <p:nvPr/>
        </p:nvSpPr>
        <p:spPr>
          <a:xfrm>
            <a:off x="10530590" y="946732"/>
            <a:ext cx="433132" cy="369332"/>
          </a:xfrm>
          <a:prstGeom prst="rect">
            <a:avLst/>
          </a:prstGeom>
          <a:noFill/>
        </p:spPr>
        <p:txBody>
          <a:bodyPr wrap="none" rtlCol="0">
            <a:spAutoFit/>
          </a:bodyPr>
          <a:lstStyle/>
          <a:p>
            <a:r>
              <a:rPr lang="en-US" dirty="0"/>
              <a:t>DS</a:t>
            </a:r>
          </a:p>
        </p:txBody>
      </p:sp>
    </p:spTree>
    <p:extLst>
      <p:ext uri="{BB962C8B-B14F-4D97-AF65-F5344CB8AC3E}">
        <p14:creationId xmlns:p14="http://schemas.microsoft.com/office/powerpoint/2010/main" val="30706000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6DD2AE-D01B-8D3D-766A-FA93BD449A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5555" y="1342417"/>
            <a:ext cx="11498787" cy="4306111"/>
          </a:xfrm>
          <a:prstGeom prst="rect">
            <a:avLst/>
          </a:prstGeom>
        </p:spPr>
      </p:pic>
      <p:sp>
        <p:nvSpPr>
          <p:cNvPr id="2" name="TextBox 1">
            <a:extLst>
              <a:ext uri="{FF2B5EF4-FFF2-40B4-BE49-F238E27FC236}">
                <a16:creationId xmlns:a16="http://schemas.microsoft.com/office/drawing/2014/main" id="{B956F22E-8DF2-D34C-D38F-F7F49C26C89B}"/>
              </a:ext>
            </a:extLst>
          </p:cNvPr>
          <p:cNvSpPr txBox="1"/>
          <p:nvPr/>
        </p:nvSpPr>
        <p:spPr>
          <a:xfrm>
            <a:off x="5834550" y="660714"/>
            <a:ext cx="522900" cy="369332"/>
          </a:xfrm>
          <a:prstGeom prst="rect">
            <a:avLst/>
          </a:prstGeom>
          <a:noFill/>
        </p:spPr>
        <p:txBody>
          <a:bodyPr wrap="none" rtlCol="0">
            <a:spAutoFit/>
          </a:bodyPr>
          <a:lstStyle/>
          <a:p>
            <a:r>
              <a:rPr lang="en-US" dirty="0"/>
              <a:t>GIS</a:t>
            </a:r>
          </a:p>
        </p:txBody>
      </p:sp>
    </p:spTree>
    <p:extLst>
      <p:ext uri="{BB962C8B-B14F-4D97-AF65-F5344CB8AC3E}">
        <p14:creationId xmlns:p14="http://schemas.microsoft.com/office/powerpoint/2010/main" val="28776327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275D84-8A0A-48D8-08A3-931733F8C472}"/>
              </a:ext>
            </a:extLst>
          </p:cNvPr>
          <p:cNvSpPr>
            <a:spLocks noGrp="1"/>
          </p:cNvSpPr>
          <p:nvPr>
            <p:ph type="sldNum" sz="quarter" idx="12"/>
          </p:nvPr>
        </p:nvSpPr>
        <p:spPr/>
        <p:txBody>
          <a:bodyPr/>
          <a:lstStyle/>
          <a:p>
            <a:fld id="{784DC4BC-AE01-4C6D-870D-ADD2363A0B6C}" type="slidenum">
              <a:rPr lang="en-US" smtClean="0"/>
              <a:t>45</a:t>
            </a:fld>
            <a:endParaRPr lang="en-US" dirty="0"/>
          </a:p>
        </p:txBody>
      </p:sp>
      <p:sp>
        <p:nvSpPr>
          <p:cNvPr id="3" name="Title 1">
            <a:extLst>
              <a:ext uri="{FF2B5EF4-FFF2-40B4-BE49-F238E27FC236}">
                <a16:creationId xmlns:a16="http://schemas.microsoft.com/office/drawing/2014/main" id="{305F2AF1-99AB-2EB8-B330-E76B482F856B}"/>
              </a:ext>
            </a:extLst>
          </p:cNvPr>
          <p:cNvSpPr txBox="1">
            <a:spLocks/>
          </p:cNvSpPr>
          <p:nvPr/>
        </p:nvSpPr>
        <p:spPr>
          <a:xfrm>
            <a:off x="1717442" y="1409700"/>
            <a:ext cx="8909516" cy="4320540"/>
          </a:xfrm>
          <a:prstGeom prst="rect">
            <a:avLst/>
          </a:prstGeom>
        </p:spPr>
        <p:txBody>
          <a:bodyPr>
            <a:noAutofit/>
          </a:bodyPr>
          <a:lst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a:lstStyle>
          <a:p>
            <a:pPr algn="ctr"/>
            <a:r>
              <a:rPr lang="en-US" sz="4050" dirty="0">
                <a:solidFill>
                  <a:schemeClr val="tx1"/>
                </a:solidFill>
              </a:rPr>
              <a:t>WHAT HAPPENS NEXT:</a:t>
            </a:r>
          </a:p>
          <a:p>
            <a:pPr algn="ctr"/>
            <a:endParaRPr lang="en-US" sz="4050" dirty="0">
              <a:solidFill>
                <a:schemeClr val="tx1"/>
              </a:solidFill>
            </a:endParaRPr>
          </a:p>
          <a:p>
            <a:r>
              <a:rPr lang="en-US" dirty="0">
                <a:solidFill>
                  <a:schemeClr val="tx1"/>
                </a:solidFill>
              </a:rPr>
              <a:t>-PUBLIC MEETING</a:t>
            </a:r>
          </a:p>
          <a:p>
            <a:r>
              <a:rPr lang="en-US" dirty="0">
                <a:solidFill>
                  <a:schemeClr val="tx1"/>
                </a:solidFill>
              </a:rPr>
              <a:t>-CERTIFICATION OF PLAT</a:t>
            </a:r>
          </a:p>
          <a:p>
            <a:r>
              <a:rPr lang="en-US" dirty="0">
                <a:solidFill>
                  <a:schemeClr val="tx1"/>
                </a:solidFill>
              </a:rPr>
              <a:t>-NOTIFY AFFECTED PARTIES</a:t>
            </a:r>
          </a:p>
          <a:p>
            <a:r>
              <a:rPr lang="en-US" dirty="0">
                <a:solidFill>
                  <a:schemeClr val="tx1"/>
                </a:solidFill>
              </a:rPr>
              <a:t>-60 DAY APPEAL WINDOW</a:t>
            </a:r>
          </a:p>
          <a:p>
            <a:r>
              <a:rPr lang="en-US" dirty="0">
                <a:solidFill>
                  <a:schemeClr val="tx1"/>
                </a:solidFill>
              </a:rPr>
              <a:t>-RECORD/FILE PLAT UNDER COVER LETTER</a:t>
            </a:r>
          </a:p>
          <a:p>
            <a:r>
              <a:rPr lang="en-US" dirty="0">
                <a:solidFill>
                  <a:schemeClr val="tx1"/>
                </a:solidFill>
              </a:rPr>
              <a:t>-DATE OF LETTER IS THE EFFECTIVE DATE OF THE BOUNDARY</a:t>
            </a:r>
          </a:p>
          <a:p>
            <a:pPr algn="ctr"/>
            <a:endParaRPr lang="en-US" sz="4050" dirty="0">
              <a:solidFill>
                <a:schemeClr val="tx1"/>
              </a:solidFill>
            </a:endParaRPr>
          </a:p>
        </p:txBody>
      </p:sp>
    </p:spTree>
    <p:extLst>
      <p:ext uri="{BB962C8B-B14F-4D97-AF65-F5344CB8AC3E}">
        <p14:creationId xmlns:p14="http://schemas.microsoft.com/office/powerpoint/2010/main" val="1213244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3263"/>
            <a:ext cx="10515600" cy="1006473"/>
          </a:xfrm>
        </p:spPr>
        <p:txBody>
          <a:bodyPr>
            <a:noAutofit/>
          </a:bodyPr>
          <a:lstStyle/>
          <a:p>
            <a:pPr algn="ctr"/>
            <a:r>
              <a:rPr lang="en-US" sz="4050" dirty="0">
                <a:solidFill>
                  <a:schemeClr val="tx1"/>
                </a:solidFill>
              </a:rPr>
              <a:t>QUESTIONS?</a:t>
            </a:r>
            <a:br>
              <a:rPr lang="en-US" sz="4050" dirty="0">
                <a:solidFill>
                  <a:schemeClr val="tx1"/>
                </a:solidFill>
              </a:rPr>
            </a:br>
            <a:r>
              <a:rPr lang="en-US" sz="2000" dirty="0">
                <a:solidFill>
                  <a:schemeClr val="tx1"/>
                </a:solidFill>
              </a:rPr>
              <a:t>Or Information You Would Like to Provide?</a:t>
            </a:r>
            <a:endParaRPr lang="en-US" sz="4050" dirty="0">
              <a:solidFill>
                <a:schemeClr val="tx1"/>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7" name="Title 1"/>
          <p:cNvSpPr txBox="1">
            <a:spLocks/>
          </p:cNvSpPr>
          <p:nvPr/>
        </p:nvSpPr>
        <p:spPr>
          <a:xfrm>
            <a:off x="1981200" y="3581400"/>
            <a:ext cx="8077200" cy="94351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PLEASE CALL: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803-734-0959</a:t>
            </a: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or EMAIL: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boundary@rfa.sc.gov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We Will Work to Address Questions Promptly or Direct Questions to the Appropriate Agency or Jurisdictional Entity</a:t>
            </a:r>
          </a:p>
        </p:txBody>
      </p:sp>
      <p:sp>
        <p:nvSpPr>
          <p:cNvPr id="6" name="TextBox 5">
            <a:extLst>
              <a:ext uri="{FF2B5EF4-FFF2-40B4-BE49-F238E27FC236}">
                <a16:creationId xmlns:a16="http://schemas.microsoft.com/office/drawing/2014/main" id="{78B72DD1-4097-D0A6-02A6-A43C23A8DE26}"/>
              </a:ext>
            </a:extLst>
          </p:cNvPr>
          <p:cNvSpPr txBox="1"/>
          <p:nvPr/>
        </p:nvSpPr>
        <p:spPr>
          <a:xfrm>
            <a:off x="423334" y="1037790"/>
            <a:ext cx="11540066" cy="461665"/>
          </a:xfrm>
          <a:prstGeom prst="rect">
            <a:avLst/>
          </a:prstGeom>
          <a:solidFill>
            <a:schemeClr val="bg1">
              <a:lumMod val="85000"/>
            </a:schemeClr>
          </a:solidFill>
          <a:ln w="12700">
            <a:solidFill>
              <a:srgbClr val="002060"/>
            </a:solidFill>
          </a:ln>
        </p:spPr>
        <p:txBody>
          <a:bodyPr wrap="square" rtlCol="0">
            <a:spAutoFit/>
          </a:bodyPr>
          <a:lstStyle/>
          <a:p>
            <a:pPr lvl="0" algn="ctr">
              <a:defRPr/>
            </a:pPr>
            <a:r>
              <a:rPr lang="en-US" sz="2400" u="sng" dirty="0">
                <a:hlinkClick r:id="rId3"/>
              </a:rPr>
              <a:t>https://rfa.sc.gov/programs-services/geodetic/county/berkeley-charleston-ncharleston</a:t>
            </a:r>
            <a:endParaRPr lang="en-US" sz="2400" u="sng" dirty="0"/>
          </a:p>
        </p:txBody>
      </p:sp>
      <p:sp>
        <p:nvSpPr>
          <p:cNvPr id="8" name="Title 1">
            <a:extLst>
              <a:ext uri="{FF2B5EF4-FFF2-40B4-BE49-F238E27FC236}">
                <a16:creationId xmlns:a16="http://schemas.microsoft.com/office/drawing/2014/main" id="{3025A72B-3127-A716-4C21-FD8E38AFDE5A}"/>
              </a:ext>
            </a:extLst>
          </p:cNvPr>
          <p:cNvSpPr txBox="1">
            <a:spLocks/>
          </p:cNvSpPr>
          <p:nvPr/>
        </p:nvSpPr>
        <p:spPr>
          <a:xfrm>
            <a:off x="935567" y="318208"/>
            <a:ext cx="10515600" cy="61465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4050" b="0" i="0" u="none" strike="noStrike" kern="1200" cap="none" spc="0" normalizeH="0" baseline="0" noProof="0" dirty="0">
                <a:ln>
                  <a:noFill/>
                </a:ln>
                <a:solidFill>
                  <a:prstClr val="black"/>
                </a:solidFill>
                <a:effectLst/>
                <a:uLnTx/>
                <a:uFillTx/>
                <a:latin typeface="Franklin Gothic Medium" panose="020B0603020102020204" pitchFamily="34" charset="0"/>
                <a:ea typeface="+mj-ea"/>
                <a:cs typeface="+mj-cs"/>
              </a:rPr>
              <a:t>Project Page:</a:t>
            </a:r>
          </a:p>
        </p:txBody>
      </p:sp>
    </p:spTree>
    <p:extLst>
      <p:ext uri="{BB962C8B-B14F-4D97-AF65-F5344CB8AC3E}">
        <p14:creationId xmlns:p14="http://schemas.microsoft.com/office/powerpoint/2010/main" val="302475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156B-62DD-43BB-A630-5D48579273B7}"/>
              </a:ext>
            </a:extLst>
          </p:cNvPr>
          <p:cNvSpPr>
            <a:spLocks noGrp="1"/>
          </p:cNvSpPr>
          <p:nvPr>
            <p:ph type="title"/>
          </p:nvPr>
        </p:nvSpPr>
        <p:spPr>
          <a:xfrm>
            <a:off x="838200" y="266329"/>
            <a:ext cx="10515600" cy="887767"/>
          </a:xfrm>
        </p:spPr>
        <p:txBody>
          <a:bodyPr>
            <a:normAutofit/>
          </a:bodyPr>
          <a:lstStyle/>
          <a:p>
            <a:r>
              <a:rPr lang="en-US" sz="2800" dirty="0"/>
              <a:t>The duties of the SC Geodetic Survey (SCGS) </a:t>
            </a:r>
            <a:br>
              <a:rPr lang="en-US" sz="2800" dirty="0"/>
            </a:br>
            <a:r>
              <a:rPr lang="en-US" sz="2800" dirty="0"/>
              <a:t>with respect to determining county boundaries</a:t>
            </a:r>
          </a:p>
        </p:txBody>
      </p:sp>
      <p:sp>
        <p:nvSpPr>
          <p:cNvPr id="3" name="Slide Number Placeholder 2">
            <a:extLst>
              <a:ext uri="{FF2B5EF4-FFF2-40B4-BE49-F238E27FC236}">
                <a16:creationId xmlns:a16="http://schemas.microsoft.com/office/drawing/2014/main" id="{1767E62F-DDB7-4DCB-A419-9BD4396AA0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7" name="TextBox 6">
            <a:extLst>
              <a:ext uri="{FF2B5EF4-FFF2-40B4-BE49-F238E27FC236}">
                <a16:creationId xmlns:a16="http://schemas.microsoft.com/office/drawing/2014/main" id="{1D223C5D-81A2-4933-9755-5CADA6EE93CE}"/>
              </a:ext>
            </a:extLst>
          </p:cNvPr>
          <p:cNvSpPr txBox="1"/>
          <p:nvPr/>
        </p:nvSpPr>
        <p:spPr>
          <a:xfrm>
            <a:off x="334537" y="1082471"/>
            <a:ext cx="11496907"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SC Code of Laws §27-2-105</a:t>
            </a:r>
            <a:r>
              <a:rPr kumimoji="0" lang="en-US" sz="18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Act No. 262 of 2014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(1994) Dispute between two or more counties- SCGS will act as mediator to resolve the dispute</a:t>
            </a:r>
          </a:p>
          <a:p>
            <a:pPr marL="0" marR="0" lvl="0" indent="0" algn="l" defTabSz="914400" rtl="0" eaLnBrk="1" fontAlgn="auto" latinLnBrk="0" hangingPunct="1">
              <a:lnSpc>
                <a:spcPct val="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(1994/2014) SCGS to assist counties in defining and </a:t>
            </a:r>
            <a:r>
              <a:rPr kumimoji="0" lang="en-US" sz="1600" b="0" i="0" u="none" strike="noStrike" kern="1200" cap="none" spc="0" normalizeH="0" baseline="0" noProof="0" dirty="0" err="1">
                <a:ln>
                  <a:noFill/>
                </a:ln>
                <a:solidFill>
                  <a:srgbClr val="002060"/>
                </a:solidFill>
                <a:effectLst/>
                <a:uLnTx/>
                <a:uFillTx/>
                <a:latin typeface="Franklin Gothic Medium" panose="020B0603020102020204" pitchFamily="34" charset="0"/>
                <a:ea typeface="+mn-ea"/>
                <a:cs typeface="+mn-cs"/>
              </a:rPr>
              <a:t>monumenting</a:t>
            </a: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 the locations of county boundaries and positioning the monuments using geodetic surveys where counties are ill-defined, unmarked, or poorly marked</a:t>
            </a:r>
          </a:p>
          <a:p>
            <a:pPr marL="0" marR="0" lvl="0" indent="0" algn="l" defTabSz="914400" rtl="0" eaLnBrk="1" fontAlgn="auto" latinLnBrk="0" hangingPunct="1">
              <a:lnSpc>
                <a:spcPct val="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(2014) SCGS will clarify county boundaries as defined in Chapter 3, Title 4</a:t>
            </a:r>
          </a:p>
          <a:p>
            <a:pPr marL="0" marR="0" lvl="0" indent="0" algn="l" defTabSz="914400" rtl="0" eaLnBrk="1" fontAlgn="auto" latinLnBrk="0" hangingPunct="1">
              <a:lnSpc>
                <a:spcPct val="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(2014) SCGS will analyze archival and other evidence and perform field surveys to position geographically all county boundaries in accordance with statutory descriptions</a:t>
            </a:r>
          </a:p>
          <a:p>
            <a:pPr marL="0" marR="0" lvl="0" indent="0" algn="l" defTabSz="914400" rtl="0" eaLnBrk="1" fontAlgn="auto" latinLnBrk="0" hangingPunct="1">
              <a:lnSpc>
                <a:spcPct val="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rPr>
              <a:t>(2014) 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dirty="0">
              <a:ln>
                <a:noFill/>
              </a:ln>
              <a:solidFill>
                <a:srgbClr val="002060"/>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910905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889" y="1323459"/>
            <a:ext cx="3429000" cy="22860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1" y="3690449"/>
            <a:ext cx="1943589"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66606" y="1269054"/>
            <a:ext cx="1452134"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705589" y="623876"/>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MONUMENTS</a:t>
            </a: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30670" r="13333"/>
          <a:stretch/>
        </p:blipFill>
        <p:spPr>
          <a:xfrm>
            <a:off x="3886200" y="3690448"/>
            <a:ext cx="192024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5122689" y="619865"/>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6200254" y="4203813"/>
            <a:ext cx="2324939" cy="1743705"/>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58666" y="1269054"/>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8065224" y="4053879"/>
            <a:ext cx="2939560" cy="142895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49363" y="2848114"/>
            <a:ext cx="2560321" cy="1920241"/>
          </a:xfrm>
          <a:prstGeom prst="rect">
            <a:avLst/>
          </a:prstGeom>
          <a:ln>
            <a:noFill/>
          </a:ln>
          <a:effectLst>
            <a:outerShdw blurRad="190500" algn="tl" rotWithShape="0">
              <a:srgbClr val="000000">
                <a:alpha val="70000"/>
              </a:srgbClr>
            </a:outerShdw>
          </a:effectLst>
        </p:spPr>
      </p:pic>
      <p:sp>
        <p:nvSpPr>
          <p:cNvPr id="18" name="Title 1">
            <a:extLst>
              <a:ext uri="{FF2B5EF4-FFF2-40B4-BE49-F238E27FC236}">
                <a16:creationId xmlns:a16="http://schemas.microsoft.com/office/drawing/2014/main" id="{BD0DA505-F937-4E3E-8F3A-4A3D97B235F1}"/>
              </a:ext>
            </a:extLst>
          </p:cNvPr>
          <p:cNvSpPr txBox="1">
            <a:spLocks/>
          </p:cNvSpPr>
          <p:nvPr/>
        </p:nvSpPr>
        <p:spPr>
          <a:xfrm>
            <a:off x="7362724" y="619865"/>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MONUMENTS</a:t>
            </a:r>
          </a:p>
        </p:txBody>
      </p:sp>
    </p:spTree>
    <p:extLst>
      <p:ext uri="{BB962C8B-B14F-4D97-AF65-F5344CB8AC3E}">
        <p14:creationId xmlns:p14="http://schemas.microsoft.com/office/powerpoint/2010/main" val="369305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F68B49-C20A-4F24-8F66-95A91341F7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4" name="Title 1">
            <a:extLst>
              <a:ext uri="{FF2B5EF4-FFF2-40B4-BE49-F238E27FC236}">
                <a16:creationId xmlns:a16="http://schemas.microsoft.com/office/drawing/2014/main" id="{9C98275B-654F-48DB-87B7-60293F6C81A0}"/>
              </a:ext>
            </a:extLst>
          </p:cNvPr>
          <p:cNvSpPr txBox="1">
            <a:spLocks/>
          </p:cNvSpPr>
          <p:nvPr/>
        </p:nvSpPr>
        <p:spPr>
          <a:xfrm>
            <a:off x="838200" y="266329"/>
            <a:ext cx="10515600" cy="887767"/>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3600" b="0" kern="1200">
                <a:solidFill>
                  <a:srgbClr val="002060"/>
                </a:solidFill>
                <a:latin typeface="Franklin Gothic Medium" panose="020B0603020102020204" pitchFamily="34" charset="0"/>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Geodetic Surveys &amp; Common Geographic Coordinate Systems </a:t>
            </a:r>
          </a:p>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ea typeface="+mj-ea"/>
                <a:cs typeface="+mj-cs"/>
              </a:rPr>
              <a:t>Why we use them for boundary surveys.</a:t>
            </a:r>
          </a:p>
        </p:txBody>
      </p:sp>
      <p:pic>
        <p:nvPicPr>
          <p:cNvPr id="14" name="Picture 13">
            <a:extLst>
              <a:ext uri="{FF2B5EF4-FFF2-40B4-BE49-F238E27FC236}">
                <a16:creationId xmlns:a16="http://schemas.microsoft.com/office/drawing/2014/main" id="{ADCACE91-D6AD-4E3B-A1D2-FF2A92FBBB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4639" y="1286044"/>
            <a:ext cx="2473952" cy="4394230"/>
          </a:xfrm>
          <a:prstGeom prst="rect">
            <a:avLst/>
          </a:prstGeom>
        </p:spPr>
      </p:pic>
      <p:pic>
        <p:nvPicPr>
          <p:cNvPr id="16" name="Picture 15">
            <a:extLst>
              <a:ext uri="{FF2B5EF4-FFF2-40B4-BE49-F238E27FC236}">
                <a16:creationId xmlns:a16="http://schemas.microsoft.com/office/drawing/2014/main" id="{3AF4B9E1-43C0-4548-ACB8-0096105AE5C9}"/>
              </a:ext>
            </a:extLst>
          </p:cNvPr>
          <p:cNvPicPr>
            <a:picLocks noChangeAspect="1"/>
          </p:cNvPicPr>
          <p:nvPr/>
        </p:nvPicPr>
        <p:blipFill>
          <a:blip r:embed="rId4" cstate="print">
            <a:extLst>
              <a:ext uri="{28A0092B-C50C-407E-A947-70E740481C1C}">
                <a14:useLocalDpi xmlns:a14="http://schemas.microsoft.com/office/drawing/2010/main" val="0"/>
              </a:ext>
            </a:extLst>
          </a:blip>
          <a:srcRect l="8797" r="8797"/>
          <a:stretch/>
        </p:blipFill>
        <p:spPr>
          <a:xfrm rot="5400000">
            <a:off x="5209874" y="1792982"/>
            <a:ext cx="2874280" cy="3159372"/>
          </a:xfrm>
          <a:prstGeom prst="rect">
            <a:avLst/>
          </a:prstGeom>
        </p:spPr>
      </p:pic>
      <p:pic>
        <p:nvPicPr>
          <p:cNvPr id="18" name="Picture 17">
            <a:extLst>
              <a:ext uri="{FF2B5EF4-FFF2-40B4-BE49-F238E27FC236}">
                <a16:creationId xmlns:a16="http://schemas.microsoft.com/office/drawing/2014/main" id="{3F859A77-957B-46A6-B42D-0284A766E8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35996" y="1524329"/>
            <a:ext cx="1763927" cy="3919839"/>
          </a:xfrm>
          <a:prstGeom prst="rect">
            <a:avLst/>
          </a:prstGeom>
        </p:spPr>
      </p:pic>
      <p:pic>
        <p:nvPicPr>
          <p:cNvPr id="12" name="Picture 11">
            <a:extLst>
              <a:ext uri="{FF2B5EF4-FFF2-40B4-BE49-F238E27FC236}">
                <a16:creationId xmlns:a16="http://schemas.microsoft.com/office/drawing/2014/main" id="{1994D47B-9CFD-4132-AA04-F2AEA50B50BA}"/>
              </a:ext>
            </a:extLst>
          </p:cNvPr>
          <p:cNvPicPr>
            <a:picLocks noChangeAspect="1"/>
          </p:cNvPicPr>
          <p:nvPr/>
        </p:nvPicPr>
        <p:blipFill>
          <a:blip r:embed="rId6" cstate="print">
            <a:extLst>
              <a:ext uri="{28A0092B-C50C-407E-A947-70E740481C1C}">
                <a14:useLocalDpi xmlns:a14="http://schemas.microsoft.com/office/drawing/2010/main" val="0"/>
              </a:ext>
            </a:extLst>
          </a:blip>
          <a:srcRect t="29384" b="29384"/>
          <a:stretch/>
        </p:blipFill>
        <p:spPr>
          <a:xfrm rot="5400000">
            <a:off x="8164141" y="1827282"/>
            <a:ext cx="3930082" cy="3597837"/>
          </a:xfrm>
          <a:prstGeom prst="rect">
            <a:avLst/>
          </a:prstGeom>
        </p:spPr>
      </p:pic>
    </p:spTree>
    <p:extLst>
      <p:ext uri="{BB962C8B-B14F-4D97-AF65-F5344CB8AC3E}">
        <p14:creationId xmlns:p14="http://schemas.microsoft.com/office/powerpoint/2010/main" val="5955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000" b="1" i="0" u="none" strike="noStrike" kern="1200" cap="none" spc="0" normalizeH="0" baseline="0" noProof="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spTree>
    <p:extLst>
      <p:ext uri="{BB962C8B-B14F-4D97-AF65-F5344CB8AC3E}">
        <p14:creationId xmlns:p14="http://schemas.microsoft.com/office/powerpoint/2010/main" val="1872732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000" b="1" i="0" u="none" strike="noStrike" kern="1200" cap="none" spc="0" normalizeH="0" baseline="0" noProof="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2578596"/>
            <a:ext cx="3352800" cy="3301266"/>
          </a:xfrm>
          <a:prstGeom prst="rect">
            <a:avLst/>
          </a:prstGeom>
        </p:spPr>
      </p:pic>
      <p:sp>
        <p:nvSpPr>
          <p:cNvPr id="10" name="Rectangle 6">
            <a:extLst>
              <a:ext uri="{FF2B5EF4-FFF2-40B4-BE49-F238E27FC236}">
                <a16:creationId xmlns:a16="http://schemas.microsoft.com/office/drawing/2014/main" id="{C34641BB-FED7-4860-9C9F-E1EBE94DC49D}"/>
              </a:ext>
            </a:extLst>
          </p:cNvPr>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Tree>
    <p:extLst>
      <p:ext uri="{BB962C8B-B14F-4D97-AF65-F5344CB8AC3E}">
        <p14:creationId xmlns:p14="http://schemas.microsoft.com/office/powerpoint/2010/main" val="44147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3.xml><?xml version="1.0" encoding="utf-8"?>
<a:theme xmlns:a="http://schemas.openxmlformats.org/drawingml/2006/main" name="2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1722</TotalTime>
  <Words>3696</Words>
  <Application>Microsoft Office PowerPoint</Application>
  <PresentationFormat>Widescreen</PresentationFormat>
  <Paragraphs>199</Paragraphs>
  <Slides>46</Slides>
  <Notes>17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46</vt:i4>
      </vt:variant>
    </vt:vector>
  </HeadingPairs>
  <TitlesOfParts>
    <vt:vector size="58" baseType="lpstr">
      <vt:lpstr>Arial</vt:lpstr>
      <vt:lpstr>Book Antiqua</vt:lpstr>
      <vt:lpstr>Calibri</vt:lpstr>
      <vt:lpstr>Calibri Light</vt:lpstr>
      <vt:lpstr>Constantia</vt:lpstr>
      <vt:lpstr>Franklin Gothic Book</vt:lpstr>
      <vt:lpstr>Franklin Gothic Medium</vt:lpstr>
      <vt:lpstr>Georgia</vt:lpstr>
      <vt:lpstr>Times New Roman</vt:lpstr>
      <vt:lpstr>Custom Design</vt:lpstr>
      <vt:lpstr>1_RFA widescreen PowerPoint Theme</vt:lpstr>
      <vt:lpstr>2_RFA widescreen PowerPoint Theme</vt:lpstr>
      <vt:lpstr>BERKELEY - CHARLESTON COUNTY BOUNDARY RE-ESTABLISHMENT (Portion from Tri-County Corner to the Cooper River)</vt:lpstr>
      <vt:lpstr>Overview</vt:lpstr>
      <vt:lpstr>The Reason…</vt:lpstr>
      <vt:lpstr>Why the SC Geodetic Survey?</vt:lpstr>
      <vt:lpstr>The duties of the SC Geodetic Survey (SCGS)  with respect to determining county boundaries</vt:lpstr>
      <vt:lpstr>PowerPoint Presentation</vt:lpstr>
      <vt:lpstr>PowerPoint Presentation</vt:lpstr>
      <vt:lpstr>Scatter Gram of Differences Between Observations 2 – Five Minute Sessions</vt:lpstr>
      <vt:lpstr>Scatter Gram of Differences Between Observations 2 – Five Minute Sessions</vt:lpstr>
      <vt:lpstr>Act 262 of 2014 </vt:lpstr>
      <vt:lpstr>SCGS Steps for Clarifying Boundaries </vt:lpstr>
      <vt:lpstr>SC Code of Law SECTION 27-2-105</vt:lpstr>
      <vt:lpstr>Chapter 5, Title 4  </vt:lpstr>
      <vt:lpstr>PowerPoint Presentation</vt:lpstr>
      <vt:lpstr>Public Meeting Notification (Example)</vt:lpstr>
      <vt:lpstr>PowerPoint Presentation</vt:lpstr>
      <vt:lpstr>PowerPoint Presentation</vt:lpstr>
      <vt:lpstr>Lines are Established by Legislative Acts</vt:lpstr>
      <vt:lpstr>SECTION 4-3-100: Charleston County</vt:lpstr>
      <vt:lpstr>Charleston  County; additional area of Berkeley County transferred to Charleston County. (1992 Act 337) </vt:lpstr>
      <vt:lpstr>SECTION 4-3-80: Berkeley County</vt:lpstr>
      <vt:lpstr>SECTION 4-3-85. Berkeley  County; additional area of Charleston County transferred to Berkeley County. (2004 Act 244) </vt:lpstr>
      <vt:lpstr>Survey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Or Information You Would Like to Provide?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Charleston – Dorchester County Line</dc:title>
  <dc:creator>Robert Branton</dc:creator>
  <cp:lastModifiedBy>David K. Ballard</cp:lastModifiedBy>
  <cp:revision>65</cp:revision>
  <dcterms:created xsi:type="dcterms:W3CDTF">2016-02-08T14:04:13Z</dcterms:created>
  <dcterms:modified xsi:type="dcterms:W3CDTF">2022-09-19T17:22:44Z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c8b0b85-d75e-4e7c-989b-349f33915dc1_Enabled">
    <vt:lpwstr>true</vt:lpwstr>
  </property>
  <property fmtid="{D5CDD505-2E9C-101B-9397-08002B2CF9AE}" pid="3" name="MSIP_Label_1c8b0b85-d75e-4e7c-989b-349f33915dc1_SetDate">
    <vt:lpwstr>2022-09-13T12:49:38Z</vt:lpwstr>
  </property>
  <property fmtid="{D5CDD505-2E9C-101B-9397-08002B2CF9AE}" pid="4" name="MSIP_Label_1c8b0b85-d75e-4e7c-989b-349f33915dc1_Method">
    <vt:lpwstr>Standard</vt:lpwstr>
  </property>
  <property fmtid="{D5CDD505-2E9C-101B-9397-08002B2CF9AE}" pid="5" name="MSIP_Label_1c8b0b85-d75e-4e7c-989b-349f33915dc1_Name">
    <vt:lpwstr>defa4170-0d19-0005-0004-bc88714345d2</vt:lpwstr>
  </property>
  <property fmtid="{D5CDD505-2E9C-101B-9397-08002B2CF9AE}" pid="6" name="MSIP_Label_1c8b0b85-d75e-4e7c-989b-349f33915dc1_SiteId">
    <vt:lpwstr>663161ba-5851-41e6-8516-19e102d02698</vt:lpwstr>
  </property>
  <property fmtid="{D5CDD505-2E9C-101B-9397-08002B2CF9AE}" pid="7" name="MSIP_Label_1c8b0b85-d75e-4e7c-989b-349f33915dc1_ActionId">
    <vt:lpwstr>f4269ea6-4996-495b-87a8-1b67590eca0e</vt:lpwstr>
  </property>
  <property fmtid="{D5CDD505-2E9C-101B-9397-08002B2CF9AE}" pid="8" name="MSIP_Label_1c8b0b85-d75e-4e7c-989b-349f33915dc1_ContentBits">
    <vt:lpwstr>0</vt:lpwstr>
  </property>
</Properties>
</file>