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7.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drawings/drawing8.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drawings/drawing9.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drawings/drawing10.xml" ContentType="application/vnd.openxmlformats-officedocument.drawingml.chartshapes+xml"/>
  <Override PartName="/ppt/charts/chart11.xml" ContentType="application/vnd.openxmlformats-officedocument.drawingml.chart+xml"/>
  <Override PartName="/ppt/theme/themeOverride10.xml" ContentType="application/vnd.openxmlformats-officedocument.themeOverride+xml"/>
  <Override PartName="/ppt/drawings/drawing11.xml" ContentType="application/vnd.openxmlformats-officedocument.drawingml.chartshapes+xml"/>
  <Override PartName="/ppt/charts/chart12.xml" ContentType="application/vnd.openxmlformats-officedocument.drawingml.chart+xml"/>
  <Override PartName="/ppt/theme/themeOverride11.xml" ContentType="application/vnd.openxmlformats-officedocument.themeOverride+xml"/>
  <Override PartName="/ppt/drawings/drawing12.xml" ContentType="application/vnd.openxmlformats-officedocument.drawingml.chartshapes+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2.xml" ContentType="application/vnd.openxmlformats-officedocument.themeOverride+xml"/>
  <Override PartName="/ppt/drawings/drawing13.xml" ContentType="application/vnd.openxmlformats-officedocument.drawingml.chartshapes+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3.xml" ContentType="application/vnd.openxmlformats-officedocument.themeOverride+xml"/>
  <Override PartName="/ppt/drawings/drawing14.xml" ContentType="application/vnd.openxmlformats-officedocument.drawingml.chartshapes+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4.xml" ContentType="application/vnd.openxmlformats-officedocument.themeOverride+xml"/>
  <Override PartName="/ppt/drawings/drawing15.xml" ContentType="application/vnd.openxmlformats-officedocument.drawingml.chartshapes+xml"/>
  <Override PartName="/ppt/charts/chart16.xml" ContentType="application/vnd.openxmlformats-officedocument.drawingml.chart+xml"/>
  <Override PartName="/ppt/theme/themeOverride15.xml" ContentType="application/vnd.openxmlformats-officedocument.themeOverride+xml"/>
  <Override PartName="/ppt/drawings/drawing16.xml" ContentType="application/vnd.openxmlformats-officedocument.drawingml.chartshapes+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6.xml" ContentType="application/vnd.openxmlformats-officedocument.themeOverride+xml"/>
  <Override PartName="/ppt/drawings/drawing17.xml" ContentType="application/vnd.openxmlformats-officedocument.drawingml.chartshapes+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7.xml" ContentType="application/vnd.openxmlformats-officedocument.themeOverride+xml"/>
  <Override PartName="/ppt/drawings/drawing18.xml" ContentType="application/vnd.openxmlformats-officedocument.drawingml.chartshapes+xml"/>
  <Override PartName="/ppt/charts/chart19.xml" ContentType="application/vnd.openxmlformats-officedocument.drawingml.chart+xml"/>
  <Override PartName="/ppt/theme/themeOverride18.xml" ContentType="application/vnd.openxmlformats-officedocument.themeOverride+xml"/>
  <Override PartName="/ppt/drawings/drawing19.xml" ContentType="application/vnd.openxmlformats-officedocument.drawingml.chartshapes+xml"/>
  <Override PartName="/ppt/charts/chart20.xml" ContentType="application/vnd.openxmlformats-officedocument.drawingml.chart+xml"/>
  <Override PartName="/ppt/theme/themeOverride19.xml" ContentType="application/vnd.openxmlformats-officedocument.themeOverride+xml"/>
  <Override PartName="/ppt/drawings/drawing20.xml" ContentType="application/vnd.openxmlformats-officedocument.drawingml.chartshapes+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20.xml" ContentType="application/vnd.openxmlformats-officedocument.themeOverride+xml"/>
  <Override PartName="/ppt/drawings/drawing21.xml" ContentType="application/vnd.openxmlformats-officedocument.drawingml.chartshapes+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21.xml" ContentType="application/vnd.openxmlformats-officedocument.themeOverride+xml"/>
  <Override PartName="/ppt/drawings/drawing22.xml" ContentType="application/vnd.openxmlformats-officedocument.drawingml.chartshapes+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22.xml" ContentType="application/vnd.openxmlformats-officedocument.themeOverride+xml"/>
  <Override PartName="/ppt/drawings/drawing23.xml" ContentType="application/vnd.openxmlformats-officedocument.drawingml.chartshapes+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3.xml" ContentType="application/vnd.openxmlformats-officedocument.themeOverride+xml"/>
  <Override PartName="/ppt/drawings/drawing24.xml" ContentType="application/vnd.openxmlformats-officedocument.drawingml.chartshapes+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4.xml" ContentType="application/vnd.openxmlformats-officedocument.themeOverride+xml"/>
  <Override PartName="/ppt/drawings/drawing25.xml" ContentType="application/vnd.openxmlformats-officedocument.drawingml.chartshapes+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5.xml" ContentType="application/vnd.openxmlformats-officedocument.themeOverride+xml"/>
  <Override PartName="/ppt/drawings/drawing26.xml" ContentType="application/vnd.openxmlformats-officedocument.drawingml.chartshapes+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6.xml" ContentType="application/vnd.openxmlformats-officedocument.themeOverride+xml"/>
  <Override PartName="/ppt/drawings/drawing27.xml" ContentType="application/vnd.openxmlformats-officedocument.drawingml.chartshapes+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7.xml" ContentType="application/vnd.openxmlformats-officedocument.themeOverride+xml"/>
  <Override PartName="/ppt/drawings/drawing28.xml" ContentType="application/vnd.openxmlformats-officedocument.drawingml.chartshapes+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28.xml" ContentType="application/vnd.openxmlformats-officedocument.themeOverride+xml"/>
  <Override PartName="/ppt/drawings/drawing29.xml" ContentType="application/vnd.openxmlformats-officedocument.drawingml.chartshapes+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9.xml" ContentType="application/vnd.openxmlformats-officedocument.themeOverride+xml"/>
  <Override PartName="/ppt/drawings/drawing30.xml" ContentType="application/vnd.openxmlformats-officedocument.drawingml.chartshapes+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30.xml" ContentType="application/vnd.openxmlformats-officedocument.themeOverride+xml"/>
  <Override PartName="/ppt/drawings/drawing31.xml" ContentType="application/vnd.openxmlformats-officedocument.drawingml.chartshapes+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31.xml" ContentType="application/vnd.openxmlformats-officedocument.themeOverride+xml"/>
  <Override PartName="/ppt/drawings/drawing32.xml" ContentType="application/vnd.openxmlformats-officedocument.drawingml.chartshapes+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32.xml" ContentType="application/vnd.openxmlformats-officedocument.themeOverride+xml"/>
  <Override PartName="/ppt/drawings/drawing33.xml" ContentType="application/vnd.openxmlformats-officedocument.drawingml.chartshapes+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33.xml" ContentType="application/vnd.openxmlformats-officedocument.themeOverride+xml"/>
  <Override PartName="/ppt/drawings/drawing34.xml" ContentType="application/vnd.openxmlformats-officedocument.drawingml.chartshapes+xml"/>
  <Override PartName="/ppt/charts/chart35.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34.xml" ContentType="application/vnd.openxmlformats-officedocument.themeOverride+xml"/>
  <Override PartName="/ppt/drawings/drawing35.xml" ContentType="application/vnd.openxmlformats-officedocument.drawingml.chartshapes+xml"/>
  <Override PartName="/ppt/charts/chart36.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35.xml" ContentType="application/vnd.openxmlformats-officedocument.themeOverride+xml"/>
  <Override PartName="/ppt/drawings/drawing36.xml" ContentType="application/vnd.openxmlformats-officedocument.drawingml.chartshapes+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6.xml" ContentType="application/vnd.openxmlformats-officedocument.themeOverride+xml"/>
  <Override PartName="/ppt/drawings/drawing37.xml" ContentType="application/vnd.openxmlformats-officedocument.drawingml.chartshapes+xml"/>
  <Override PartName="/ppt/charts/chart38.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37.xml" ContentType="application/vnd.openxmlformats-officedocument.themeOverride+xml"/>
  <Override PartName="/ppt/drawings/drawing38.xml" ContentType="application/vnd.openxmlformats-officedocument.drawingml.chartshapes+xml"/>
  <Override PartName="/ppt/charts/chart39.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38.xml" ContentType="application/vnd.openxmlformats-officedocument.themeOverride+xml"/>
  <Override PartName="/ppt/drawings/drawing39.xml" ContentType="application/vnd.openxmlformats-officedocument.drawingml.chartshapes+xml"/>
  <Override PartName="/ppt/charts/chart40.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39.xml" ContentType="application/vnd.openxmlformats-officedocument.themeOverride+xml"/>
  <Override PartName="/ppt/drawings/drawing40.xml" ContentType="application/vnd.openxmlformats-officedocument.drawingml.chartshapes+xml"/>
  <Override PartName="/ppt/charts/chart41.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40.xml" ContentType="application/vnd.openxmlformats-officedocument.themeOverride+xml"/>
  <Override PartName="/ppt/drawings/drawing41.xml" ContentType="application/vnd.openxmlformats-officedocument.drawingml.chartshapes+xml"/>
  <Override PartName="/ppt/charts/chart42.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41.xml" ContentType="application/vnd.openxmlformats-officedocument.themeOverride+xml"/>
  <Override PartName="/ppt/drawings/drawing42.xml" ContentType="application/vnd.openxmlformats-officedocument.drawingml.chartshapes+xml"/>
  <Override PartName="/ppt/charts/chart43.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42.xml" ContentType="application/vnd.openxmlformats-officedocument.themeOverride+xml"/>
  <Override PartName="/ppt/drawings/drawing43.xml" ContentType="application/vnd.openxmlformats-officedocument.drawingml.chartshapes+xml"/>
  <Override PartName="/ppt/charts/chart44.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43.xml" ContentType="application/vnd.openxmlformats-officedocument.themeOverride+xml"/>
  <Override PartName="/ppt/drawings/drawing44.xml" ContentType="application/vnd.openxmlformats-officedocument.drawingml.chartshapes+xml"/>
  <Override PartName="/ppt/charts/chart45.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44.xml" ContentType="application/vnd.openxmlformats-officedocument.themeOverride+xml"/>
  <Override PartName="/ppt/drawings/drawing45.xml" ContentType="application/vnd.openxmlformats-officedocument.drawingml.chartshapes+xml"/>
  <Override PartName="/ppt/charts/chart46.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45.xml" ContentType="application/vnd.openxmlformats-officedocument.themeOverride+xml"/>
  <Override PartName="/ppt/drawings/drawing46.xml" ContentType="application/vnd.openxmlformats-officedocument.drawingml.chartshapes+xml"/>
  <Override PartName="/ppt/charts/chart47.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46.xml" ContentType="application/vnd.openxmlformats-officedocument.themeOverride+xml"/>
  <Override PartName="/ppt/drawings/drawing47.xml" ContentType="application/vnd.openxmlformats-officedocument.drawingml.chartshapes+xml"/>
  <Override PartName="/ppt/charts/chart48.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47.xml" ContentType="application/vnd.openxmlformats-officedocument.themeOverride+xml"/>
  <Override PartName="/ppt/drawings/drawing48.xml" ContentType="application/vnd.openxmlformats-officedocument.drawingml.chartshapes+xml"/>
  <Override PartName="/ppt/charts/chart49.xml" ContentType="application/vnd.openxmlformats-officedocument.drawingml.chart+xml"/>
  <Override PartName="/ppt/theme/themeOverride48.xml" ContentType="application/vnd.openxmlformats-officedocument.themeOverride+xml"/>
  <Override PartName="/ppt/drawings/drawing49.xml" ContentType="application/vnd.openxmlformats-officedocument.drawingml.chartshapes+xml"/>
  <Override PartName="/ppt/charts/chart50.xml" ContentType="application/vnd.openxmlformats-officedocument.drawingml.chart+xml"/>
  <Override PartName="/ppt/charts/style44.xml" ContentType="application/vnd.ms-office.chartstyle+xml"/>
  <Override PartName="/ppt/charts/colors44.xml" ContentType="application/vnd.ms-office.chartcolorstyle+xml"/>
  <Override PartName="/ppt/theme/themeOverride49.xml" ContentType="application/vnd.openxmlformats-officedocument.themeOverride+xml"/>
  <Override PartName="/ppt/drawings/drawing50.xml" ContentType="application/vnd.openxmlformats-officedocument.drawingml.chartshapes+xml"/>
  <Override PartName="/ppt/charts/chart51.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50.xml" ContentType="application/vnd.openxmlformats-officedocument.themeOverride+xml"/>
  <Override PartName="/ppt/drawings/drawing51.xml" ContentType="application/vnd.openxmlformats-officedocument.drawingml.chartshapes+xml"/>
  <Override PartName="/ppt/notesSlides/notesSlide2.xml" ContentType="application/vnd.openxmlformats-officedocument.presentationml.notesSlide+xml"/>
  <Override PartName="/ppt/charts/chart52.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51.xml" ContentType="application/vnd.openxmlformats-officedocument.themeOverride+xml"/>
  <Override PartName="/ppt/drawings/drawing52.xml" ContentType="application/vnd.openxmlformats-officedocument.drawingml.chartshapes+xml"/>
  <Override PartName="/ppt/charts/chart53.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52.xml" ContentType="application/vnd.openxmlformats-officedocument.themeOverride+xml"/>
  <Override PartName="/ppt/drawings/drawing53.xml" ContentType="application/vnd.openxmlformats-officedocument.drawingml.chartshapes+xml"/>
  <Override PartName="/ppt/charts/chart54.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53.xml" ContentType="application/vnd.openxmlformats-officedocument.themeOverride+xml"/>
  <Override PartName="/ppt/drawings/drawing54.xml" ContentType="application/vnd.openxmlformats-officedocument.drawingml.chartshapes+xml"/>
  <Override PartName="/ppt/charts/chart55.xml" ContentType="application/vnd.openxmlformats-officedocument.drawingml.chart+xml"/>
  <Override PartName="/ppt/charts/style49.xml" ContentType="application/vnd.ms-office.chartstyle+xml"/>
  <Override PartName="/ppt/charts/colors49.xml" ContentType="application/vnd.ms-office.chartcolorstyle+xml"/>
  <Override PartName="/ppt/theme/themeOverride54.xml" ContentType="application/vnd.openxmlformats-officedocument.themeOverride+xml"/>
  <Override PartName="/ppt/drawings/drawing55.xml" ContentType="application/vnd.openxmlformats-officedocument.drawingml.chartshapes+xml"/>
  <Override PartName="/ppt/notesSlides/notesSlide3.xml" ContentType="application/vnd.openxmlformats-officedocument.presentationml.notesSlide+xml"/>
  <Override PartName="/ppt/charts/chart56.xml" ContentType="application/vnd.openxmlformats-officedocument.drawingml.chart+xml"/>
  <Override PartName="/ppt/charts/style50.xml" ContentType="application/vnd.ms-office.chartstyle+xml"/>
  <Override PartName="/ppt/charts/colors50.xml" ContentType="application/vnd.ms-office.chartcolorstyle+xml"/>
  <Override PartName="/ppt/drawings/drawing56.xml" ContentType="application/vnd.openxmlformats-officedocument.drawingml.chartshapes+xml"/>
  <Override PartName="/ppt/charts/chart57.xml" ContentType="application/vnd.openxmlformats-officedocument.drawingml.chart+xml"/>
  <Override PartName="/ppt/charts/style51.xml" ContentType="application/vnd.ms-office.chartstyle+xml"/>
  <Override PartName="/ppt/charts/colors51.xml" ContentType="application/vnd.ms-office.chartcolorstyle+xml"/>
  <Override PartName="/ppt/theme/themeOverride55.xml" ContentType="application/vnd.openxmlformats-officedocument.themeOverride+xml"/>
  <Override PartName="/ppt/drawings/drawing57.xml" ContentType="application/vnd.openxmlformats-officedocument.drawingml.chartshapes+xml"/>
  <Override PartName="/ppt/charts/chart58.xml" ContentType="application/vnd.openxmlformats-officedocument.drawingml.chart+xml"/>
  <Override PartName="/ppt/charts/style52.xml" ContentType="application/vnd.ms-office.chartstyle+xml"/>
  <Override PartName="/ppt/charts/colors52.xml" ContentType="application/vnd.ms-office.chartcolorstyle+xml"/>
  <Override PartName="/ppt/theme/themeOverride56.xml" ContentType="application/vnd.openxmlformats-officedocument.themeOverride+xml"/>
  <Override PartName="/ppt/drawings/drawing58.xml" ContentType="application/vnd.openxmlformats-officedocument.drawingml.chartshapes+xml"/>
  <Override PartName="/ppt/charts/chart59.xml" ContentType="application/vnd.openxmlformats-officedocument.drawingml.chart+xml"/>
  <Override PartName="/ppt/charts/style53.xml" ContentType="application/vnd.ms-office.chartstyle+xml"/>
  <Override PartName="/ppt/charts/colors53.xml" ContentType="application/vnd.ms-office.chartcolorstyle+xml"/>
  <Override PartName="/ppt/theme/themeOverride57.xml" ContentType="application/vnd.openxmlformats-officedocument.themeOverride+xml"/>
  <Override PartName="/ppt/drawings/drawing59.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87"/>
  </p:notesMasterIdLst>
  <p:handoutMasterIdLst>
    <p:handoutMasterId r:id="rId88"/>
  </p:handoutMasterIdLst>
  <p:sldIdLst>
    <p:sldId id="765" r:id="rId2"/>
    <p:sldId id="1637" r:id="rId3"/>
    <p:sldId id="1675" r:id="rId4"/>
    <p:sldId id="1646" r:id="rId5"/>
    <p:sldId id="1628" r:id="rId6"/>
    <p:sldId id="930" r:id="rId7"/>
    <p:sldId id="763" r:id="rId8"/>
    <p:sldId id="1710" r:id="rId9"/>
    <p:sldId id="423" r:id="rId10"/>
    <p:sldId id="838" r:id="rId11"/>
    <p:sldId id="781" r:id="rId12"/>
    <p:sldId id="776" r:id="rId13"/>
    <p:sldId id="734" r:id="rId14"/>
    <p:sldId id="1652" r:id="rId15"/>
    <p:sldId id="768" r:id="rId16"/>
    <p:sldId id="1704" r:id="rId17"/>
    <p:sldId id="656" r:id="rId18"/>
    <p:sldId id="943" r:id="rId19"/>
    <p:sldId id="1634" r:id="rId20"/>
    <p:sldId id="782" r:id="rId21"/>
    <p:sldId id="773" r:id="rId22"/>
    <p:sldId id="1701" r:id="rId23"/>
    <p:sldId id="279" r:id="rId24"/>
    <p:sldId id="1674" r:id="rId25"/>
    <p:sldId id="1631" r:id="rId26"/>
    <p:sldId id="1687" r:id="rId27"/>
    <p:sldId id="1635" r:id="rId28"/>
    <p:sldId id="1012" r:id="rId29"/>
    <p:sldId id="1684" r:id="rId30"/>
    <p:sldId id="1620" r:id="rId31"/>
    <p:sldId id="1677" r:id="rId32"/>
    <p:sldId id="1669" r:id="rId33"/>
    <p:sldId id="1654" r:id="rId34"/>
    <p:sldId id="1695" r:id="rId35"/>
    <p:sldId id="1694" r:id="rId36"/>
    <p:sldId id="1685" r:id="rId37"/>
    <p:sldId id="1686" r:id="rId38"/>
    <p:sldId id="1696" r:id="rId39"/>
    <p:sldId id="1678" r:id="rId40"/>
    <p:sldId id="1630" r:id="rId41"/>
    <p:sldId id="1626" r:id="rId42"/>
    <p:sldId id="1618" r:id="rId43"/>
    <p:sldId id="1680" r:id="rId44"/>
    <p:sldId id="1639" r:id="rId45"/>
    <p:sldId id="1671" r:id="rId46"/>
    <p:sldId id="1670" r:id="rId47"/>
    <p:sldId id="1681" r:id="rId48"/>
    <p:sldId id="1672" r:id="rId49"/>
    <p:sldId id="1667" r:id="rId50"/>
    <p:sldId id="1002" r:id="rId51"/>
    <p:sldId id="1632" r:id="rId52"/>
    <p:sldId id="1651" r:id="rId53"/>
    <p:sldId id="939" r:id="rId54"/>
    <p:sldId id="1629" r:id="rId55"/>
    <p:sldId id="1636" r:id="rId56"/>
    <p:sldId id="1691" r:id="rId57"/>
    <p:sldId id="1623" r:id="rId58"/>
    <p:sldId id="257" r:id="rId59"/>
    <p:sldId id="1698" r:id="rId60"/>
    <p:sldId id="1697" r:id="rId61"/>
    <p:sldId id="1709" r:id="rId62"/>
    <p:sldId id="866" r:id="rId63"/>
    <p:sldId id="1713" r:id="rId64"/>
    <p:sldId id="1649" r:id="rId65"/>
    <p:sldId id="1706" r:id="rId66"/>
    <p:sldId id="1690" r:id="rId67"/>
    <p:sldId id="1712" r:id="rId68"/>
    <p:sldId id="1619" r:id="rId69"/>
    <p:sldId id="1711" r:id="rId70"/>
    <p:sldId id="886" r:id="rId71"/>
    <p:sldId id="888" r:id="rId72"/>
    <p:sldId id="887" r:id="rId73"/>
    <p:sldId id="822" r:id="rId74"/>
    <p:sldId id="1622" r:id="rId75"/>
    <p:sldId id="1707" r:id="rId76"/>
    <p:sldId id="1643" r:id="rId77"/>
    <p:sldId id="1648" r:id="rId78"/>
    <p:sldId id="1689" r:id="rId79"/>
    <p:sldId id="1682" r:id="rId80"/>
    <p:sldId id="721" r:id="rId81"/>
    <p:sldId id="1659" r:id="rId82"/>
    <p:sldId id="1660" r:id="rId83"/>
    <p:sldId id="1688" r:id="rId84"/>
    <p:sldId id="1658" r:id="rId85"/>
    <p:sldId id="1666" r:id="rId86"/>
  </p:sldIdLst>
  <p:sldSz cx="12192000" cy="6858000"/>
  <p:notesSz cx="7010400" cy="12039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3CD438-BBC8-5F36-95C8-F7DD217D1EF3}" name="Mary Katherine Gable Miller" initials="MG" userId="S::marykatherine.miller@rfa.sc.gov::a9d5539d-969e-4e17-b785-7c9f0213fb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841"/>
    <a:srgbClr val="003366"/>
    <a:srgbClr val="595959"/>
    <a:srgbClr val="C9C9C9"/>
    <a:srgbClr val="A2B5DE"/>
    <a:srgbClr val="415FA9"/>
    <a:srgbClr val="52A45C"/>
    <a:srgbClr val="A5A5A5"/>
    <a:srgbClr val="A6CB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25" autoAdjust="0"/>
    <p:restoredTop sz="94673" autoAdjust="0"/>
  </p:normalViewPr>
  <p:slideViewPr>
    <p:cSldViewPr snapToGrid="0">
      <p:cViewPr varScale="1">
        <p:scale>
          <a:sx n="101" d="100"/>
          <a:sy n="101" d="100"/>
        </p:scale>
        <p:origin x="384" y="108"/>
      </p:cViewPr>
      <p:guideLst/>
    </p:cSldViewPr>
  </p:slideViewPr>
  <p:outlineViewPr>
    <p:cViewPr>
      <p:scale>
        <a:sx n="33" d="100"/>
        <a:sy n="33" d="100"/>
      </p:scale>
      <p:origin x="0" y="-3456"/>
    </p:cViewPr>
  </p:outlineViewPr>
  <p:notesTextViewPr>
    <p:cViewPr>
      <p:scale>
        <a:sx n="1" d="1"/>
        <a:sy n="1" d="1"/>
      </p:scale>
      <p:origin x="0" y="0"/>
    </p:cViewPr>
  </p:notesTextViewPr>
  <p:notesViewPr>
    <p:cSldViewPr snapToGrid="0">
      <p:cViewPr varScale="1">
        <p:scale>
          <a:sx n="86" d="100"/>
          <a:sy n="86" d="100"/>
        </p:scale>
        <p:origin x="297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oleObject" Target="file:///\\fisfs1\BEA\BEA%20Forecasting\Forecasts\November%2018,%202025\Economic%20Forecasts\Personal%20Income%20Forecast%20UPDATED.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8.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9.xml"/><Relationship Id="rId4"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0.xml"/><Relationship Id="rId4" Type="http://schemas.openxmlformats.org/officeDocument/2006/relationships/package" Target="../embeddings/Microsoft_Excel_Worksheet8.xlsx"/></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11.xml"/><Relationship Id="rId2" Type="http://schemas.openxmlformats.org/officeDocument/2006/relationships/oleObject" Target="file:///\\fisfs1\BEA\01-Frank's%20Working%20charts\32%20and%2034-SC%20Total%20Sales%20and%20Income%20Tax%20Coll%20as%20Per%20of%20total%20PI%20beginning%20in%20FY%2080%20MASTER.xlsx" TargetMode="External"/><Relationship Id="rId1" Type="http://schemas.openxmlformats.org/officeDocument/2006/relationships/themeOverride" Target="../theme/themeOverride10.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12.xml"/><Relationship Id="rId2" Type="http://schemas.openxmlformats.org/officeDocument/2006/relationships/package" Target="../embeddings/Microsoft_Excel_Worksheet9.xlsx"/><Relationship Id="rId1" Type="http://schemas.openxmlformats.org/officeDocument/2006/relationships/themeOverride" Target="../theme/themeOverride11.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1.xml"/><Relationship Id="rId1" Type="http://schemas.microsoft.com/office/2011/relationships/chartStyle" Target="style11.xml"/><Relationship Id="rId5" Type="http://schemas.openxmlformats.org/officeDocument/2006/relationships/chartUserShapes" Target="../drawings/drawing13.xml"/><Relationship Id="rId4" Type="http://schemas.openxmlformats.org/officeDocument/2006/relationships/package" Target="../embeddings/Microsoft_Excel_Worksheet10.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4.xml"/><Relationship Id="rId4" Type="http://schemas.openxmlformats.org/officeDocument/2006/relationships/package" Target="../embeddings/Microsoft_Excel_Worksheet11.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15.xml"/><Relationship Id="rId4" Type="http://schemas.openxmlformats.org/officeDocument/2006/relationships/package" Target="../embeddings/Microsoft_Excel_Worksheet12.xlsx"/></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16.xml"/><Relationship Id="rId2" Type="http://schemas.openxmlformats.org/officeDocument/2006/relationships/package" Target="../embeddings/Microsoft_Excel_Worksheet13.xlsx"/><Relationship Id="rId1" Type="http://schemas.openxmlformats.org/officeDocument/2006/relationships/themeOverride" Target="../theme/themeOverride15.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4.xml"/><Relationship Id="rId1" Type="http://schemas.microsoft.com/office/2011/relationships/chartStyle" Target="style14.xml"/><Relationship Id="rId5" Type="http://schemas.openxmlformats.org/officeDocument/2006/relationships/chartUserShapes" Target="../drawings/drawing17.xml"/><Relationship Id="rId4" Type="http://schemas.openxmlformats.org/officeDocument/2006/relationships/package" Target="../embeddings/Microsoft_Excel_Worksheet14.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18.xml"/><Relationship Id="rId4" Type="http://schemas.openxmlformats.org/officeDocument/2006/relationships/package" Target="../embeddings/Microsoft_Excel_Worksheet15.xlsx"/></Relationships>
</file>

<file path=ppt/charts/_rels/chart19.xml.rels><?xml version="1.0" encoding="UTF-8" standalone="yes"?>
<Relationships xmlns="http://schemas.openxmlformats.org/package/2006/relationships"><Relationship Id="rId3" Type="http://schemas.openxmlformats.org/officeDocument/2006/relationships/chartUserShapes" Target="../drawings/drawing19.xml"/><Relationship Id="rId2" Type="http://schemas.openxmlformats.org/officeDocument/2006/relationships/package" Target="../embeddings/Microsoft_Excel_Worksheet16.xlsx"/><Relationship Id="rId1" Type="http://schemas.openxmlformats.org/officeDocument/2006/relationships/themeOverride" Target="../theme/themeOverride18.xml"/></Relationships>
</file>

<file path=ppt/charts/_rels/chart20.xml.rels><?xml version="1.0" encoding="UTF-8" standalone="yes"?>
<Relationships xmlns="http://schemas.openxmlformats.org/package/2006/relationships"><Relationship Id="rId3" Type="http://schemas.openxmlformats.org/officeDocument/2006/relationships/chartUserShapes" Target="../drawings/drawing20.xml"/><Relationship Id="rId2" Type="http://schemas.openxmlformats.org/officeDocument/2006/relationships/package" Target="../embeddings/Microsoft_Excel_Worksheet17.xlsx"/><Relationship Id="rId1" Type="http://schemas.openxmlformats.org/officeDocument/2006/relationships/themeOverride" Target="../theme/themeOverride19.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21.xml"/><Relationship Id="rId4" Type="http://schemas.openxmlformats.org/officeDocument/2006/relationships/package" Target="../embeddings/Microsoft_Excel_Worksheet18.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22.xml"/><Relationship Id="rId4" Type="http://schemas.openxmlformats.org/officeDocument/2006/relationships/package" Target="../embeddings/Microsoft_Excel_Worksheet19.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23.xml"/><Relationship Id="rId4" Type="http://schemas.openxmlformats.org/officeDocument/2006/relationships/package" Target="../embeddings/Microsoft_Excel_Worksheet20.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19.xml"/><Relationship Id="rId1" Type="http://schemas.microsoft.com/office/2011/relationships/chartStyle" Target="style19.xml"/><Relationship Id="rId5" Type="http://schemas.openxmlformats.org/officeDocument/2006/relationships/chartUserShapes" Target="../drawings/drawing24.xml"/><Relationship Id="rId4" Type="http://schemas.openxmlformats.org/officeDocument/2006/relationships/package" Target="../embeddings/Microsoft_Excel_Worksheet21.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20.xml"/><Relationship Id="rId1" Type="http://schemas.microsoft.com/office/2011/relationships/chartStyle" Target="style20.xml"/><Relationship Id="rId5" Type="http://schemas.openxmlformats.org/officeDocument/2006/relationships/chartUserShapes" Target="../drawings/drawing25.xml"/><Relationship Id="rId4" Type="http://schemas.openxmlformats.org/officeDocument/2006/relationships/package" Target="../embeddings/Microsoft_Excel_Worksheet22.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1.xml"/><Relationship Id="rId1" Type="http://schemas.microsoft.com/office/2011/relationships/chartStyle" Target="style21.xml"/><Relationship Id="rId5" Type="http://schemas.openxmlformats.org/officeDocument/2006/relationships/chartUserShapes" Target="../drawings/drawing26.xml"/><Relationship Id="rId4" Type="http://schemas.openxmlformats.org/officeDocument/2006/relationships/package" Target="../embeddings/Microsoft_Excel_Worksheet23.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2.xml"/><Relationship Id="rId1" Type="http://schemas.microsoft.com/office/2011/relationships/chartStyle" Target="style22.xml"/><Relationship Id="rId5" Type="http://schemas.openxmlformats.org/officeDocument/2006/relationships/chartUserShapes" Target="../drawings/drawing27.xml"/><Relationship Id="rId4" Type="http://schemas.openxmlformats.org/officeDocument/2006/relationships/package" Target="../embeddings/Microsoft_Excel_Worksheet24.xlsx"/></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3.xml"/><Relationship Id="rId1" Type="http://schemas.microsoft.com/office/2011/relationships/chartStyle" Target="style23.xml"/><Relationship Id="rId5" Type="http://schemas.openxmlformats.org/officeDocument/2006/relationships/chartUserShapes" Target="../drawings/drawing28.xml"/><Relationship Id="rId4" Type="http://schemas.openxmlformats.org/officeDocument/2006/relationships/package" Target="../embeddings/Microsoft_Excel_Worksheet25.xlsx"/></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8.xml"/><Relationship Id="rId2" Type="http://schemas.microsoft.com/office/2011/relationships/chartColorStyle" Target="colors24.xml"/><Relationship Id="rId1" Type="http://schemas.microsoft.com/office/2011/relationships/chartStyle" Target="style24.xml"/><Relationship Id="rId5" Type="http://schemas.openxmlformats.org/officeDocument/2006/relationships/chartUserShapes" Target="../drawings/drawing29.xml"/><Relationship Id="rId4" Type="http://schemas.openxmlformats.org/officeDocument/2006/relationships/package" Target="../embeddings/Microsoft_Excel_Worksheet26.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5.xml"/><Relationship Id="rId1" Type="http://schemas.microsoft.com/office/2011/relationships/chartStyle" Target="style25.xml"/><Relationship Id="rId5" Type="http://schemas.openxmlformats.org/officeDocument/2006/relationships/chartUserShapes" Target="../drawings/drawing30.xml"/><Relationship Id="rId4" Type="http://schemas.openxmlformats.org/officeDocument/2006/relationships/package" Target="../embeddings/Microsoft_Excel_Worksheet27.xlsx"/></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26.xml"/><Relationship Id="rId1" Type="http://schemas.microsoft.com/office/2011/relationships/chartStyle" Target="style26.xml"/><Relationship Id="rId5" Type="http://schemas.openxmlformats.org/officeDocument/2006/relationships/chartUserShapes" Target="../drawings/drawing31.xml"/><Relationship Id="rId4" Type="http://schemas.openxmlformats.org/officeDocument/2006/relationships/package" Target="../embeddings/Microsoft_Excel_Worksheet28.xlsx"/></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27.xml"/><Relationship Id="rId1" Type="http://schemas.microsoft.com/office/2011/relationships/chartStyle" Target="style27.xml"/><Relationship Id="rId5" Type="http://schemas.openxmlformats.org/officeDocument/2006/relationships/chartUserShapes" Target="../drawings/drawing32.xml"/><Relationship Id="rId4" Type="http://schemas.openxmlformats.org/officeDocument/2006/relationships/package" Target="../embeddings/Microsoft_Excel_Worksheet29.xlsx"/></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28.xml"/><Relationship Id="rId1" Type="http://schemas.microsoft.com/office/2011/relationships/chartStyle" Target="style28.xml"/><Relationship Id="rId5" Type="http://schemas.openxmlformats.org/officeDocument/2006/relationships/chartUserShapes" Target="../drawings/drawing33.xml"/><Relationship Id="rId4" Type="http://schemas.openxmlformats.org/officeDocument/2006/relationships/package" Target="../embeddings/Microsoft_Excel_Worksheet30.xlsx"/></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29.xml"/><Relationship Id="rId1" Type="http://schemas.microsoft.com/office/2011/relationships/chartStyle" Target="style29.xml"/><Relationship Id="rId5" Type="http://schemas.openxmlformats.org/officeDocument/2006/relationships/chartUserShapes" Target="../drawings/drawing34.xml"/><Relationship Id="rId4" Type="http://schemas.openxmlformats.org/officeDocument/2006/relationships/package" Target="../embeddings/Microsoft_Excel_Worksheet31.xlsx"/></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30.xml"/><Relationship Id="rId1" Type="http://schemas.microsoft.com/office/2011/relationships/chartStyle" Target="style30.xml"/><Relationship Id="rId5" Type="http://schemas.openxmlformats.org/officeDocument/2006/relationships/chartUserShapes" Target="../drawings/drawing35.xml"/><Relationship Id="rId4" Type="http://schemas.openxmlformats.org/officeDocument/2006/relationships/package" Target="../embeddings/Microsoft_Excel_Worksheet32.xlsx"/></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31.xml"/><Relationship Id="rId1" Type="http://schemas.microsoft.com/office/2011/relationships/chartStyle" Target="style31.xml"/><Relationship Id="rId5" Type="http://schemas.openxmlformats.org/officeDocument/2006/relationships/chartUserShapes" Target="../drawings/drawing36.xml"/><Relationship Id="rId4" Type="http://schemas.openxmlformats.org/officeDocument/2006/relationships/package" Target="../embeddings/Microsoft_Excel_Worksheet33.xlsx"/></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32.xml"/><Relationship Id="rId1" Type="http://schemas.microsoft.com/office/2011/relationships/chartStyle" Target="style32.xml"/><Relationship Id="rId5" Type="http://schemas.openxmlformats.org/officeDocument/2006/relationships/chartUserShapes" Target="../drawings/drawing37.xml"/><Relationship Id="rId4" Type="http://schemas.openxmlformats.org/officeDocument/2006/relationships/package" Target="../embeddings/Microsoft_Excel_Worksheet34.xlsx"/></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33.xml"/><Relationship Id="rId1" Type="http://schemas.microsoft.com/office/2011/relationships/chartStyle" Target="style33.xml"/><Relationship Id="rId5" Type="http://schemas.openxmlformats.org/officeDocument/2006/relationships/chartUserShapes" Target="../drawings/drawing38.xml"/><Relationship Id="rId4" Type="http://schemas.openxmlformats.org/officeDocument/2006/relationships/package" Target="../embeddings/Microsoft_Excel_Worksheet35.xlsx"/></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34.xml"/><Relationship Id="rId1" Type="http://schemas.microsoft.com/office/2011/relationships/chartStyle" Target="style34.xml"/><Relationship Id="rId5" Type="http://schemas.openxmlformats.org/officeDocument/2006/relationships/chartUserShapes" Target="../drawings/drawing39.xml"/><Relationship Id="rId4" Type="http://schemas.openxmlformats.org/officeDocument/2006/relationships/package" Target="../embeddings/Microsoft_Excel_Worksheet36.xlsx"/></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35.xml"/><Relationship Id="rId1" Type="http://schemas.microsoft.com/office/2011/relationships/chartStyle" Target="style35.xml"/><Relationship Id="rId5" Type="http://schemas.openxmlformats.org/officeDocument/2006/relationships/chartUserShapes" Target="../drawings/drawing40.xml"/><Relationship Id="rId4" Type="http://schemas.openxmlformats.org/officeDocument/2006/relationships/package" Target="../embeddings/Microsoft_Excel_Worksheet37.xlsx"/></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36.xml"/><Relationship Id="rId1" Type="http://schemas.microsoft.com/office/2011/relationships/chartStyle" Target="style36.xml"/><Relationship Id="rId5" Type="http://schemas.openxmlformats.org/officeDocument/2006/relationships/chartUserShapes" Target="../drawings/drawing41.xml"/><Relationship Id="rId4" Type="http://schemas.openxmlformats.org/officeDocument/2006/relationships/package" Target="../embeddings/Microsoft_Excel_Worksheet38.xlsx"/></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37.xml"/><Relationship Id="rId1" Type="http://schemas.microsoft.com/office/2011/relationships/chartStyle" Target="style37.xml"/><Relationship Id="rId5" Type="http://schemas.openxmlformats.org/officeDocument/2006/relationships/chartUserShapes" Target="../drawings/drawing42.xml"/><Relationship Id="rId4" Type="http://schemas.openxmlformats.org/officeDocument/2006/relationships/package" Target="../embeddings/Microsoft_Excel_Worksheet39.xlsx"/></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38.xml"/><Relationship Id="rId1" Type="http://schemas.microsoft.com/office/2011/relationships/chartStyle" Target="style38.xml"/><Relationship Id="rId5" Type="http://schemas.openxmlformats.org/officeDocument/2006/relationships/chartUserShapes" Target="../drawings/drawing43.xml"/><Relationship Id="rId4" Type="http://schemas.openxmlformats.org/officeDocument/2006/relationships/package" Target="../embeddings/Microsoft_Excel_Worksheet40.xlsx"/></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43.xml"/><Relationship Id="rId2" Type="http://schemas.microsoft.com/office/2011/relationships/chartColorStyle" Target="colors39.xml"/><Relationship Id="rId1" Type="http://schemas.microsoft.com/office/2011/relationships/chartStyle" Target="style39.xml"/><Relationship Id="rId5" Type="http://schemas.openxmlformats.org/officeDocument/2006/relationships/chartUserShapes" Target="../drawings/drawing44.xml"/><Relationship Id="rId4" Type="http://schemas.openxmlformats.org/officeDocument/2006/relationships/package" Target="../embeddings/Microsoft_Excel_Worksheet41.xlsx"/></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40.xml"/><Relationship Id="rId1" Type="http://schemas.microsoft.com/office/2011/relationships/chartStyle" Target="style40.xml"/><Relationship Id="rId5" Type="http://schemas.openxmlformats.org/officeDocument/2006/relationships/chartUserShapes" Target="../drawings/drawing45.xml"/><Relationship Id="rId4" Type="http://schemas.openxmlformats.org/officeDocument/2006/relationships/package" Target="../embeddings/Microsoft_Excel_Worksheet42.xlsx"/></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41.xml"/><Relationship Id="rId1" Type="http://schemas.microsoft.com/office/2011/relationships/chartStyle" Target="style41.xml"/><Relationship Id="rId5" Type="http://schemas.openxmlformats.org/officeDocument/2006/relationships/chartUserShapes" Target="../drawings/drawing46.xml"/><Relationship Id="rId4" Type="http://schemas.openxmlformats.org/officeDocument/2006/relationships/package" Target="../embeddings/Microsoft_Excel_Worksheet43.xlsx"/></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46.xml"/><Relationship Id="rId2" Type="http://schemas.microsoft.com/office/2011/relationships/chartColorStyle" Target="colors42.xml"/><Relationship Id="rId1" Type="http://schemas.microsoft.com/office/2011/relationships/chartStyle" Target="style42.xml"/><Relationship Id="rId5" Type="http://schemas.openxmlformats.org/officeDocument/2006/relationships/chartUserShapes" Target="../drawings/drawing47.xml"/><Relationship Id="rId4" Type="http://schemas.openxmlformats.org/officeDocument/2006/relationships/package" Target="../embeddings/Microsoft_Excel_Worksheet44.xlsx"/></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47.xml"/><Relationship Id="rId2" Type="http://schemas.microsoft.com/office/2011/relationships/chartColorStyle" Target="colors43.xml"/><Relationship Id="rId1" Type="http://schemas.microsoft.com/office/2011/relationships/chartStyle" Target="style43.xml"/><Relationship Id="rId5" Type="http://schemas.openxmlformats.org/officeDocument/2006/relationships/chartUserShapes" Target="../drawings/drawing48.xml"/><Relationship Id="rId4" Type="http://schemas.openxmlformats.org/officeDocument/2006/relationships/package" Target="../embeddings/Microsoft_Excel_Worksheet45.xlsx"/></Relationships>
</file>

<file path=ppt/charts/_rels/chart49.xml.rels><?xml version="1.0" encoding="UTF-8" standalone="yes"?>
<Relationships xmlns="http://schemas.openxmlformats.org/package/2006/relationships"><Relationship Id="rId3" Type="http://schemas.openxmlformats.org/officeDocument/2006/relationships/chartUserShapes" Target="../drawings/drawing49.xml"/><Relationship Id="rId2" Type="http://schemas.openxmlformats.org/officeDocument/2006/relationships/package" Target="../embeddings/Microsoft_Excel_Worksheet46.xlsx"/><Relationship Id="rId1" Type="http://schemas.openxmlformats.org/officeDocument/2006/relationships/themeOverride" Target="../theme/themeOverride48.xml"/></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44.xml"/><Relationship Id="rId1" Type="http://schemas.microsoft.com/office/2011/relationships/chartStyle" Target="style44.xml"/><Relationship Id="rId5" Type="http://schemas.openxmlformats.org/officeDocument/2006/relationships/chartUserShapes" Target="../drawings/drawing50.xml"/><Relationship Id="rId4" Type="http://schemas.openxmlformats.org/officeDocument/2006/relationships/package" Target="../embeddings/Microsoft_Excel_Worksheet47.xlsx"/></Relationships>
</file>

<file path=ppt/charts/_rels/chart51.xml.rels><?xml version="1.0" encoding="UTF-8" standalone="yes"?>
<Relationships xmlns="http://schemas.openxmlformats.org/package/2006/relationships"><Relationship Id="rId3" Type="http://schemas.openxmlformats.org/officeDocument/2006/relationships/themeOverride" Target="../theme/themeOverride50.xml"/><Relationship Id="rId2" Type="http://schemas.microsoft.com/office/2011/relationships/chartColorStyle" Target="colors45.xml"/><Relationship Id="rId1" Type="http://schemas.microsoft.com/office/2011/relationships/chartStyle" Target="style45.xml"/><Relationship Id="rId5" Type="http://schemas.openxmlformats.org/officeDocument/2006/relationships/chartUserShapes" Target="../drawings/drawing51.xml"/><Relationship Id="rId4" Type="http://schemas.openxmlformats.org/officeDocument/2006/relationships/package" Target="../embeddings/Microsoft_Excel_Worksheet48.xlsx"/></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46.xml"/><Relationship Id="rId1" Type="http://schemas.microsoft.com/office/2011/relationships/chartStyle" Target="style46.xml"/><Relationship Id="rId5" Type="http://schemas.openxmlformats.org/officeDocument/2006/relationships/chartUserShapes" Target="../drawings/drawing52.xml"/><Relationship Id="rId4" Type="http://schemas.openxmlformats.org/officeDocument/2006/relationships/package" Target="../embeddings/Microsoft_Excel_Worksheet49.xlsx"/></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52.xml"/><Relationship Id="rId2" Type="http://schemas.microsoft.com/office/2011/relationships/chartColorStyle" Target="colors47.xml"/><Relationship Id="rId1" Type="http://schemas.microsoft.com/office/2011/relationships/chartStyle" Target="style47.xml"/><Relationship Id="rId5" Type="http://schemas.openxmlformats.org/officeDocument/2006/relationships/chartUserShapes" Target="../drawings/drawing53.xml"/><Relationship Id="rId4" Type="http://schemas.openxmlformats.org/officeDocument/2006/relationships/package" Target="../embeddings/Microsoft_Excel_Worksheet50.xlsx"/></Relationships>
</file>

<file path=ppt/charts/_rels/chart54.xml.rels><?xml version="1.0" encoding="UTF-8" standalone="yes"?>
<Relationships xmlns="http://schemas.openxmlformats.org/package/2006/relationships"><Relationship Id="rId3" Type="http://schemas.openxmlformats.org/officeDocument/2006/relationships/themeOverride" Target="../theme/themeOverride53.xml"/><Relationship Id="rId2" Type="http://schemas.microsoft.com/office/2011/relationships/chartColorStyle" Target="colors48.xml"/><Relationship Id="rId1" Type="http://schemas.microsoft.com/office/2011/relationships/chartStyle" Target="style48.xml"/><Relationship Id="rId5" Type="http://schemas.openxmlformats.org/officeDocument/2006/relationships/chartUserShapes" Target="../drawings/drawing54.xml"/><Relationship Id="rId4" Type="http://schemas.openxmlformats.org/officeDocument/2006/relationships/package" Target="../embeddings/Microsoft_Excel_Worksheet51.xlsx"/></Relationships>
</file>

<file path=ppt/charts/_rels/chart55.xml.rels><?xml version="1.0" encoding="UTF-8" standalone="yes"?>
<Relationships xmlns="http://schemas.openxmlformats.org/package/2006/relationships"><Relationship Id="rId3" Type="http://schemas.openxmlformats.org/officeDocument/2006/relationships/themeOverride" Target="../theme/themeOverride54.xml"/><Relationship Id="rId2" Type="http://schemas.microsoft.com/office/2011/relationships/chartColorStyle" Target="colors49.xml"/><Relationship Id="rId1" Type="http://schemas.microsoft.com/office/2011/relationships/chartStyle" Target="style49.xml"/><Relationship Id="rId5" Type="http://schemas.openxmlformats.org/officeDocument/2006/relationships/chartUserShapes" Target="../drawings/drawing55.xml"/><Relationship Id="rId4" Type="http://schemas.openxmlformats.org/officeDocument/2006/relationships/package" Target="../embeddings/Microsoft_Excel_Worksheet52.xlsx"/></Relationships>
</file>

<file path=ppt/charts/_rels/chart56.xml.rels><?xml version="1.0" encoding="UTF-8" standalone="yes"?>
<Relationships xmlns="http://schemas.openxmlformats.org/package/2006/relationships"><Relationship Id="rId3" Type="http://schemas.openxmlformats.org/officeDocument/2006/relationships/oleObject" Target="file:///\\rfasas01\Census\Public\Presentations\graphs\SO_INT2020_PROJv23_3agrpLine.xlsx" TargetMode="External"/><Relationship Id="rId2" Type="http://schemas.microsoft.com/office/2011/relationships/chartColorStyle" Target="colors50.xml"/><Relationship Id="rId1" Type="http://schemas.microsoft.com/office/2011/relationships/chartStyle" Target="style50.xml"/><Relationship Id="rId4" Type="http://schemas.openxmlformats.org/officeDocument/2006/relationships/chartUserShapes" Target="../drawings/drawing56.xml"/></Relationships>
</file>

<file path=ppt/charts/_rels/chart57.xml.rels><?xml version="1.0" encoding="UTF-8" standalone="yes"?>
<Relationships xmlns="http://schemas.openxmlformats.org/package/2006/relationships"><Relationship Id="rId3" Type="http://schemas.openxmlformats.org/officeDocument/2006/relationships/themeOverride" Target="../theme/themeOverride55.xml"/><Relationship Id="rId2" Type="http://schemas.microsoft.com/office/2011/relationships/chartColorStyle" Target="colors51.xml"/><Relationship Id="rId1" Type="http://schemas.microsoft.com/office/2011/relationships/chartStyle" Target="style51.xml"/><Relationship Id="rId5" Type="http://schemas.openxmlformats.org/officeDocument/2006/relationships/chartUserShapes" Target="../drawings/drawing57.xml"/><Relationship Id="rId4" Type="http://schemas.openxmlformats.org/officeDocument/2006/relationships/package" Target="../embeddings/Microsoft_Excel_Worksheet53.xlsx"/></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56.xml"/><Relationship Id="rId2" Type="http://schemas.microsoft.com/office/2011/relationships/chartColorStyle" Target="colors52.xml"/><Relationship Id="rId1" Type="http://schemas.microsoft.com/office/2011/relationships/chartStyle" Target="style52.xml"/><Relationship Id="rId5" Type="http://schemas.openxmlformats.org/officeDocument/2006/relationships/chartUserShapes" Target="../drawings/drawing58.xml"/><Relationship Id="rId4" Type="http://schemas.openxmlformats.org/officeDocument/2006/relationships/package" Target="../embeddings/Microsoft_Excel_Worksheet54.xlsx"/></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57.xml"/><Relationship Id="rId2" Type="http://schemas.microsoft.com/office/2011/relationships/chartColorStyle" Target="colors53.xml"/><Relationship Id="rId1" Type="http://schemas.microsoft.com/office/2011/relationships/chartStyle" Target="style53.xml"/><Relationship Id="rId5" Type="http://schemas.openxmlformats.org/officeDocument/2006/relationships/chartUserShapes" Target="../drawings/drawing59.xml"/><Relationship Id="rId4" Type="http://schemas.openxmlformats.org/officeDocument/2006/relationships/package" Target="../embeddings/Microsoft_Excel_Worksheet5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GENERAL FUND</a:t>
            </a:r>
            <a:r>
              <a:rPr lang="en-US" sz="1800" baseline="0" dirty="0"/>
              <a:t> EXPENDITURES BY FUNCTIONAL AREA - FY 2024-25</a:t>
            </a:r>
            <a:endParaRPr lang="en-US"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119272245102881"/>
          <c:y val="0.11425056820017879"/>
          <c:w val="0.88657552890273772"/>
          <c:h val="0.71527214806562811"/>
        </c:manualLayout>
      </c:layout>
      <c:barChart>
        <c:barDir val="col"/>
        <c:grouping val="clustered"/>
        <c:varyColors val="0"/>
        <c:ser>
          <c:idx val="0"/>
          <c:order val="0"/>
          <c:spPr>
            <a:solidFill>
              <a:schemeClr val="accent1"/>
            </a:solidFill>
            <a:ln>
              <a:noFill/>
            </a:ln>
            <a:effectLst/>
          </c:spPr>
          <c:invertIfNegative val="0"/>
          <c:dLbls>
            <c:dLbl>
              <c:idx val="0"/>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35C5-4F12-893C-9D08730F889A}"/>
                </c:ext>
              </c:extLst>
            </c:dLbl>
            <c:dLbl>
              <c:idx val="1"/>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35C5-4F12-893C-9D08730F889A}"/>
                </c:ext>
              </c:extLst>
            </c:dLbl>
            <c:dLbl>
              <c:idx val="2"/>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35C5-4F12-893C-9D08730F889A}"/>
                </c:ext>
              </c:extLst>
            </c:dLbl>
            <c:dLbl>
              <c:idx val="3"/>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35C5-4F12-893C-9D08730F889A}"/>
                </c:ext>
              </c:extLst>
            </c:dLbl>
            <c:dLbl>
              <c:idx val="4"/>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35C5-4F12-893C-9D08730F889A}"/>
                </c:ext>
              </c:extLst>
            </c:dLbl>
            <c:dLbl>
              <c:idx val="5"/>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35C5-4F12-893C-9D08730F889A}"/>
                </c:ext>
              </c:extLst>
            </c:dLbl>
            <c:dLbl>
              <c:idx val="6"/>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35C5-4F12-893C-9D08730F889A}"/>
                </c:ext>
              </c:extLst>
            </c:dLbl>
            <c:dLbl>
              <c:idx val="7"/>
              <c:tx>
                <c:rich>
                  <a:bodyPr/>
                  <a:lstStyle/>
                  <a:p>
                    <a:fld id="{321DEC7E-5E2D-4A2A-91AA-64D062F58F97}" type="VALUE">
                      <a:rPr lang="en-US"/>
                      <a:pPr/>
                      <a:t>[VALUE]</a:t>
                    </a:fld>
                    <a:r>
                      <a:rPr lang="en-US" baseline="0" dirty="0"/>
                      <a:t>, </a:t>
                    </a:r>
                    <a:fld id="{D55D6CB9-9729-48DF-8BB2-BBE2CC077B7A}" type="CELLRANGE">
                      <a:rPr lang="en-US" baseline="0"/>
                      <a:pPr/>
                      <a:t>[CELLRANGE]</a:t>
                    </a:fld>
                    <a:endParaRPr lang="en-US" baseline="0" dirty="0"/>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35C5-4F12-893C-9D08730F889A}"/>
                </c:ext>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Sheet1!$A$4:$A$11</c:f>
              <c:strCache>
                <c:ptCount val="8"/>
                <c:pt idx="0">
                  <c:v>K-12 Education &amp; Cultural</c:v>
                </c:pt>
                <c:pt idx="1">
                  <c:v>Health &amp; Social Services</c:v>
                </c:pt>
                <c:pt idx="2">
                  <c:v>Higher Education</c:v>
                </c:pt>
                <c:pt idx="3">
                  <c:v>Public Safety &amp; Criminal Justice</c:v>
                </c:pt>
                <c:pt idx="4">
                  <c:v>General Government</c:v>
                </c:pt>
                <c:pt idx="5">
                  <c:v>Economic Development and Natural Resources</c:v>
                </c:pt>
                <c:pt idx="6">
                  <c:v>Transportation</c:v>
                </c:pt>
                <c:pt idx="7">
                  <c:v>Regulatory</c:v>
                </c:pt>
              </c:strCache>
            </c:strRef>
          </c:cat>
          <c:val>
            <c:numRef>
              <c:f>Sheet1!$B$4:$B$11</c:f>
              <c:numCache>
                <c:formatCode>_(* #,##0_);_(* \(#,##0\);_(* "-"??_);_(@_)</c:formatCode>
                <c:ptCount val="8"/>
                <c:pt idx="0">
                  <c:v>4415786002</c:v>
                </c:pt>
                <c:pt idx="1">
                  <c:v>3186448806</c:v>
                </c:pt>
                <c:pt idx="2">
                  <c:v>1738008211.5600002</c:v>
                </c:pt>
                <c:pt idx="3">
                  <c:v>1362884847</c:v>
                </c:pt>
                <c:pt idx="4">
                  <c:v>1267958215</c:v>
                </c:pt>
                <c:pt idx="5">
                  <c:v>352609661</c:v>
                </c:pt>
                <c:pt idx="6">
                  <c:v>248636762</c:v>
                </c:pt>
                <c:pt idx="7">
                  <c:v>105761921</c:v>
                </c:pt>
              </c:numCache>
            </c:numRef>
          </c:val>
          <c:extLst>
            <c:ext xmlns:c15="http://schemas.microsoft.com/office/drawing/2012/chart" uri="{02D57815-91ED-43cb-92C2-25804820EDAC}">
              <c15:datalabelsRange>
                <c15:f>Sheet1!$C$4:$C$11</c15:f>
                <c15:dlblRangeCache>
                  <c:ptCount val="8"/>
                  <c:pt idx="0">
                    <c:v>35%</c:v>
                  </c:pt>
                  <c:pt idx="1">
                    <c:v>25%</c:v>
                  </c:pt>
                  <c:pt idx="2">
                    <c:v>14%</c:v>
                  </c:pt>
                  <c:pt idx="3">
                    <c:v>11%</c:v>
                  </c:pt>
                  <c:pt idx="4">
                    <c:v>10%</c:v>
                  </c:pt>
                  <c:pt idx="5">
                    <c:v>3%</c:v>
                  </c:pt>
                  <c:pt idx="6">
                    <c:v>2%</c:v>
                  </c:pt>
                  <c:pt idx="7">
                    <c:v>1%</c:v>
                  </c:pt>
                </c15:dlblRangeCache>
              </c15:datalabelsRange>
            </c:ext>
            <c:ext xmlns:c16="http://schemas.microsoft.com/office/drawing/2014/chart" uri="{C3380CC4-5D6E-409C-BE32-E72D297353CC}">
              <c16:uniqueId val="{00000008-35C5-4F12-893C-9D08730F889A}"/>
            </c:ext>
          </c:extLst>
        </c:ser>
        <c:dLbls>
          <c:showLegendKey val="0"/>
          <c:showVal val="0"/>
          <c:showCatName val="0"/>
          <c:showSerName val="0"/>
          <c:showPercent val="0"/>
          <c:showBubbleSize val="0"/>
        </c:dLbls>
        <c:gapWidth val="219"/>
        <c:overlap val="-27"/>
        <c:axId val="1033895408"/>
        <c:axId val="907563456"/>
      </c:barChart>
      <c:catAx>
        <c:axId val="103389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07563456"/>
        <c:crosses val="autoZero"/>
        <c:auto val="1"/>
        <c:lblAlgn val="ctr"/>
        <c:lblOffset val="100"/>
        <c:noMultiLvlLbl val="0"/>
      </c:catAx>
      <c:valAx>
        <c:axId val="907563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layout>
            <c:manualLayout>
              <c:xMode val="edge"/>
              <c:yMode val="edge"/>
              <c:x val="1.7413562163637857E-2"/>
              <c:y val="0.41897411560417946"/>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33895408"/>
        <c:crosses val="autoZero"/>
        <c:crossBetween val="between"/>
      </c:valAx>
      <c:spPr>
        <a:noFill/>
        <a:ln>
          <a:solidFill>
            <a:schemeClr val="accent3"/>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r>
              <a:rPr lang="en-US" dirty="0"/>
              <a:t>SOUTH CAROLINA SHARES OF THE US</a:t>
            </a:r>
          </a:p>
        </c:rich>
      </c:tx>
      <c:overlay val="0"/>
      <c:spPr>
        <a:noFill/>
        <a:ln>
          <a:noFill/>
        </a:ln>
        <a:effectLst/>
      </c:spPr>
      <c:txPr>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5.3434529674817613E-2"/>
          <c:y val="8.6023327483295178E-2"/>
          <c:w val="0.9304531840984116"/>
          <c:h val="0.82486280124075395"/>
        </c:manualLayout>
      </c:layout>
      <c:areaChart>
        <c:grouping val="standard"/>
        <c:varyColors val="0"/>
        <c:ser>
          <c:idx val="1"/>
          <c:order val="4"/>
          <c:tx>
            <c:v>recession</c:v>
          </c:tx>
          <c:spPr>
            <a:solidFill>
              <a:srgbClr val="BCBCBD">
                <a:alpha val="60000"/>
              </a:srgbClr>
            </a:solidFill>
            <a:ln>
              <a:noFill/>
            </a:ln>
            <a:effectLst/>
          </c:spPr>
          <c:val>
            <c:numRef>
              <c:f>Data!$IS$109:$KZ$109</c:f>
              <c:numCache>
                <c:formatCode>General</c:formatCode>
                <c:ptCount val="6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1</c:v>
                </c:pt>
                <c:pt idx="41">
                  <c:v>1</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numCache>
            </c:numRef>
          </c:val>
          <c:extLst>
            <c:ext xmlns:c16="http://schemas.microsoft.com/office/drawing/2014/chart" uri="{C3380CC4-5D6E-409C-BE32-E72D297353CC}">
              <c16:uniqueId val="{00000000-F367-4989-854F-BE5520773042}"/>
            </c:ext>
          </c:extLst>
        </c:ser>
        <c:dLbls>
          <c:showLegendKey val="0"/>
          <c:showVal val="0"/>
          <c:showCatName val="0"/>
          <c:showSerName val="0"/>
          <c:showPercent val="0"/>
          <c:showBubbleSize val="0"/>
        </c:dLbls>
        <c:axId val="1980066223"/>
        <c:axId val="868755056"/>
      </c:areaChart>
      <c:lineChart>
        <c:grouping val="standard"/>
        <c:varyColors val="0"/>
        <c:ser>
          <c:idx val="0"/>
          <c:order val="0"/>
          <c:tx>
            <c:v>SC Proportion of US Population</c:v>
          </c:tx>
          <c:spPr>
            <a:ln w="28575" cap="rnd">
              <a:solidFill>
                <a:schemeClr val="accent1"/>
              </a:solidFill>
              <a:round/>
            </a:ln>
            <a:effectLst/>
          </c:spPr>
          <c:marker>
            <c:symbol val="none"/>
          </c:marker>
          <c:cat>
            <c:numRef>
              <c:f>Data!$Y$3:$CK$3</c:f>
              <c:numCache>
                <c:formatCode>m/d/yyyy</c:formatCode>
                <c:ptCount val="65"/>
                <c:pt idx="0">
                  <c:v>40179</c:v>
                </c:pt>
                <c:pt idx="1">
                  <c:v>40269</c:v>
                </c:pt>
                <c:pt idx="2">
                  <c:v>40360</c:v>
                </c:pt>
                <c:pt idx="3">
                  <c:v>40452</c:v>
                </c:pt>
                <c:pt idx="4">
                  <c:v>40544</c:v>
                </c:pt>
                <c:pt idx="5">
                  <c:v>40634</c:v>
                </c:pt>
                <c:pt idx="6">
                  <c:v>40725</c:v>
                </c:pt>
                <c:pt idx="7">
                  <c:v>40817</c:v>
                </c:pt>
                <c:pt idx="8">
                  <c:v>40909</c:v>
                </c:pt>
                <c:pt idx="9">
                  <c:v>41000</c:v>
                </c:pt>
                <c:pt idx="10">
                  <c:v>41091</c:v>
                </c:pt>
                <c:pt idx="11">
                  <c:v>41183</c:v>
                </c:pt>
                <c:pt idx="12">
                  <c:v>41275</c:v>
                </c:pt>
                <c:pt idx="13">
                  <c:v>41365</c:v>
                </c:pt>
                <c:pt idx="14">
                  <c:v>41456</c:v>
                </c:pt>
                <c:pt idx="15">
                  <c:v>41548</c:v>
                </c:pt>
                <c:pt idx="16">
                  <c:v>41640</c:v>
                </c:pt>
                <c:pt idx="17">
                  <c:v>41730</c:v>
                </c:pt>
                <c:pt idx="18">
                  <c:v>41821</c:v>
                </c:pt>
                <c:pt idx="19">
                  <c:v>41913</c:v>
                </c:pt>
                <c:pt idx="20">
                  <c:v>42005</c:v>
                </c:pt>
                <c:pt idx="21">
                  <c:v>42095</c:v>
                </c:pt>
                <c:pt idx="22">
                  <c:v>42186</c:v>
                </c:pt>
                <c:pt idx="23">
                  <c:v>42278</c:v>
                </c:pt>
                <c:pt idx="24">
                  <c:v>42370</c:v>
                </c:pt>
                <c:pt idx="25">
                  <c:v>42461</c:v>
                </c:pt>
                <c:pt idx="26">
                  <c:v>42552</c:v>
                </c:pt>
                <c:pt idx="27">
                  <c:v>42644</c:v>
                </c:pt>
                <c:pt idx="28">
                  <c:v>42736</c:v>
                </c:pt>
                <c:pt idx="29">
                  <c:v>42826</c:v>
                </c:pt>
                <c:pt idx="30">
                  <c:v>42917</c:v>
                </c:pt>
                <c:pt idx="31">
                  <c:v>43009</c:v>
                </c:pt>
                <c:pt idx="32">
                  <c:v>43101</c:v>
                </c:pt>
                <c:pt idx="33">
                  <c:v>43191</c:v>
                </c:pt>
                <c:pt idx="34">
                  <c:v>43282</c:v>
                </c:pt>
                <c:pt idx="35">
                  <c:v>43374</c:v>
                </c:pt>
                <c:pt idx="36">
                  <c:v>43466</c:v>
                </c:pt>
                <c:pt idx="37">
                  <c:v>43556</c:v>
                </c:pt>
                <c:pt idx="38">
                  <c:v>43647</c:v>
                </c:pt>
                <c:pt idx="39">
                  <c:v>43739</c:v>
                </c:pt>
                <c:pt idx="40">
                  <c:v>43831</c:v>
                </c:pt>
                <c:pt idx="41">
                  <c:v>43922</c:v>
                </c:pt>
                <c:pt idx="42">
                  <c:v>44013</c:v>
                </c:pt>
                <c:pt idx="43">
                  <c:v>44105</c:v>
                </c:pt>
                <c:pt idx="44">
                  <c:v>44197</c:v>
                </c:pt>
                <c:pt idx="45">
                  <c:v>44287</c:v>
                </c:pt>
                <c:pt idx="46">
                  <c:v>44378</c:v>
                </c:pt>
                <c:pt idx="47">
                  <c:v>44470</c:v>
                </c:pt>
                <c:pt idx="48">
                  <c:v>44562</c:v>
                </c:pt>
                <c:pt idx="49">
                  <c:v>44652</c:v>
                </c:pt>
                <c:pt idx="50">
                  <c:v>44743</c:v>
                </c:pt>
                <c:pt idx="51">
                  <c:v>44835</c:v>
                </c:pt>
                <c:pt idx="52">
                  <c:v>44927</c:v>
                </c:pt>
                <c:pt idx="53">
                  <c:v>45017</c:v>
                </c:pt>
                <c:pt idx="54">
                  <c:v>45108</c:v>
                </c:pt>
                <c:pt idx="55">
                  <c:v>45200</c:v>
                </c:pt>
                <c:pt idx="56">
                  <c:v>45292</c:v>
                </c:pt>
                <c:pt idx="57">
                  <c:v>45383</c:v>
                </c:pt>
                <c:pt idx="58">
                  <c:v>45474</c:v>
                </c:pt>
                <c:pt idx="59">
                  <c:v>45566</c:v>
                </c:pt>
                <c:pt idx="60">
                  <c:v>45658</c:v>
                </c:pt>
                <c:pt idx="61">
                  <c:v>45748</c:v>
                </c:pt>
                <c:pt idx="62">
                  <c:v>45839</c:v>
                </c:pt>
                <c:pt idx="63">
                  <c:v>45931</c:v>
                </c:pt>
                <c:pt idx="64">
                  <c:v>46023</c:v>
                </c:pt>
              </c:numCache>
            </c:numRef>
          </c:cat>
          <c:val>
            <c:numRef>
              <c:f>Data!$IS$102:$LE$102</c:f>
              <c:numCache>
                <c:formatCode>0.0%</c:formatCode>
                <c:ptCount val="65"/>
                <c:pt idx="0">
                  <c:v>1.2130931452973854E-2</c:v>
                </c:pt>
                <c:pt idx="1">
                  <c:v>1.2109462295276478E-2</c:v>
                </c:pt>
                <c:pt idx="2">
                  <c:v>1.2096545488212328E-2</c:v>
                </c:pt>
                <c:pt idx="3">
                  <c:v>1.2039729888523813E-2</c:v>
                </c:pt>
                <c:pt idx="4">
                  <c:v>1.2066828245595251E-2</c:v>
                </c:pt>
                <c:pt idx="5">
                  <c:v>1.21036139650626E-2</c:v>
                </c:pt>
                <c:pt idx="6">
                  <c:v>1.2046085381687473E-2</c:v>
                </c:pt>
                <c:pt idx="7">
                  <c:v>1.2022838285274683E-2</c:v>
                </c:pt>
                <c:pt idx="8">
                  <c:v>1.2159272362922455E-2</c:v>
                </c:pt>
                <c:pt idx="9">
                  <c:v>1.2125975237626489E-2</c:v>
                </c:pt>
                <c:pt idx="10">
                  <c:v>1.2122245563540517E-2</c:v>
                </c:pt>
                <c:pt idx="11">
                  <c:v>1.199959964264399E-2</c:v>
                </c:pt>
                <c:pt idx="12">
                  <c:v>1.2101646629820023E-2</c:v>
                </c:pt>
                <c:pt idx="13">
                  <c:v>1.2052348159115258E-2</c:v>
                </c:pt>
                <c:pt idx="14">
                  <c:v>1.2126712876856105E-2</c:v>
                </c:pt>
                <c:pt idx="15">
                  <c:v>1.2129913603300286E-2</c:v>
                </c:pt>
                <c:pt idx="16">
                  <c:v>1.2178575481524029E-2</c:v>
                </c:pt>
                <c:pt idx="17">
                  <c:v>1.22606507568891E-2</c:v>
                </c:pt>
                <c:pt idx="18">
                  <c:v>1.2254683879059028E-2</c:v>
                </c:pt>
                <c:pt idx="19">
                  <c:v>1.2251798730308641E-2</c:v>
                </c:pt>
                <c:pt idx="20">
                  <c:v>1.2338555334418562E-2</c:v>
                </c:pt>
                <c:pt idx="21">
                  <c:v>1.2370692275112824E-2</c:v>
                </c:pt>
                <c:pt idx="22">
                  <c:v>1.2446970749402861E-2</c:v>
                </c:pt>
                <c:pt idx="23">
                  <c:v>1.2509463340751452E-2</c:v>
                </c:pt>
                <c:pt idx="24">
                  <c:v>1.2534753948375344E-2</c:v>
                </c:pt>
                <c:pt idx="25">
                  <c:v>1.2586568740496582E-2</c:v>
                </c:pt>
                <c:pt idx="26">
                  <c:v>1.2602713860232245E-2</c:v>
                </c:pt>
                <c:pt idx="27">
                  <c:v>1.264420100330218E-2</c:v>
                </c:pt>
                <c:pt idx="28">
                  <c:v>1.26658562275159E-2</c:v>
                </c:pt>
                <c:pt idx="29">
                  <c:v>1.2664564715907571E-2</c:v>
                </c:pt>
                <c:pt idx="30">
                  <c:v>1.2620075500370274E-2</c:v>
                </c:pt>
                <c:pt idx="31">
                  <c:v>1.2568020955878353E-2</c:v>
                </c:pt>
                <c:pt idx="32">
                  <c:v>1.254249812353804E-2</c:v>
                </c:pt>
                <c:pt idx="33">
                  <c:v>1.2542666247847653E-2</c:v>
                </c:pt>
                <c:pt idx="34">
                  <c:v>1.2543280030169083E-2</c:v>
                </c:pt>
                <c:pt idx="35">
                  <c:v>1.2601604080878544E-2</c:v>
                </c:pt>
                <c:pt idx="36">
                  <c:v>1.2743292809762413E-2</c:v>
                </c:pt>
                <c:pt idx="37">
                  <c:v>1.2747530705691866E-2</c:v>
                </c:pt>
                <c:pt idx="38">
                  <c:v>1.2777612238395512E-2</c:v>
                </c:pt>
                <c:pt idx="39">
                  <c:v>1.2804460450183011E-2</c:v>
                </c:pt>
                <c:pt idx="40">
                  <c:v>1.2692190558385131E-2</c:v>
                </c:pt>
                <c:pt idx="41">
                  <c:v>1.3025901096423011E-2</c:v>
                </c:pt>
                <c:pt idx="42">
                  <c:v>1.2581334089999847E-2</c:v>
                </c:pt>
                <c:pt idx="43">
                  <c:v>1.2729583931614542E-2</c:v>
                </c:pt>
                <c:pt idx="44">
                  <c:v>1.3046850092305367E-2</c:v>
                </c:pt>
                <c:pt idx="45">
                  <c:v>1.2828560064094087E-2</c:v>
                </c:pt>
                <c:pt idx="46">
                  <c:v>1.2834551185570269E-2</c:v>
                </c:pt>
                <c:pt idx="47">
                  <c:v>1.291594729284631E-2</c:v>
                </c:pt>
                <c:pt idx="48">
                  <c:v>1.2936038106393832E-2</c:v>
                </c:pt>
                <c:pt idx="49">
                  <c:v>1.3008981885653898E-2</c:v>
                </c:pt>
                <c:pt idx="50">
                  <c:v>1.3009471899065095E-2</c:v>
                </c:pt>
                <c:pt idx="51">
                  <c:v>1.315399982827551E-2</c:v>
                </c:pt>
                <c:pt idx="52">
                  <c:v>1.3218026363925795E-2</c:v>
                </c:pt>
                <c:pt idx="53">
                  <c:v>1.3120411282017208E-2</c:v>
                </c:pt>
                <c:pt idx="54">
                  <c:v>1.321466183648195E-2</c:v>
                </c:pt>
                <c:pt idx="55">
                  <c:v>1.3248622094635468E-2</c:v>
                </c:pt>
                <c:pt idx="56">
                  <c:v>1.332316229631887E-2</c:v>
                </c:pt>
                <c:pt idx="57">
                  <c:v>1.3365297095462957E-2</c:v>
                </c:pt>
                <c:pt idx="58">
                  <c:v>1.3379201323201997E-2</c:v>
                </c:pt>
                <c:pt idx="59">
                  <c:v>1.3426829681470758E-2</c:v>
                </c:pt>
                <c:pt idx="60">
                  <c:v>1.3468078246111357E-2</c:v>
                </c:pt>
                <c:pt idx="61">
                  <c:v>1.352582033714715E-2</c:v>
                </c:pt>
                <c:pt idx="62">
                  <c:v>1.3471819938485414E-2</c:v>
                </c:pt>
                <c:pt idx="63">
                  <c:v>1.3546193563088251E-2</c:v>
                </c:pt>
                <c:pt idx="64">
                  <c:v>1.3571630579932577E-2</c:v>
                </c:pt>
              </c:numCache>
            </c:numRef>
          </c:val>
          <c:smooth val="0"/>
          <c:extLst>
            <c:ext xmlns:c16="http://schemas.microsoft.com/office/drawing/2014/chart" uri="{C3380CC4-5D6E-409C-BE32-E72D297353CC}">
              <c16:uniqueId val="{00000001-F367-4989-854F-BE5520773042}"/>
            </c:ext>
          </c:extLst>
        </c:ser>
        <c:ser>
          <c:idx val="3"/>
          <c:order val="1"/>
          <c:tx>
            <c:v>SC Proportion of US Employment</c:v>
          </c:tx>
          <c:spPr>
            <a:ln w="28575" cap="rnd">
              <a:solidFill>
                <a:schemeClr val="accent2"/>
              </a:solidFill>
              <a:prstDash val="sysDash"/>
              <a:round/>
            </a:ln>
            <a:effectLst/>
          </c:spPr>
          <c:marker>
            <c:symbol val="none"/>
          </c:marker>
          <c:cat>
            <c:numRef>
              <c:f>Data!$Y$3:$CK$3</c:f>
              <c:numCache>
                <c:formatCode>m/d/yyyy</c:formatCode>
                <c:ptCount val="65"/>
                <c:pt idx="0">
                  <c:v>40179</c:v>
                </c:pt>
                <c:pt idx="1">
                  <c:v>40269</c:v>
                </c:pt>
                <c:pt idx="2">
                  <c:v>40360</c:v>
                </c:pt>
                <c:pt idx="3">
                  <c:v>40452</c:v>
                </c:pt>
                <c:pt idx="4">
                  <c:v>40544</c:v>
                </c:pt>
                <c:pt idx="5">
                  <c:v>40634</c:v>
                </c:pt>
                <c:pt idx="6">
                  <c:v>40725</c:v>
                </c:pt>
                <c:pt idx="7">
                  <c:v>40817</c:v>
                </c:pt>
                <c:pt idx="8">
                  <c:v>40909</c:v>
                </c:pt>
                <c:pt idx="9">
                  <c:v>41000</c:v>
                </c:pt>
                <c:pt idx="10">
                  <c:v>41091</c:v>
                </c:pt>
                <c:pt idx="11">
                  <c:v>41183</c:v>
                </c:pt>
                <c:pt idx="12">
                  <c:v>41275</c:v>
                </c:pt>
                <c:pt idx="13">
                  <c:v>41365</c:v>
                </c:pt>
                <c:pt idx="14">
                  <c:v>41456</c:v>
                </c:pt>
                <c:pt idx="15">
                  <c:v>41548</c:v>
                </c:pt>
                <c:pt idx="16">
                  <c:v>41640</c:v>
                </c:pt>
                <c:pt idx="17">
                  <c:v>41730</c:v>
                </c:pt>
                <c:pt idx="18">
                  <c:v>41821</c:v>
                </c:pt>
                <c:pt idx="19">
                  <c:v>41913</c:v>
                </c:pt>
                <c:pt idx="20">
                  <c:v>42005</c:v>
                </c:pt>
                <c:pt idx="21">
                  <c:v>42095</c:v>
                </c:pt>
                <c:pt idx="22">
                  <c:v>42186</c:v>
                </c:pt>
                <c:pt idx="23">
                  <c:v>42278</c:v>
                </c:pt>
                <c:pt idx="24">
                  <c:v>42370</c:v>
                </c:pt>
                <c:pt idx="25">
                  <c:v>42461</c:v>
                </c:pt>
                <c:pt idx="26">
                  <c:v>42552</c:v>
                </c:pt>
                <c:pt idx="27">
                  <c:v>42644</c:v>
                </c:pt>
                <c:pt idx="28">
                  <c:v>42736</c:v>
                </c:pt>
                <c:pt idx="29">
                  <c:v>42826</c:v>
                </c:pt>
                <c:pt idx="30">
                  <c:v>42917</c:v>
                </c:pt>
                <c:pt idx="31">
                  <c:v>43009</c:v>
                </c:pt>
                <c:pt idx="32">
                  <c:v>43101</c:v>
                </c:pt>
                <c:pt idx="33">
                  <c:v>43191</c:v>
                </c:pt>
                <c:pt idx="34">
                  <c:v>43282</c:v>
                </c:pt>
                <c:pt idx="35">
                  <c:v>43374</c:v>
                </c:pt>
                <c:pt idx="36">
                  <c:v>43466</c:v>
                </c:pt>
                <c:pt idx="37">
                  <c:v>43556</c:v>
                </c:pt>
                <c:pt idx="38">
                  <c:v>43647</c:v>
                </c:pt>
                <c:pt idx="39">
                  <c:v>43739</c:v>
                </c:pt>
                <c:pt idx="40">
                  <c:v>43831</c:v>
                </c:pt>
                <c:pt idx="41">
                  <c:v>43922</c:v>
                </c:pt>
                <c:pt idx="42">
                  <c:v>44013</c:v>
                </c:pt>
                <c:pt idx="43">
                  <c:v>44105</c:v>
                </c:pt>
                <c:pt idx="44">
                  <c:v>44197</c:v>
                </c:pt>
                <c:pt idx="45">
                  <c:v>44287</c:v>
                </c:pt>
                <c:pt idx="46">
                  <c:v>44378</c:v>
                </c:pt>
                <c:pt idx="47">
                  <c:v>44470</c:v>
                </c:pt>
                <c:pt idx="48">
                  <c:v>44562</c:v>
                </c:pt>
                <c:pt idx="49">
                  <c:v>44652</c:v>
                </c:pt>
                <c:pt idx="50">
                  <c:v>44743</c:v>
                </c:pt>
                <c:pt idx="51">
                  <c:v>44835</c:v>
                </c:pt>
                <c:pt idx="52">
                  <c:v>44927</c:v>
                </c:pt>
                <c:pt idx="53">
                  <c:v>45017</c:v>
                </c:pt>
                <c:pt idx="54">
                  <c:v>45108</c:v>
                </c:pt>
                <c:pt idx="55">
                  <c:v>45200</c:v>
                </c:pt>
                <c:pt idx="56">
                  <c:v>45292</c:v>
                </c:pt>
                <c:pt idx="57">
                  <c:v>45383</c:v>
                </c:pt>
                <c:pt idx="58">
                  <c:v>45474</c:v>
                </c:pt>
                <c:pt idx="59">
                  <c:v>45566</c:v>
                </c:pt>
                <c:pt idx="60">
                  <c:v>45658</c:v>
                </c:pt>
                <c:pt idx="61">
                  <c:v>45748</c:v>
                </c:pt>
                <c:pt idx="62">
                  <c:v>45839</c:v>
                </c:pt>
                <c:pt idx="63">
                  <c:v>45931</c:v>
                </c:pt>
                <c:pt idx="64">
                  <c:v>46023</c:v>
                </c:pt>
              </c:numCache>
            </c:numRef>
          </c:cat>
          <c:val>
            <c:numRef>
              <c:f>Data!$IS$112:$LE$112</c:f>
              <c:numCache>
                <c:formatCode>0.0%</c:formatCode>
                <c:ptCount val="65"/>
                <c:pt idx="0">
                  <c:v>1.3830789963621633E-2</c:v>
                </c:pt>
                <c:pt idx="1">
                  <c:v>1.3976286274899028E-2</c:v>
                </c:pt>
                <c:pt idx="2">
                  <c:v>1.3969961857545222E-2</c:v>
                </c:pt>
                <c:pt idx="3">
                  <c:v>1.3866008730309357E-2</c:v>
                </c:pt>
                <c:pt idx="4">
                  <c:v>1.3898276314368161E-2</c:v>
                </c:pt>
                <c:pt idx="5">
                  <c:v>1.3982435986577587E-2</c:v>
                </c:pt>
                <c:pt idx="6">
                  <c:v>1.3937089578804657E-2</c:v>
                </c:pt>
                <c:pt idx="7">
                  <c:v>1.3813142267362723E-2</c:v>
                </c:pt>
                <c:pt idx="8">
                  <c:v>1.3891224163656055E-2</c:v>
                </c:pt>
                <c:pt idx="9">
                  <c:v>1.3958658636329838E-2</c:v>
                </c:pt>
                <c:pt idx="10">
                  <c:v>1.391398922816767E-2</c:v>
                </c:pt>
                <c:pt idx="11">
                  <c:v>1.3887110188640361E-2</c:v>
                </c:pt>
                <c:pt idx="12">
                  <c:v>1.3904433600453656E-2</c:v>
                </c:pt>
                <c:pt idx="13">
                  <c:v>1.3983035341818101E-2</c:v>
                </c:pt>
                <c:pt idx="14">
                  <c:v>1.3978187464750562E-2</c:v>
                </c:pt>
                <c:pt idx="15">
                  <c:v>1.3962840012439699E-2</c:v>
                </c:pt>
                <c:pt idx="16">
                  <c:v>1.40075137213466E-2</c:v>
                </c:pt>
                <c:pt idx="17">
                  <c:v>1.4120480195528718E-2</c:v>
                </c:pt>
                <c:pt idx="18">
                  <c:v>1.4048761565427274E-2</c:v>
                </c:pt>
                <c:pt idx="19">
                  <c:v>1.4071665391481764E-2</c:v>
                </c:pt>
                <c:pt idx="20">
                  <c:v>1.4100704963459634E-2</c:v>
                </c:pt>
                <c:pt idx="21">
                  <c:v>1.4182330165434706E-2</c:v>
                </c:pt>
                <c:pt idx="22">
                  <c:v>1.4192181240891843E-2</c:v>
                </c:pt>
                <c:pt idx="23">
                  <c:v>1.4195973788627378E-2</c:v>
                </c:pt>
                <c:pt idx="24">
                  <c:v>1.4220387111320927E-2</c:v>
                </c:pt>
                <c:pt idx="25">
                  <c:v>1.4302021501805654E-2</c:v>
                </c:pt>
                <c:pt idx="26">
                  <c:v>1.4286208184093705E-2</c:v>
                </c:pt>
                <c:pt idx="27">
                  <c:v>1.4227105826364623E-2</c:v>
                </c:pt>
                <c:pt idx="28">
                  <c:v>1.4324230662600497E-2</c:v>
                </c:pt>
                <c:pt idx="29">
                  <c:v>1.4353320895014232E-2</c:v>
                </c:pt>
                <c:pt idx="30">
                  <c:v>1.4301965191921255E-2</c:v>
                </c:pt>
                <c:pt idx="31">
                  <c:v>1.4293218752315082E-2</c:v>
                </c:pt>
                <c:pt idx="32">
                  <c:v>1.4507991342996225E-2</c:v>
                </c:pt>
                <c:pt idx="33">
                  <c:v>1.455548554037567E-2</c:v>
                </c:pt>
                <c:pt idx="34">
                  <c:v>1.4460092637901101E-2</c:v>
                </c:pt>
                <c:pt idx="35">
                  <c:v>1.4445048605493151E-2</c:v>
                </c:pt>
                <c:pt idx="36">
                  <c:v>1.452156538236422E-2</c:v>
                </c:pt>
                <c:pt idx="37">
                  <c:v>1.4577996650714537E-2</c:v>
                </c:pt>
                <c:pt idx="38">
                  <c:v>1.4547909482615976E-2</c:v>
                </c:pt>
                <c:pt idx="39">
                  <c:v>1.44770767076315E-2</c:v>
                </c:pt>
                <c:pt idx="40">
                  <c:v>1.4470646931648097E-2</c:v>
                </c:pt>
                <c:pt idx="41">
                  <c:v>1.4706847680143218E-2</c:v>
                </c:pt>
                <c:pt idx="42">
                  <c:v>1.4699460159178359E-2</c:v>
                </c:pt>
                <c:pt idx="43">
                  <c:v>1.4804329377721514E-2</c:v>
                </c:pt>
                <c:pt idx="44">
                  <c:v>1.4861014373456596E-2</c:v>
                </c:pt>
                <c:pt idx="45">
                  <c:v>1.4775836231903983E-2</c:v>
                </c:pt>
                <c:pt idx="46">
                  <c:v>1.4693137361443166E-2</c:v>
                </c:pt>
                <c:pt idx="47">
                  <c:v>1.4669718422313302E-2</c:v>
                </c:pt>
                <c:pt idx="48">
                  <c:v>1.4729066348774756E-2</c:v>
                </c:pt>
                <c:pt idx="49">
                  <c:v>1.474535760250046E-2</c:v>
                </c:pt>
                <c:pt idx="50">
                  <c:v>1.4747701483187711E-2</c:v>
                </c:pt>
                <c:pt idx="51">
                  <c:v>1.470667817706253E-2</c:v>
                </c:pt>
                <c:pt idx="52">
                  <c:v>1.4811896917687811E-2</c:v>
                </c:pt>
                <c:pt idx="53">
                  <c:v>1.4780880325714103E-2</c:v>
                </c:pt>
                <c:pt idx="54">
                  <c:v>1.4850464297150177E-2</c:v>
                </c:pt>
                <c:pt idx="55">
                  <c:v>1.4864676427711224E-2</c:v>
                </c:pt>
                <c:pt idx="56">
                  <c:v>1.4912674682715874E-2</c:v>
                </c:pt>
                <c:pt idx="57">
                  <c:v>1.4938607594936711E-2</c:v>
                </c:pt>
                <c:pt idx="58">
                  <c:v>1.494843727221444E-2</c:v>
                </c:pt>
                <c:pt idx="59">
                  <c:v>1.4963242224316683E-2</c:v>
                </c:pt>
                <c:pt idx="60">
                  <c:v>1.5051647497866595E-2</c:v>
                </c:pt>
                <c:pt idx="61">
                  <c:v>1.5053492762743865E-2</c:v>
                </c:pt>
                <c:pt idx="62">
                  <c:v>1.5041048001867825E-2</c:v>
                </c:pt>
                <c:pt idx="63">
                  <c:v>1.5082043304814713E-2</c:v>
                </c:pt>
                <c:pt idx="64">
                  <c:v>1.5126151967487329E-2</c:v>
                </c:pt>
              </c:numCache>
            </c:numRef>
          </c:val>
          <c:smooth val="0"/>
          <c:extLst>
            <c:ext xmlns:c16="http://schemas.microsoft.com/office/drawing/2014/chart" uri="{C3380CC4-5D6E-409C-BE32-E72D297353CC}">
              <c16:uniqueId val="{00000002-F367-4989-854F-BE5520773042}"/>
            </c:ext>
          </c:extLst>
        </c:ser>
        <c:ser>
          <c:idx val="2"/>
          <c:order val="2"/>
          <c:tx>
            <c:v>SC Proportion of US Personal Income</c:v>
          </c:tx>
          <c:spPr>
            <a:ln w="28575" cap="rnd">
              <a:solidFill>
                <a:schemeClr val="accent3"/>
              </a:solidFill>
              <a:round/>
            </a:ln>
            <a:effectLst/>
          </c:spPr>
          <c:marker>
            <c:symbol val="none"/>
          </c:marker>
          <c:cat>
            <c:numRef>
              <c:f>Data!$Y$3:$CK$3</c:f>
              <c:numCache>
                <c:formatCode>m/d/yyyy</c:formatCode>
                <c:ptCount val="65"/>
                <c:pt idx="0">
                  <c:v>40179</c:v>
                </c:pt>
                <c:pt idx="1">
                  <c:v>40269</c:v>
                </c:pt>
                <c:pt idx="2">
                  <c:v>40360</c:v>
                </c:pt>
                <c:pt idx="3">
                  <c:v>40452</c:v>
                </c:pt>
                <c:pt idx="4">
                  <c:v>40544</c:v>
                </c:pt>
                <c:pt idx="5">
                  <c:v>40634</c:v>
                </c:pt>
                <c:pt idx="6">
                  <c:v>40725</c:v>
                </c:pt>
                <c:pt idx="7">
                  <c:v>40817</c:v>
                </c:pt>
                <c:pt idx="8">
                  <c:v>40909</c:v>
                </c:pt>
                <c:pt idx="9">
                  <c:v>41000</c:v>
                </c:pt>
                <c:pt idx="10">
                  <c:v>41091</c:v>
                </c:pt>
                <c:pt idx="11">
                  <c:v>41183</c:v>
                </c:pt>
                <c:pt idx="12">
                  <c:v>41275</c:v>
                </c:pt>
                <c:pt idx="13">
                  <c:v>41365</c:v>
                </c:pt>
                <c:pt idx="14">
                  <c:v>41456</c:v>
                </c:pt>
                <c:pt idx="15">
                  <c:v>41548</c:v>
                </c:pt>
                <c:pt idx="16">
                  <c:v>41640</c:v>
                </c:pt>
                <c:pt idx="17">
                  <c:v>41730</c:v>
                </c:pt>
                <c:pt idx="18">
                  <c:v>41821</c:v>
                </c:pt>
                <c:pt idx="19">
                  <c:v>41913</c:v>
                </c:pt>
                <c:pt idx="20">
                  <c:v>42005</c:v>
                </c:pt>
                <c:pt idx="21">
                  <c:v>42095</c:v>
                </c:pt>
                <c:pt idx="22">
                  <c:v>42186</c:v>
                </c:pt>
                <c:pt idx="23">
                  <c:v>42278</c:v>
                </c:pt>
                <c:pt idx="24">
                  <c:v>42370</c:v>
                </c:pt>
                <c:pt idx="25">
                  <c:v>42461</c:v>
                </c:pt>
                <c:pt idx="26">
                  <c:v>42552</c:v>
                </c:pt>
                <c:pt idx="27">
                  <c:v>42644</c:v>
                </c:pt>
                <c:pt idx="28">
                  <c:v>42736</c:v>
                </c:pt>
                <c:pt idx="29">
                  <c:v>42826</c:v>
                </c:pt>
                <c:pt idx="30">
                  <c:v>42917</c:v>
                </c:pt>
                <c:pt idx="31">
                  <c:v>43009</c:v>
                </c:pt>
                <c:pt idx="32">
                  <c:v>43101</c:v>
                </c:pt>
                <c:pt idx="33">
                  <c:v>43191</c:v>
                </c:pt>
                <c:pt idx="34">
                  <c:v>43282</c:v>
                </c:pt>
                <c:pt idx="35">
                  <c:v>43374</c:v>
                </c:pt>
                <c:pt idx="36">
                  <c:v>43466</c:v>
                </c:pt>
                <c:pt idx="37">
                  <c:v>43556</c:v>
                </c:pt>
                <c:pt idx="38">
                  <c:v>43647</c:v>
                </c:pt>
                <c:pt idx="39">
                  <c:v>43739</c:v>
                </c:pt>
                <c:pt idx="40">
                  <c:v>43831</c:v>
                </c:pt>
                <c:pt idx="41">
                  <c:v>43922</c:v>
                </c:pt>
                <c:pt idx="42">
                  <c:v>44013</c:v>
                </c:pt>
                <c:pt idx="43">
                  <c:v>44105</c:v>
                </c:pt>
                <c:pt idx="44">
                  <c:v>44197</c:v>
                </c:pt>
                <c:pt idx="45">
                  <c:v>44287</c:v>
                </c:pt>
                <c:pt idx="46">
                  <c:v>44378</c:v>
                </c:pt>
                <c:pt idx="47">
                  <c:v>44470</c:v>
                </c:pt>
                <c:pt idx="48">
                  <c:v>44562</c:v>
                </c:pt>
                <c:pt idx="49">
                  <c:v>44652</c:v>
                </c:pt>
                <c:pt idx="50">
                  <c:v>44743</c:v>
                </c:pt>
                <c:pt idx="51">
                  <c:v>44835</c:v>
                </c:pt>
                <c:pt idx="52">
                  <c:v>44927</c:v>
                </c:pt>
                <c:pt idx="53">
                  <c:v>45017</c:v>
                </c:pt>
                <c:pt idx="54">
                  <c:v>45108</c:v>
                </c:pt>
                <c:pt idx="55">
                  <c:v>45200</c:v>
                </c:pt>
                <c:pt idx="56">
                  <c:v>45292</c:v>
                </c:pt>
                <c:pt idx="57">
                  <c:v>45383</c:v>
                </c:pt>
                <c:pt idx="58">
                  <c:v>45474</c:v>
                </c:pt>
                <c:pt idx="59">
                  <c:v>45566</c:v>
                </c:pt>
                <c:pt idx="60">
                  <c:v>45658</c:v>
                </c:pt>
                <c:pt idx="61">
                  <c:v>45748</c:v>
                </c:pt>
                <c:pt idx="62">
                  <c:v>45839</c:v>
                </c:pt>
                <c:pt idx="63">
                  <c:v>45931</c:v>
                </c:pt>
                <c:pt idx="64">
                  <c:v>46023</c:v>
                </c:pt>
              </c:numCache>
            </c:numRef>
          </c:cat>
          <c:val>
            <c:numRef>
              <c:f>Data!$IS$103:$LE$103</c:f>
              <c:numCache>
                <c:formatCode>0.0%</c:formatCode>
                <c:ptCount val="65"/>
                <c:pt idx="0">
                  <c:v>1.4977565455713158E-2</c:v>
                </c:pt>
                <c:pt idx="1">
                  <c:v>1.4978984714097879E-2</c:v>
                </c:pt>
                <c:pt idx="2">
                  <c:v>1.4973763807048308E-2</c:v>
                </c:pt>
                <c:pt idx="3">
                  <c:v>1.4966726048912511E-2</c:v>
                </c:pt>
                <c:pt idx="4">
                  <c:v>1.4960080966619316E-2</c:v>
                </c:pt>
                <c:pt idx="5">
                  <c:v>1.4952893388504392E-2</c:v>
                </c:pt>
                <c:pt idx="6">
                  <c:v>1.4949242158079955E-2</c:v>
                </c:pt>
                <c:pt idx="7">
                  <c:v>1.4949460107901229E-2</c:v>
                </c:pt>
                <c:pt idx="8">
                  <c:v>1.4950111008838786E-2</c:v>
                </c:pt>
                <c:pt idx="9">
                  <c:v>1.4950126090469024E-2</c:v>
                </c:pt>
                <c:pt idx="10">
                  <c:v>1.4951078091943187E-2</c:v>
                </c:pt>
                <c:pt idx="11">
                  <c:v>1.4953379027139699E-2</c:v>
                </c:pt>
                <c:pt idx="12">
                  <c:v>1.4955958579928411E-2</c:v>
                </c:pt>
                <c:pt idx="13">
                  <c:v>1.4958393626528262E-2</c:v>
                </c:pt>
                <c:pt idx="14">
                  <c:v>1.4964988285780483E-2</c:v>
                </c:pt>
                <c:pt idx="15">
                  <c:v>1.4975955278271745E-2</c:v>
                </c:pt>
                <c:pt idx="16">
                  <c:v>1.4986986751810082E-2</c:v>
                </c:pt>
                <c:pt idx="17">
                  <c:v>1.499758787490172E-2</c:v>
                </c:pt>
                <c:pt idx="18">
                  <c:v>1.5011263863351802E-2</c:v>
                </c:pt>
                <c:pt idx="19">
                  <c:v>1.5028595002221831E-2</c:v>
                </c:pt>
                <c:pt idx="20">
                  <c:v>1.5045896866862543E-2</c:v>
                </c:pt>
                <c:pt idx="21">
                  <c:v>1.50628501615141E-2</c:v>
                </c:pt>
                <c:pt idx="22">
                  <c:v>1.5078946224563653E-2</c:v>
                </c:pt>
                <c:pt idx="23">
                  <c:v>1.5094618283527605E-2</c:v>
                </c:pt>
                <c:pt idx="24">
                  <c:v>1.5110182756038261E-2</c:v>
                </c:pt>
                <c:pt idx="25">
                  <c:v>1.5125357115077169E-2</c:v>
                </c:pt>
                <c:pt idx="26">
                  <c:v>1.5141020527204601E-2</c:v>
                </c:pt>
                <c:pt idx="27">
                  <c:v>1.5157242977085877E-2</c:v>
                </c:pt>
                <c:pt idx="28">
                  <c:v>1.5173655232556831E-2</c:v>
                </c:pt>
                <c:pt idx="29">
                  <c:v>1.5189851446285258E-2</c:v>
                </c:pt>
                <c:pt idx="30">
                  <c:v>1.5208101823557104E-2</c:v>
                </c:pt>
                <c:pt idx="31">
                  <c:v>1.5228576226353686E-2</c:v>
                </c:pt>
                <c:pt idx="32">
                  <c:v>1.5248828398133758E-2</c:v>
                </c:pt>
                <c:pt idx="33">
                  <c:v>1.526902536884403E-2</c:v>
                </c:pt>
                <c:pt idx="34">
                  <c:v>1.5290976429147878E-2</c:v>
                </c:pt>
                <c:pt idx="35">
                  <c:v>1.5314946990187615E-2</c:v>
                </c:pt>
                <c:pt idx="36">
                  <c:v>1.5338638207983118E-2</c:v>
                </c:pt>
                <c:pt idx="37">
                  <c:v>1.5362190290316685E-2</c:v>
                </c:pt>
                <c:pt idx="38">
                  <c:v>1.5385156856620657E-2</c:v>
                </c:pt>
                <c:pt idx="39">
                  <c:v>1.5407488897645221E-2</c:v>
                </c:pt>
                <c:pt idx="40">
                  <c:v>1.5428914275598471E-2</c:v>
                </c:pt>
                <c:pt idx="41">
                  <c:v>1.545808930264903E-2</c:v>
                </c:pt>
                <c:pt idx="42">
                  <c:v>1.5498068418778169E-2</c:v>
                </c:pt>
                <c:pt idx="43">
                  <c:v>1.553921723928941E-2</c:v>
                </c:pt>
                <c:pt idx="44">
                  <c:v>1.5579914580682265E-2</c:v>
                </c:pt>
                <c:pt idx="45">
                  <c:v>1.5620632794826294E-2</c:v>
                </c:pt>
                <c:pt idx="46">
                  <c:v>1.5665566576514332E-2</c:v>
                </c:pt>
                <c:pt idx="47">
                  <c:v>1.5714351912093815E-2</c:v>
                </c:pt>
                <c:pt idx="48">
                  <c:v>1.5762558655017064E-2</c:v>
                </c:pt>
                <c:pt idx="49">
                  <c:v>1.5811069525957476E-2</c:v>
                </c:pt>
                <c:pt idx="50">
                  <c:v>1.5857241406555908E-2</c:v>
                </c:pt>
                <c:pt idx="51">
                  <c:v>1.5900771914308585E-2</c:v>
                </c:pt>
                <c:pt idx="52">
                  <c:v>1.5943867156441027E-2</c:v>
                </c:pt>
                <c:pt idx="53">
                  <c:v>1.5986714496071017E-2</c:v>
                </c:pt>
                <c:pt idx="54">
                  <c:v>1.6025790770204402E-2</c:v>
                </c:pt>
                <c:pt idx="55">
                  <c:v>1.6060877500734629E-2</c:v>
                </c:pt>
                <c:pt idx="56">
                  <c:v>1.6095598209726808E-2</c:v>
                </c:pt>
                <c:pt idx="57">
                  <c:v>1.6130471201891875E-2</c:v>
                </c:pt>
                <c:pt idx="58">
                  <c:v>1.6166704610151312E-2</c:v>
                </c:pt>
                <c:pt idx="59">
                  <c:v>1.6204272788273331E-2</c:v>
                </c:pt>
                <c:pt idx="60">
                  <c:v>1.624159099075979E-2</c:v>
                </c:pt>
                <c:pt idx="61">
                  <c:v>1.6278924899288977E-2</c:v>
                </c:pt>
                <c:pt idx="62">
                  <c:v>1.6319075408777695E-2</c:v>
                </c:pt>
                <c:pt idx="63">
                  <c:v>1.6361419246642184E-2</c:v>
                </c:pt>
                <c:pt idx="64">
                  <c:v>1.6400080518460744E-2</c:v>
                </c:pt>
              </c:numCache>
            </c:numRef>
          </c:val>
          <c:smooth val="0"/>
          <c:extLst>
            <c:ext xmlns:c16="http://schemas.microsoft.com/office/drawing/2014/chart" uri="{C3380CC4-5D6E-409C-BE32-E72D297353CC}">
              <c16:uniqueId val="{00000003-F367-4989-854F-BE5520773042}"/>
            </c:ext>
          </c:extLst>
        </c:ser>
        <c:ser>
          <c:idx val="4"/>
          <c:order val="3"/>
          <c:tx>
            <c:v>SC Proportion of US GDP</c:v>
          </c:tx>
          <c:spPr>
            <a:ln w="28575" cap="rnd">
              <a:solidFill>
                <a:schemeClr val="accent4"/>
              </a:solidFill>
              <a:round/>
            </a:ln>
            <a:effectLst/>
          </c:spPr>
          <c:marker>
            <c:symbol val="none"/>
          </c:marker>
          <c:cat>
            <c:numRef>
              <c:f>Data!$Y$3:$CK$3</c:f>
              <c:numCache>
                <c:formatCode>m/d/yyyy</c:formatCode>
                <c:ptCount val="65"/>
                <c:pt idx="0">
                  <c:v>40179</c:v>
                </c:pt>
                <c:pt idx="1">
                  <c:v>40269</c:v>
                </c:pt>
                <c:pt idx="2">
                  <c:v>40360</c:v>
                </c:pt>
                <c:pt idx="3">
                  <c:v>40452</c:v>
                </c:pt>
                <c:pt idx="4">
                  <c:v>40544</c:v>
                </c:pt>
                <c:pt idx="5">
                  <c:v>40634</c:v>
                </c:pt>
                <c:pt idx="6">
                  <c:v>40725</c:v>
                </c:pt>
                <c:pt idx="7">
                  <c:v>40817</c:v>
                </c:pt>
                <c:pt idx="8">
                  <c:v>40909</c:v>
                </c:pt>
                <c:pt idx="9">
                  <c:v>41000</c:v>
                </c:pt>
                <c:pt idx="10">
                  <c:v>41091</c:v>
                </c:pt>
                <c:pt idx="11">
                  <c:v>41183</c:v>
                </c:pt>
                <c:pt idx="12">
                  <c:v>41275</c:v>
                </c:pt>
                <c:pt idx="13">
                  <c:v>41365</c:v>
                </c:pt>
                <c:pt idx="14">
                  <c:v>41456</c:v>
                </c:pt>
                <c:pt idx="15">
                  <c:v>41548</c:v>
                </c:pt>
                <c:pt idx="16">
                  <c:v>41640</c:v>
                </c:pt>
                <c:pt idx="17">
                  <c:v>41730</c:v>
                </c:pt>
                <c:pt idx="18">
                  <c:v>41821</c:v>
                </c:pt>
                <c:pt idx="19">
                  <c:v>41913</c:v>
                </c:pt>
                <c:pt idx="20">
                  <c:v>42005</c:v>
                </c:pt>
                <c:pt idx="21">
                  <c:v>42095</c:v>
                </c:pt>
                <c:pt idx="22">
                  <c:v>42186</c:v>
                </c:pt>
                <c:pt idx="23">
                  <c:v>42278</c:v>
                </c:pt>
                <c:pt idx="24">
                  <c:v>42370</c:v>
                </c:pt>
                <c:pt idx="25">
                  <c:v>42461</c:v>
                </c:pt>
                <c:pt idx="26">
                  <c:v>42552</c:v>
                </c:pt>
                <c:pt idx="27">
                  <c:v>42644</c:v>
                </c:pt>
                <c:pt idx="28">
                  <c:v>42736</c:v>
                </c:pt>
                <c:pt idx="29">
                  <c:v>42826</c:v>
                </c:pt>
                <c:pt idx="30">
                  <c:v>42917</c:v>
                </c:pt>
                <c:pt idx="31">
                  <c:v>43009</c:v>
                </c:pt>
                <c:pt idx="32">
                  <c:v>43101</c:v>
                </c:pt>
                <c:pt idx="33">
                  <c:v>43191</c:v>
                </c:pt>
                <c:pt idx="34">
                  <c:v>43282</c:v>
                </c:pt>
                <c:pt idx="35">
                  <c:v>43374</c:v>
                </c:pt>
                <c:pt idx="36">
                  <c:v>43466</c:v>
                </c:pt>
                <c:pt idx="37">
                  <c:v>43556</c:v>
                </c:pt>
                <c:pt idx="38">
                  <c:v>43647</c:v>
                </c:pt>
                <c:pt idx="39">
                  <c:v>43739</c:v>
                </c:pt>
                <c:pt idx="40">
                  <c:v>43831</c:v>
                </c:pt>
                <c:pt idx="41">
                  <c:v>43922</c:v>
                </c:pt>
                <c:pt idx="42">
                  <c:v>44013</c:v>
                </c:pt>
                <c:pt idx="43">
                  <c:v>44105</c:v>
                </c:pt>
                <c:pt idx="44">
                  <c:v>44197</c:v>
                </c:pt>
                <c:pt idx="45">
                  <c:v>44287</c:v>
                </c:pt>
                <c:pt idx="46">
                  <c:v>44378</c:v>
                </c:pt>
                <c:pt idx="47">
                  <c:v>44470</c:v>
                </c:pt>
                <c:pt idx="48">
                  <c:v>44562</c:v>
                </c:pt>
                <c:pt idx="49">
                  <c:v>44652</c:v>
                </c:pt>
                <c:pt idx="50">
                  <c:v>44743</c:v>
                </c:pt>
                <c:pt idx="51">
                  <c:v>44835</c:v>
                </c:pt>
                <c:pt idx="52">
                  <c:v>44927</c:v>
                </c:pt>
                <c:pt idx="53">
                  <c:v>45017</c:v>
                </c:pt>
                <c:pt idx="54">
                  <c:v>45108</c:v>
                </c:pt>
                <c:pt idx="55">
                  <c:v>45200</c:v>
                </c:pt>
                <c:pt idx="56">
                  <c:v>45292</c:v>
                </c:pt>
                <c:pt idx="57">
                  <c:v>45383</c:v>
                </c:pt>
                <c:pt idx="58">
                  <c:v>45474</c:v>
                </c:pt>
                <c:pt idx="59">
                  <c:v>45566</c:v>
                </c:pt>
                <c:pt idx="60">
                  <c:v>45658</c:v>
                </c:pt>
                <c:pt idx="61">
                  <c:v>45748</c:v>
                </c:pt>
                <c:pt idx="62">
                  <c:v>45839</c:v>
                </c:pt>
                <c:pt idx="63">
                  <c:v>45931</c:v>
                </c:pt>
                <c:pt idx="64">
                  <c:v>46023</c:v>
                </c:pt>
              </c:numCache>
            </c:numRef>
          </c:cat>
          <c:val>
            <c:numRef>
              <c:f>Data!$Y$65:$CK$65</c:f>
              <c:numCache>
                <c:formatCode>0.00%</c:formatCode>
                <c:ptCount val="65"/>
                <c:pt idx="0">
                  <c:v>1.125190635306292E-2</c:v>
                </c:pt>
                <c:pt idx="1">
                  <c:v>1.1252229417597464E-2</c:v>
                </c:pt>
                <c:pt idx="2">
                  <c:v>1.1239272780550046E-2</c:v>
                </c:pt>
                <c:pt idx="3">
                  <c:v>1.1231243880028753E-2</c:v>
                </c:pt>
                <c:pt idx="4">
                  <c:v>1.1324364243605086E-2</c:v>
                </c:pt>
                <c:pt idx="5">
                  <c:v>1.139330796377412E-2</c:v>
                </c:pt>
                <c:pt idx="6">
                  <c:v>1.1331210928951866E-2</c:v>
                </c:pt>
                <c:pt idx="7">
                  <c:v>1.1275712824261029E-2</c:v>
                </c:pt>
                <c:pt idx="8">
                  <c:v>1.1315275341005734E-2</c:v>
                </c:pt>
                <c:pt idx="9">
                  <c:v>1.1209333587472288E-2</c:v>
                </c:pt>
                <c:pt idx="10">
                  <c:v>1.1188793135523607E-2</c:v>
                </c:pt>
                <c:pt idx="11">
                  <c:v>1.1098218555537234E-2</c:v>
                </c:pt>
                <c:pt idx="12">
                  <c:v>1.1259245629133073E-2</c:v>
                </c:pt>
                <c:pt idx="13">
                  <c:v>1.1179055782572132E-2</c:v>
                </c:pt>
                <c:pt idx="14">
                  <c:v>1.1273478551772211E-2</c:v>
                </c:pt>
                <c:pt idx="15">
                  <c:v>1.1234200076187211E-2</c:v>
                </c:pt>
                <c:pt idx="16">
                  <c:v>1.1295499258270064E-2</c:v>
                </c:pt>
                <c:pt idx="17">
                  <c:v>1.1361580951319953E-2</c:v>
                </c:pt>
                <c:pt idx="18">
                  <c:v>1.1276838449148069E-2</c:v>
                </c:pt>
                <c:pt idx="19">
                  <c:v>1.1206446086495746E-2</c:v>
                </c:pt>
                <c:pt idx="20">
                  <c:v>1.1253788245874816E-2</c:v>
                </c:pt>
                <c:pt idx="21">
                  <c:v>1.1271396073408272E-2</c:v>
                </c:pt>
                <c:pt idx="22">
                  <c:v>1.1396835982529527E-2</c:v>
                </c:pt>
                <c:pt idx="23">
                  <c:v>1.1441877142351719E-2</c:v>
                </c:pt>
                <c:pt idx="24">
                  <c:v>1.147583714922199E-2</c:v>
                </c:pt>
                <c:pt idx="25">
                  <c:v>1.1545536366316037E-2</c:v>
                </c:pt>
                <c:pt idx="26">
                  <c:v>1.1525003362340268E-2</c:v>
                </c:pt>
                <c:pt idx="27">
                  <c:v>1.1543075882578187E-2</c:v>
                </c:pt>
                <c:pt idx="28">
                  <c:v>1.1546259389268454E-2</c:v>
                </c:pt>
                <c:pt idx="29">
                  <c:v>1.1497805218027689E-2</c:v>
                </c:pt>
                <c:pt idx="30">
                  <c:v>1.1426279118524679E-2</c:v>
                </c:pt>
                <c:pt idx="31">
                  <c:v>1.1408891664326234E-2</c:v>
                </c:pt>
                <c:pt idx="32">
                  <c:v>1.1425804241322762E-2</c:v>
                </c:pt>
                <c:pt idx="33">
                  <c:v>1.1467873016994735E-2</c:v>
                </c:pt>
                <c:pt idx="34">
                  <c:v>1.1454203790324339E-2</c:v>
                </c:pt>
                <c:pt idx="35">
                  <c:v>1.1539254072692103E-2</c:v>
                </c:pt>
                <c:pt idx="36">
                  <c:v>1.1543620015641427E-2</c:v>
                </c:pt>
                <c:pt idx="37">
                  <c:v>1.1490585384381094E-2</c:v>
                </c:pt>
                <c:pt idx="38">
                  <c:v>1.1535008670882693E-2</c:v>
                </c:pt>
                <c:pt idx="39">
                  <c:v>1.1582792990647614E-2</c:v>
                </c:pt>
                <c:pt idx="40">
                  <c:v>1.1342662386188331E-2</c:v>
                </c:pt>
                <c:pt idx="41">
                  <c:v>1.1530851884202489E-2</c:v>
                </c:pt>
                <c:pt idx="42">
                  <c:v>1.1610477400056685E-2</c:v>
                </c:pt>
                <c:pt idx="43">
                  <c:v>1.1523516566558051E-2</c:v>
                </c:pt>
                <c:pt idx="44">
                  <c:v>1.1429900787083509E-2</c:v>
                </c:pt>
                <c:pt idx="45">
                  <c:v>1.144938262703076E-2</c:v>
                </c:pt>
                <c:pt idx="46">
                  <c:v>1.1395520401031962E-2</c:v>
                </c:pt>
                <c:pt idx="47">
                  <c:v>1.1389903840316068E-2</c:v>
                </c:pt>
                <c:pt idx="48">
                  <c:v>1.1493910237266621E-2</c:v>
                </c:pt>
                <c:pt idx="49">
                  <c:v>1.162986646588105E-2</c:v>
                </c:pt>
                <c:pt idx="50">
                  <c:v>1.1648439309624023E-2</c:v>
                </c:pt>
                <c:pt idx="51">
                  <c:v>1.1721624743669244E-2</c:v>
                </c:pt>
                <c:pt idx="52">
                  <c:v>1.1684861504036146E-2</c:v>
                </c:pt>
                <c:pt idx="53">
                  <c:v>1.1653148143448913E-2</c:v>
                </c:pt>
                <c:pt idx="54">
                  <c:v>1.1728590211220713E-2</c:v>
                </c:pt>
                <c:pt idx="55">
                  <c:v>1.1761894921285175E-2</c:v>
                </c:pt>
                <c:pt idx="56">
                  <c:v>1.1850437128410957E-2</c:v>
                </c:pt>
                <c:pt idx="57">
                  <c:v>1.1865042195248855E-2</c:v>
                </c:pt>
                <c:pt idx="58">
                  <c:v>1.1883330202818995E-2</c:v>
                </c:pt>
                <c:pt idx="59">
                  <c:v>1.2011048503845963E-2</c:v>
                </c:pt>
                <c:pt idx="60">
                  <c:v>1.203820162976294E-2</c:v>
                </c:pt>
                <c:pt idx="61">
                  <c:v>1.2025774625324599E-2</c:v>
                </c:pt>
                <c:pt idx="62">
                  <c:v>1.2021954286611378E-2</c:v>
                </c:pt>
                <c:pt idx="63">
                  <c:v>1.2009819357526553E-2</c:v>
                </c:pt>
                <c:pt idx="64">
                  <c:v>1.2043186679271355E-2</c:v>
                </c:pt>
              </c:numCache>
            </c:numRef>
          </c:val>
          <c:smooth val="0"/>
          <c:extLst>
            <c:ext xmlns:c16="http://schemas.microsoft.com/office/drawing/2014/chart" uri="{C3380CC4-5D6E-409C-BE32-E72D297353CC}">
              <c16:uniqueId val="{00000004-F367-4989-854F-BE5520773042}"/>
            </c:ext>
          </c:extLst>
        </c:ser>
        <c:dLbls>
          <c:showLegendKey val="0"/>
          <c:showVal val="0"/>
          <c:showCatName val="0"/>
          <c:showSerName val="0"/>
          <c:showPercent val="0"/>
          <c:showBubbleSize val="0"/>
        </c:dLbls>
        <c:marker val="1"/>
        <c:smooth val="0"/>
        <c:axId val="1293027328"/>
        <c:axId val="1862866976"/>
      </c:lineChart>
      <c:dateAx>
        <c:axId val="1293027328"/>
        <c:scaling>
          <c:orientation val="minMax"/>
          <c:max val="46082"/>
        </c:scaling>
        <c:delete val="0"/>
        <c:axPos val="b"/>
        <c:numFmt formatCode="yyyy" sourceLinked="0"/>
        <c:majorTickMark val="out"/>
        <c:minorTickMark val="none"/>
        <c:tickLblPos val="nextTo"/>
        <c:spPr>
          <a:noFill/>
          <a:ln w="9525" cap="flat" cmpd="sng" algn="ctr">
            <a:solidFill>
              <a:srgbClr val="A5A5A5"/>
            </a:solidFill>
            <a:round/>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1862866976"/>
        <c:crosses val="autoZero"/>
        <c:auto val="0"/>
        <c:lblOffset val="100"/>
        <c:baseTimeUnit val="months"/>
        <c:majorUnit val="12"/>
        <c:majorTimeUnit val="months"/>
      </c:dateAx>
      <c:valAx>
        <c:axId val="1862866976"/>
        <c:scaling>
          <c:orientation val="minMax"/>
          <c:min val="1.1000000000000003E-2"/>
        </c:scaling>
        <c:delete val="0"/>
        <c:axPos val="l"/>
        <c:majorGridlines>
          <c:spPr>
            <a:ln w="9525" cap="flat" cmpd="sng" algn="ctr">
              <a:solidFill>
                <a:srgbClr val="A5A5A5"/>
              </a:solidFill>
              <a:round/>
            </a:ln>
            <a:effectLst/>
          </c:spPr>
        </c:majorGridlines>
        <c:numFmt formatCode="0.0%" sourceLinked="0"/>
        <c:majorTickMark val="out"/>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1293027328"/>
        <c:crosses val="autoZero"/>
        <c:crossBetween val="between"/>
      </c:valAx>
      <c:valAx>
        <c:axId val="868755056"/>
        <c:scaling>
          <c:orientation val="minMax"/>
          <c:max val="1"/>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1980066223"/>
        <c:crosses val="max"/>
        <c:crossBetween val="between"/>
      </c:valAx>
      <c:catAx>
        <c:axId val="1980066223"/>
        <c:scaling>
          <c:orientation val="minMax"/>
        </c:scaling>
        <c:delete val="1"/>
        <c:axPos val="b"/>
        <c:majorTickMark val="out"/>
        <c:minorTickMark val="none"/>
        <c:tickLblPos val="nextTo"/>
        <c:crossAx val="868755056"/>
        <c:crosses val="autoZero"/>
        <c:auto val="1"/>
        <c:lblAlgn val="ctr"/>
        <c:lblOffset val="100"/>
        <c:noMultiLvlLbl val="0"/>
      </c:catAx>
      <c:spPr>
        <a:noFill/>
        <a:ln>
          <a:solidFill>
            <a:srgbClr val="A5A5A5"/>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dirty="0">
                <a:solidFill>
                  <a:schemeClr val="tx1">
                    <a:lumMod val="65000"/>
                    <a:lumOff val="35000"/>
                  </a:schemeClr>
                </a:solidFill>
                <a:latin typeface="Franklin Gothic Book" panose="020B0503020102020204" pitchFamily="34" charset="0"/>
              </a:rPr>
              <a:t>SOUTH CAROLINA POPULATION - 2000 TO 2040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3666424567966876E-2"/>
          <c:y val="9.142059117814888E-2"/>
          <c:w val="0.91408987263481589"/>
          <c:h val="0.77778790379661122"/>
        </c:manualLayout>
      </c:layout>
      <c:barChart>
        <c:barDir val="col"/>
        <c:grouping val="clustered"/>
        <c:varyColors val="0"/>
        <c:ser>
          <c:idx val="0"/>
          <c:order val="0"/>
          <c:spPr>
            <a:solidFill>
              <a:schemeClr val="accent1"/>
            </a:solidFill>
            <a:ln>
              <a:solidFill>
                <a:srgbClr val="A5A5A5"/>
              </a:solidFill>
            </a:ln>
            <a:effectLst/>
          </c:spPr>
          <c:invertIfNegative val="0"/>
          <c:dPt>
            <c:idx val="0"/>
            <c:invertIfNegative val="0"/>
            <c:bubble3D val="0"/>
            <c:spPr>
              <a:solidFill>
                <a:srgbClr val="415FA9"/>
              </a:solidFill>
              <a:ln>
                <a:solidFill>
                  <a:srgbClr val="A5A5A5"/>
                </a:solidFill>
              </a:ln>
              <a:effectLst/>
            </c:spPr>
            <c:extLst>
              <c:ext xmlns:c16="http://schemas.microsoft.com/office/drawing/2014/chart" uri="{C3380CC4-5D6E-409C-BE32-E72D297353CC}">
                <c16:uniqueId val="{00000004-06D4-4EED-B9E8-BF807DE51B27}"/>
              </c:ext>
            </c:extLst>
          </c:dPt>
          <c:dPt>
            <c:idx val="1"/>
            <c:invertIfNegative val="0"/>
            <c:bubble3D val="0"/>
            <c:spPr>
              <a:solidFill>
                <a:srgbClr val="415FA9"/>
              </a:solidFill>
              <a:ln>
                <a:solidFill>
                  <a:srgbClr val="A5A5A5"/>
                </a:solidFill>
              </a:ln>
              <a:effectLst/>
            </c:spPr>
            <c:extLst>
              <c:ext xmlns:c16="http://schemas.microsoft.com/office/drawing/2014/chart" uri="{C3380CC4-5D6E-409C-BE32-E72D297353CC}">
                <c16:uniqueId val="{00000005-06D4-4EED-B9E8-BF807DE51B27}"/>
              </c:ext>
            </c:extLst>
          </c:dPt>
          <c:dPt>
            <c:idx val="2"/>
            <c:invertIfNegative val="0"/>
            <c:bubble3D val="0"/>
            <c:spPr>
              <a:solidFill>
                <a:srgbClr val="415FA9"/>
              </a:solidFill>
              <a:ln>
                <a:solidFill>
                  <a:srgbClr val="A5A5A5"/>
                </a:solidFill>
              </a:ln>
              <a:effectLst/>
            </c:spPr>
            <c:extLst>
              <c:ext xmlns:c16="http://schemas.microsoft.com/office/drawing/2014/chart" uri="{C3380CC4-5D6E-409C-BE32-E72D297353CC}">
                <c16:uniqueId val="{00000006-06D4-4EED-B9E8-BF807DE51B27}"/>
              </c:ext>
            </c:extLst>
          </c:dPt>
          <c:dPt>
            <c:idx val="3"/>
            <c:invertIfNegative val="0"/>
            <c:bubble3D val="0"/>
            <c:spPr>
              <a:pattFill prst="wdUpDiag">
                <a:fgClr>
                  <a:srgbClr val="415FA9"/>
                </a:fgClr>
                <a:bgClr>
                  <a:sysClr val="window" lastClr="FFFFFF"/>
                </a:bgClr>
              </a:pattFill>
              <a:ln>
                <a:solidFill>
                  <a:srgbClr val="A5A5A5"/>
                </a:solidFill>
              </a:ln>
              <a:effectLst/>
            </c:spPr>
            <c:extLst>
              <c:ext xmlns:c16="http://schemas.microsoft.com/office/drawing/2014/chart" uri="{C3380CC4-5D6E-409C-BE32-E72D297353CC}">
                <c16:uniqueId val="{00000000-D7C8-43E7-844B-E13E5D0DD281}"/>
              </c:ext>
            </c:extLst>
          </c:dPt>
          <c:dPt>
            <c:idx val="4"/>
            <c:invertIfNegative val="0"/>
            <c:bubble3D val="0"/>
            <c:spPr>
              <a:pattFill prst="wdUpDiag">
                <a:fgClr>
                  <a:srgbClr val="415FA9"/>
                </a:fgClr>
                <a:bgClr>
                  <a:sysClr val="window" lastClr="FFFFFF"/>
                </a:bgClr>
              </a:pattFill>
              <a:ln>
                <a:solidFill>
                  <a:srgbClr val="A5A5A5"/>
                </a:solidFill>
              </a:ln>
              <a:effectLst/>
            </c:spPr>
            <c:extLst>
              <c:ext xmlns:c16="http://schemas.microsoft.com/office/drawing/2014/chart" uri="{C3380CC4-5D6E-409C-BE32-E72D297353CC}">
                <c16:uniqueId val="{00000001-D7C8-43E7-844B-E13E5D0DD281}"/>
              </c:ext>
            </c:extLst>
          </c:dPt>
          <c:cat>
            <c:strRef>
              <c:f>Sheet1!$A$3:$E$3</c:f>
              <c:strCache>
                <c:ptCount val="5"/>
                <c:pt idx="0">
                  <c:v>2000</c:v>
                </c:pt>
                <c:pt idx="1">
                  <c:v>2010</c:v>
                </c:pt>
                <c:pt idx="2">
                  <c:v>2020</c:v>
                </c:pt>
                <c:pt idx="3">
                  <c:v>2030e</c:v>
                </c:pt>
                <c:pt idx="4">
                  <c:v>2040e</c:v>
                </c:pt>
              </c:strCache>
            </c:strRef>
          </c:cat>
          <c:val>
            <c:numRef>
              <c:f>Sheet1!$A$4:$E$4</c:f>
              <c:numCache>
                <c:formatCode>#,##0</c:formatCode>
                <c:ptCount val="5"/>
                <c:pt idx="0">
                  <c:v>4012023</c:v>
                </c:pt>
                <c:pt idx="1">
                  <c:v>4625358</c:v>
                </c:pt>
                <c:pt idx="2">
                  <c:v>5118456</c:v>
                </c:pt>
                <c:pt idx="3">
                  <c:v>5881818.5986884879</c:v>
                </c:pt>
                <c:pt idx="4">
                  <c:v>6632998.0927776303</c:v>
                </c:pt>
              </c:numCache>
            </c:numRef>
          </c:val>
          <c:extLst>
            <c:ext xmlns:c16="http://schemas.microsoft.com/office/drawing/2014/chart" uri="{C3380CC4-5D6E-409C-BE32-E72D297353CC}">
              <c16:uniqueId val="{00000000-0CC8-49AD-A4B5-A748CC322AE8}"/>
            </c:ext>
          </c:extLst>
        </c:ser>
        <c:dLbls>
          <c:showLegendKey val="0"/>
          <c:showVal val="0"/>
          <c:showCatName val="0"/>
          <c:showSerName val="0"/>
          <c:showPercent val="0"/>
          <c:showBubbleSize val="0"/>
        </c:dLbls>
        <c:gapWidth val="219"/>
        <c:overlap val="-27"/>
        <c:axId val="808854240"/>
        <c:axId val="808855200"/>
      </c:barChart>
      <c:catAx>
        <c:axId val="808854240"/>
        <c:scaling>
          <c:orientation val="minMax"/>
        </c:scaling>
        <c:delete val="0"/>
        <c:axPos val="b"/>
        <c:numFmt formatCode="General" sourceLinked="1"/>
        <c:majorTickMark val="none"/>
        <c:minorTickMark val="out"/>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08855200"/>
        <c:crosses val="autoZero"/>
        <c:auto val="1"/>
        <c:lblAlgn val="ctr"/>
        <c:lblOffset val="100"/>
        <c:noMultiLvlLbl val="0"/>
      </c:catAx>
      <c:valAx>
        <c:axId val="808855200"/>
        <c:scaling>
          <c:orientation val="minMax"/>
        </c:scaling>
        <c:delete val="0"/>
        <c:axPos val="l"/>
        <c:majorGridlines>
          <c:spPr>
            <a:ln w="9525" cap="flat" cmpd="sng" algn="ctr">
              <a:solidFill>
                <a:sysClr val="window" lastClr="FFFFFF">
                  <a:lumMod val="75000"/>
                </a:sysClr>
              </a:solidFill>
              <a:round/>
            </a:ln>
            <a:effectLst/>
          </c:spPr>
        </c:majorGridlines>
        <c:numFmt formatCode="#,##0" sourceLinked="1"/>
        <c:majorTickMark val="out"/>
        <c:minorTickMark val="in"/>
        <c:tickLblPos val="nextTo"/>
        <c:spPr>
          <a:noFill/>
          <a:ln>
            <a:solidFill>
              <a:schemeClr val="bg1">
                <a:lumMod val="7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08854240"/>
        <c:crosses val="autoZero"/>
        <c:crossBetween val="between"/>
      </c:valAx>
      <c:spPr>
        <a:noFill/>
        <a:ln>
          <a:solidFill>
            <a:sysClr val="window" lastClr="FFFFFF">
              <a:lumMod val="75000"/>
            </a:sysClr>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latin typeface="Franklin Gothic Book" panose="020B0503020102020204" pitchFamily="34" charset="0"/>
              </a:rPr>
              <a:t>SOUTH CAROLINA POPULATION BY AGE GROUP</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596311031408327E-2"/>
          <c:y val="8.4677774194931874E-2"/>
          <c:w val="0.92939995482142934"/>
          <c:h val="0.75236825039356814"/>
        </c:manualLayout>
      </c:layout>
      <c:barChart>
        <c:barDir val="col"/>
        <c:grouping val="clustered"/>
        <c:varyColors val="0"/>
        <c:ser>
          <c:idx val="0"/>
          <c:order val="0"/>
          <c:tx>
            <c:strRef>
              <c:f>Sheet1!$J$25</c:f>
              <c:strCache>
                <c:ptCount val="1"/>
                <c:pt idx="0">
                  <c:v>1970</c:v>
                </c:pt>
              </c:strCache>
            </c:strRef>
          </c:tx>
          <c:spPr>
            <a:solidFill>
              <a:srgbClr val="A2B5DE"/>
            </a:solidFill>
            <a:ln>
              <a:solidFill>
                <a:schemeClr val="accent1">
                  <a:lumMod val="60000"/>
                  <a:lumOff val="40000"/>
                </a:schemeClr>
              </a:solidFill>
            </a:ln>
            <a:effectLst/>
          </c:spPr>
          <c:invertIfNegative val="0"/>
          <c:dLbls>
            <c:dLbl>
              <c:idx val="0"/>
              <c:layout>
                <c:manualLayout>
                  <c:x val="0"/>
                  <c:y val="5.388293359904266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A90-4576-8439-8658205643FD}"/>
                </c:ext>
              </c:extLst>
            </c:dLbl>
            <c:dLbl>
              <c:idx val="1"/>
              <c:layout>
                <c:manualLayout>
                  <c:x val="-8.856580457753038E-17"/>
                  <c:y val="8.082440039856350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90-4576-8439-8658205643FD}"/>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Sheet1!$I$26:$I$28</c:f>
              <c:strCache>
                <c:ptCount val="3"/>
                <c:pt idx="0">
                  <c:v>0 to 17</c:v>
                </c:pt>
                <c:pt idx="1">
                  <c:v>18 to 64</c:v>
                </c:pt>
                <c:pt idx="2">
                  <c:v>65+</c:v>
                </c:pt>
              </c:strCache>
              <c:extLst/>
            </c:strRef>
          </c:cat>
          <c:val>
            <c:numRef>
              <c:f>Sheet1!$J$26:$J$28</c:f>
              <c:numCache>
                <c:formatCode>0.0%</c:formatCode>
                <c:ptCount val="3"/>
                <c:pt idx="0">
                  <c:v>0.3689115699037292</c:v>
                </c:pt>
                <c:pt idx="1">
                  <c:v>0.55780667329804579</c:v>
                </c:pt>
                <c:pt idx="2">
                  <c:v>7.3281756798225045E-2</c:v>
                </c:pt>
              </c:numCache>
              <c:extLst/>
            </c:numRef>
          </c:val>
          <c:extLst>
            <c:ext xmlns:c16="http://schemas.microsoft.com/office/drawing/2014/chart" uri="{C3380CC4-5D6E-409C-BE32-E72D297353CC}">
              <c16:uniqueId val="{00000000-3A90-4576-8439-8658205643FD}"/>
            </c:ext>
          </c:extLst>
        </c:ser>
        <c:ser>
          <c:idx val="1"/>
          <c:order val="1"/>
          <c:tx>
            <c:strRef>
              <c:f>Sheet1!$K$25</c:f>
              <c:strCache>
                <c:ptCount val="1"/>
                <c:pt idx="0">
                  <c:v>2000</c:v>
                </c:pt>
              </c:strCache>
            </c:strRef>
          </c:tx>
          <c:spPr>
            <a:solidFill>
              <a:srgbClr val="415FA9"/>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Sheet1!$I$26:$I$28</c:f>
              <c:strCache>
                <c:ptCount val="3"/>
                <c:pt idx="0">
                  <c:v>0 to 17</c:v>
                </c:pt>
                <c:pt idx="1">
                  <c:v>18 to 64</c:v>
                </c:pt>
                <c:pt idx="2">
                  <c:v>65+</c:v>
                </c:pt>
              </c:strCache>
              <c:extLst/>
            </c:strRef>
          </c:cat>
          <c:val>
            <c:numRef>
              <c:f>Sheet1!$K$26:$K$28</c:f>
              <c:numCache>
                <c:formatCode>0%</c:formatCode>
                <c:ptCount val="3"/>
                <c:pt idx="0">
                  <c:v>0.25165453144207944</c:v>
                </c:pt>
                <c:pt idx="1">
                  <c:v>0.6273754913993278</c:v>
                </c:pt>
                <c:pt idx="2">
                  <c:v>0.12096997715859274</c:v>
                </c:pt>
              </c:numCache>
              <c:extLst/>
            </c:numRef>
          </c:val>
          <c:extLst>
            <c:ext xmlns:c16="http://schemas.microsoft.com/office/drawing/2014/chart" uri="{C3380CC4-5D6E-409C-BE32-E72D297353CC}">
              <c16:uniqueId val="{00000001-3A90-4576-8439-8658205643FD}"/>
            </c:ext>
          </c:extLst>
        </c:ser>
        <c:ser>
          <c:idx val="2"/>
          <c:order val="2"/>
          <c:tx>
            <c:strRef>
              <c:f>Sheet1!$L$25</c:f>
              <c:strCache>
                <c:ptCount val="1"/>
                <c:pt idx="0">
                  <c:v>2030</c:v>
                </c:pt>
              </c:strCache>
            </c:strRef>
          </c:tx>
          <c:spPr>
            <a:solidFill>
              <a:srgbClr val="003366"/>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Sheet1!$I$26:$I$28</c:f>
              <c:strCache>
                <c:ptCount val="3"/>
                <c:pt idx="0">
                  <c:v>0 to 17</c:v>
                </c:pt>
                <c:pt idx="1">
                  <c:v>18 to 64</c:v>
                </c:pt>
                <c:pt idx="2">
                  <c:v>65+</c:v>
                </c:pt>
              </c:strCache>
              <c:extLst/>
            </c:strRef>
          </c:cat>
          <c:val>
            <c:numRef>
              <c:f>Sheet1!$L$26:$L$28</c:f>
              <c:numCache>
                <c:formatCode>0%</c:formatCode>
                <c:ptCount val="3"/>
                <c:pt idx="0">
                  <c:v>0.2015409763656181</c:v>
                </c:pt>
                <c:pt idx="1">
                  <c:v>0.58338665145723367</c:v>
                </c:pt>
                <c:pt idx="2">
                  <c:v>0.21507237217714811</c:v>
                </c:pt>
              </c:numCache>
              <c:extLst/>
            </c:numRef>
          </c:val>
          <c:extLst>
            <c:ext xmlns:c16="http://schemas.microsoft.com/office/drawing/2014/chart" uri="{C3380CC4-5D6E-409C-BE32-E72D297353CC}">
              <c16:uniqueId val="{00000002-3A90-4576-8439-8658205643FD}"/>
            </c:ext>
          </c:extLst>
        </c:ser>
        <c:dLbls>
          <c:showLegendKey val="0"/>
          <c:showVal val="0"/>
          <c:showCatName val="0"/>
          <c:showSerName val="0"/>
          <c:showPercent val="0"/>
          <c:showBubbleSize val="0"/>
        </c:dLbls>
        <c:gapWidth val="167"/>
        <c:axId val="1035617407"/>
        <c:axId val="1154597391"/>
      </c:barChart>
      <c:catAx>
        <c:axId val="1035617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154597391"/>
        <c:crosses val="autoZero"/>
        <c:auto val="1"/>
        <c:lblAlgn val="ctr"/>
        <c:lblOffset val="100"/>
        <c:noMultiLvlLbl val="0"/>
      </c:catAx>
      <c:valAx>
        <c:axId val="115459739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panose="020B0503020102020204" pitchFamily="34" charset="0"/>
                <a:ea typeface="+mn-ea"/>
                <a:cs typeface="+mn-cs"/>
              </a:defRPr>
            </a:pPr>
            <a:endParaRPr lang="en-US"/>
          </a:p>
        </c:txPr>
        <c:crossAx val="1035617407"/>
        <c:crosses val="autoZero"/>
        <c:crossBetween val="between"/>
        <c:majorUnit val="0.2"/>
        <c:minorUnit val="0.1"/>
      </c:valAx>
      <c:spPr>
        <a:noFill/>
        <a:ln>
          <a:solidFill>
            <a:schemeClr val="bg1">
              <a:lumMod val="75000"/>
            </a:schemeClr>
          </a:solidFill>
        </a:ln>
        <a:effectLst/>
      </c:spPr>
    </c:plotArea>
    <c:legend>
      <c:legendPos val="b"/>
      <c:layout>
        <c:manualLayout>
          <c:xMode val="edge"/>
          <c:yMode val="edge"/>
          <c:x val="0.3509848225493552"/>
          <c:y val="0.90607462192318378"/>
          <c:w val="0.32653628894214304"/>
          <c:h val="3.404278976972184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r>
              <a:rPr lang="en-US" dirty="0"/>
              <a:t>SOUTH CAROLINA TOTAL NONFARM EMPLOYMENT GROWTH</a:t>
            </a:r>
          </a:p>
        </c:rich>
      </c:tx>
      <c:overlay val="0"/>
      <c:spPr>
        <a:noFill/>
        <a:ln>
          <a:noFill/>
        </a:ln>
        <a:effectLst/>
      </c:spPr>
      <c:txPr>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6.4773479402031264E-2"/>
          <c:y val="9.6629973105679182E-2"/>
          <c:w val="0.90951976111681687"/>
          <c:h val="0.76093702728496815"/>
        </c:manualLayout>
      </c:layout>
      <c:lineChart>
        <c:grouping val="standard"/>
        <c:varyColors val="0"/>
        <c:ser>
          <c:idx val="0"/>
          <c:order val="0"/>
          <c:tx>
            <c:v>Actual Employment</c:v>
          </c:tx>
          <c:spPr>
            <a:ln w="28575" cap="rnd">
              <a:solidFill>
                <a:srgbClr val="415FA9"/>
              </a:solidFill>
              <a:round/>
            </a:ln>
            <a:effectLst/>
          </c:spPr>
          <c:marker>
            <c:symbol val="none"/>
          </c:marker>
          <c:cat>
            <c:numRef>
              <c:f>'Employment Data'!$E$84:$E$215</c:f>
              <c:numCache>
                <c:formatCode>yyyy\-mm\-dd</c:formatCode>
                <c:ptCount val="132"/>
                <c:pt idx="0">
                  <c:v>42552</c:v>
                </c:pt>
                <c:pt idx="1">
                  <c:v>42583</c:v>
                </c:pt>
                <c:pt idx="2">
                  <c:v>42614</c:v>
                </c:pt>
                <c:pt idx="3">
                  <c:v>42644</c:v>
                </c:pt>
                <c:pt idx="4">
                  <c:v>42675</c:v>
                </c:pt>
                <c:pt idx="5">
                  <c:v>42705</c:v>
                </c:pt>
                <c:pt idx="6">
                  <c:v>42736</c:v>
                </c:pt>
                <c:pt idx="7">
                  <c:v>42767</c:v>
                </c:pt>
                <c:pt idx="8">
                  <c:v>42795</c:v>
                </c:pt>
                <c:pt idx="9">
                  <c:v>42826</c:v>
                </c:pt>
                <c:pt idx="10">
                  <c:v>42856</c:v>
                </c:pt>
                <c:pt idx="11">
                  <c:v>42887</c:v>
                </c:pt>
                <c:pt idx="12">
                  <c:v>42917</c:v>
                </c:pt>
                <c:pt idx="13">
                  <c:v>42948</c:v>
                </c:pt>
                <c:pt idx="14">
                  <c:v>42979</c:v>
                </c:pt>
                <c:pt idx="15">
                  <c:v>43009</c:v>
                </c:pt>
                <c:pt idx="16">
                  <c:v>43040</c:v>
                </c:pt>
                <c:pt idx="17">
                  <c:v>43070</c:v>
                </c:pt>
                <c:pt idx="18">
                  <c:v>43101</c:v>
                </c:pt>
                <c:pt idx="19">
                  <c:v>43132</c:v>
                </c:pt>
                <c:pt idx="20">
                  <c:v>43160</c:v>
                </c:pt>
                <c:pt idx="21">
                  <c:v>43191</c:v>
                </c:pt>
                <c:pt idx="22">
                  <c:v>43221</c:v>
                </c:pt>
                <c:pt idx="23">
                  <c:v>43252</c:v>
                </c:pt>
                <c:pt idx="24">
                  <c:v>43282</c:v>
                </c:pt>
                <c:pt idx="25">
                  <c:v>43313</c:v>
                </c:pt>
                <c:pt idx="26">
                  <c:v>43344</c:v>
                </c:pt>
                <c:pt idx="27">
                  <c:v>43374</c:v>
                </c:pt>
                <c:pt idx="28">
                  <c:v>43405</c:v>
                </c:pt>
                <c:pt idx="29">
                  <c:v>43435</c:v>
                </c:pt>
                <c:pt idx="30">
                  <c:v>43466</c:v>
                </c:pt>
                <c:pt idx="31">
                  <c:v>43497</c:v>
                </c:pt>
                <c:pt idx="32">
                  <c:v>43525</c:v>
                </c:pt>
                <c:pt idx="33">
                  <c:v>43556</c:v>
                </c:pt>
                <c:pt idx="34">
                  <c:v>43586</c:v>
                </c:pt>
                <c:pt idx="35">
                  <c:v>43617</c:v>
                </c:pt>
                <c:pt idx="36">
                  <c:v>43647</c:v>
                </c:pt>
                <c:pt idx="37">
                  <c:v>43678</c:v>
                </c:pt>
                <c:pt idx="38">
                  <c:v>43709</c:v>
                </c:pt>
                <c:pt idx="39">
                  <c:v>43739</c:v>
                </c:pt>
                <c:pt idx="40">
                  <c:v>43770</c:v>
                </c:pt>
                <c:pt idx="41">
                  <c:v>43800</c:v>
                </c:pt>
                <c:pt idx="42">
                  <c:v>43831</c:v>
                </c:pt>
                <c:pt idx="43">
                  <c:v>43862</c:v>
                </c:pt>
                <c:pt idx="44">
                  <c:v>43891</c:v>
                </c:pt>
                <c:pt idx="45">
                  <c:v>43922</c:v>
                </c:pt>
                <c:pt idx="46">
                  <c:v>43952</c:v>
                </c:pt>
                <c:pt idx="47">
                  <c:v>43983</c:v>
                </c:pt>
                <c:pt idx="48">
                  <c:v>44013</c:v>
                </c:pt>
                <c:pt idx="49">
                  <c:v>44044</c:v>
                </c:pt>
                <c:pt idx="50">
                  <c:v>44075</c:v>
                </c:pt>
                <c:pt idx="51">
                  <c:v>44105</c:v>
                </c:pt>
                <c:pt idx="52">
                  <c:v>44136</c:v>
                </c:pt>
                <c:pt idx="53">
                  <c:v>44166</c:v>
                </c:pt>
                <c:pt idx="54">
                  <c:v>44197</c:v>
                </c:pt>
                <c:pt idx="55">
                  <c:v>44228</c:v>
                </c:pt>
                <c:pt idx="56">
                  <c:v>44256</c:v>
                </c:pt>
                <c:pt idx="57">
                  <c:v>44287</c:v>
                </c:pt>
                <c:pt idx="58">
                  <c:v>44317</c:v>
                </c:pt>
                <c:pt idx="59">
                  <c:v>44348</c:v>
                </c:pt>
                <c:pt idx="60">
                  <c:v>44378</c:v>
                </c:pt>
                <c:pt idx="61">
                  <c:v>44409</c:v>
                </c:pt>
                <c:pt idx="62">
                  <c:v>44440</c:v>
                </c:pt>
                <c:pt idx="63">
                  <c:v>44470</c:v>
                </c:pt>
                <c:pt idx="64">
                  <c:v>44501</c:v>
                </c:pt>
                <c:pt idx="65">
                  <c:v>44531</c:v>
                </c:pt>
                <c:pt idx="66">
                  <c:v>44562</c:v>
                </c:pt>
                <c:pt idx="67">
                  <c:v>44593</c:v>
                </c:pt>
                <c:pt idx="68">
                  <c:v>44621</c:v>
                </c:pt>
                <c:pt idx="69">
                  <c:v>44652</c:v>
                </c:pt>
                <c:pt idx="70">
                  <c:v>44682</c:v>
                </c:pt>
                <c:pt idx="71">
                  <c:v>44713</c:v>
                </c:pt>
                <c:pt idx="72">
                  <c:v>44743</c:v>
                </c:pt>
                <c:pt idx="73">
                  <c:v>44774</c:v>
                </c:pt>
                <c:pt idx="74">
                  <c:v>44805</c:v>
                </c:pt>
                <c:pt idx="75">
                  <c:v>44835</c:v>
                </c:pt>
                <c:pt idx="76">
                  <c:v>44866</c:v>
                </c:pt>
                <c:pt idx="77">
                  <c:v>44896</c:v>
                </c:pt>
                <c:pt idx="78">
                  <c:v>44927</c:v>
                </c:pt>
                <c:pt idx="79">
                  <c:v>44958</c:v>
                </c:pt>
                <c:pt idx="80">
                  <c:v>44986</c:v>
                </c:pt>
                <c:pt idx="81">
                  <c:v>45017</c:v>
                </c:pt>
                <c:pt idx="82">
                  <c:v>45047</c:v>
                </c:pt>
                <c:pt idx="83">
                  <c:v>45078</c:v>
                </c:pt>
                <c:pt idx="84">
                  <c:v>45108</c:v>
                </c:pt>
                <c:pt idx="85">
                  <c:v>45139</c:v>
                </c:pt>
                <c:pt idx="86">
                  <c:v>45170</c:v>
                </c:pt>
                <c:pt idx="87">
                  <c:v>45200</c:v>
                </c:pt>
                <c:pt idx="88">
                  <c:v>45231</c:v>
                </c:pt>
                <c:pt idx="89">
                  <c:v>45261</c:v>
                </c:pt>
                <c:pt idx="90">
                  <c:v>45292</c:v>
                </c:pt>
                <c:pt idx="91">
                  <c:v>45323</c:v>
                </c:pt>
                <c:pt idx="92">
                  <c:v>45352</c:v>
                </c:pt>
                <c:pt idx="93">
                  <c:v>45383</c:v>
                </c:pt>
                <c:pt idx="94">
                  <c:v>45413</c:v>
                </c:pt>
                <c:pt idx="95">
                  <c:v>45444</c:v>
                </c:pt>
                <c:pt idx="96">
                  <c:v>45474</c:v>
                </c:pt>
                <c:pt idx="97">
                  <c:v>45505</c:v>
                </c:pt>
                <c:pt idx="98">
                  <c:v>45536</c:v>
                </c:pt>
                <c:pt idx="99">
                  <c:v>45566</c:v>
                </c:pt>
                <c:pt idx="100">
                  <c:v>45597</c:v>
                </c:pt>
                <c:pt idx="101">
                  <c:v>45627</c:v>
                </c:pt>
                <c:pt idx="102">
                  <c:v>45658</c:v>
                </c:pt>
                <c:pt idx="103">
                  <c:v>45689</c:v>
                </c:pt>
                <c:pt idx="104">
                  <c:v>45717</c:v>
                </c:pt>
                <c:pt idx="105">
                  <c:v>45748</c:v>
                </c:pt>
                <c:pt idx="106">
                  <c:v>45778</c:v>
                </c:pt>
                <c:pt idx="107">
                  <c:v>45809</c:v>
                </c:pt>
                <c:pt idx="108">
                  <c:v>45839</c:v>
                </c:pt>
                <c:pt idx="109">
                  <c:v>45870</c:v>
                </c:pt>
                <c:pt idx="110">
                  <c:v>45901</c:v>
                </c:pt>
                <c:pt idx="111">
                  <c:v>45931</c:v>
                </c:pt>
                <c:pt idx="112">
                  <c:v>45962</c:v>
                </c:pt>
                <c:pt idx="113">
                  <c:v>45992</c:v>
                </c:pt>
                <c:pt idx="114">
                  <c:v>46023</c:v>
                </c:pt>
                <c:pt idx="115">
                  <c:v>46054</c:v>
                </c:pt>
                <c:pt idx="116">
                  <c:v>46082</c:v>
                </c:pt>
                <c:pt idx="117">
                  <c:v>46113</c:v>
                </c:pt>
                <c:pt idx="118">
                  <c:v>46143</c:v>
                </c:pt>
                <c:pt idx="119">
                  <c:v>46174</c:v>
                </c:pt>
                <c:pt idx="120">
                  <c:v>46204</c:v>
                </c:pt>
                <c:pt idx="121">
                  <c:v>46235</c:v>
                </c:pt>
                <c:pt idx="122">
                  <c:v>46266</c:v>
                </c:pt>
                <c:pt idx="123">
                  <c:v>46296</c:v>
                </c:pt>
                <c:pt idx="124">
                  <c:v>46327</c:v>
                </c:pt>
                <c:pt idx="125">
                  <c:v>46357</c:v>
                </c:pt>
                <c:pt idx="126">
                  <c:v>46388</c:v>
                </c:pt>
                <c:pt idx="127">
                  <c:v>46419</c:v>
                </c:pt>
                <c:pt idx="128">
                  <c:v>46447</c:v>
                </c:pt>
                <c:pt idx="129">
                  <c:v>46478</c:v>
                </c:pt>
                <c:pt idx="130">
                  <c:v>46508</c:v>
                </c:pt>
                <c:pt idx="131">
                  <c:v>46539</c:v>
                </c:pt>
              </c:numCache>
            </c:numRef>
          </c:cat>
          <c:val>
            <c:numRef>
              <c:f>'Employment Data'!$G$84:$G$204</c:f>
              <c:numCache>
                <c:formatCode>0.0%</c:formatCode>
                <c:ptCount val="121"/>
                <c:pt idx="0">
                  <c:v>2.5012431626056708E-2</c:v>
                </c:pt>
                <c:pt idx="1">
                  <c:v>2.4190750012392792E-2</c:v>
                </c:pt>
                <c:pt idx="2">
                  <c:v>2.560293170900807E-2</c:v>
                </c:pt>
                <c:pt idx="3">
                  <c:v>1.5829318651066737E-2</c:v>
                </c:pt>
                <c:pt idx="4">
                  <c:v>2.0481986606051716E-2</c:v>
                </c:pt>
                <c:pt idx="5">
                  <c:v>1.9280519353736425E-2</c:v>
                </c:pt>
                <c:pt idx="6">
                  <c:v>2.4598770061497133E-2</c:v>
                </c:pt>
                <c:pt idx="7">
                  <c:v>2.4277857602933217E-2</c:v>
                </c:pt>
                <c:pt idx="8">
                  <c:v>2.3179295781564635E-2</c:v>
                </c:pt>
                <c:pt idx="9">
                  <c:v>1.7962036992086983E-2</c:v>
                </c:pt>
                <c:pt idx="10">
                  <c:v>1.8979089196889953E-2</c:v>
                </c:pt>
                <c:pt idx="11">
                  <c:v>2.1918601844252317E-2</c:v>
                </c:pt>
                <c:pt idx="12">
                  <c:v>1.9453742783680061E-2</c:v>
                </c:pt>
                <c:pt idx="13">
                  <c:v>1.7085329848506969E-2</c:v>
                </c:pt>
                <c:pt idx="14">
                  <c:v>1.2119748913568262E-2</c:v>
                </c:pt>
                <c:pt idx="15">
                  <c:v>2.1728610143244342E-2</c:v>
                </c:pt>
                <c:pt idx="16">
                  <c:v>1.9543973941368087E-2</c:v>
                </c:pt>
                <c:pt idx="17">
                  <c:v>1.8676371995019592E-2</c:v>
                </c:pt>
                <c:pt idx="18">
                  <c:v>2.8985507246376718E-2</c:v>
                </c:pt>
                <c:pt idx="19">
                  <c:v>2.902336380786541E-2</c:v>
                </c:pt>
                <c:pt idx="20">
                  <c:v>2.6637868970482259E-2</c:v>
                </c:pt>
                <c:pt idx="21">
                  <c:v>3.0902761218942087E-2</c:v>
                </c:pt>
                <c:pt idx="22">
                  <c:v>2.9810426540284318E-2</c:v>
                </c:pt>
                <c:pt idx="23">
                  <c:v>2.9574337412009433E-2</c:v>
                </c:pt>
                <c:pt idx="24">
                  <c:v>2.6791662701056262E-2</c:v>
                </c:pt>
                <c:pt idx="25">
                  <c:v>2.9456552774340894E-2</c:v>
                </c:pt>
                <c:pt idx="26">
                  <c:v>2.6000667907065456E-2</c:v>
                </c:pt>
                <c:pt idx="27">
                  <c:v>2.6997584426656562E-2</c:v>
                </c:pt>
                <c:pt idx="28">
                  <c:v>2.6733696673557628E-2</c:v>
                </c:pt>
                <c:pt idx="29">
                  <c:v>2.55735238811583E-2</c:v>
                </c:pt>
                <c:pt idx="30">
                  <c:v>1.7641200739792362E-2</c:v>
                </c:pt>
                <c:pt idx="31">
                  <c:v>1.4619470690546699E-2</c:v>
                </c:pt>
                <c:pt idx="32">
                  <c:v>1.510051425899972E-2</c:v>
                </c:pt>
                <c:pt idx="33">
                  <c:v>1.4756904288291572E-2</c:v>
                </c:pt>
                <c:pt idx="34">
                  <c:v>1.5141055731971109E-2</c:v>
                </c:pt>
                <c:pt idx="35">
                  <c:v>1.3123480016518974E-2</c:v>
                </c:pt>
                <c:pt idx="36">
                  <c:v>1.7147888955832524E-2</c:v>
                </c:pt>
                <c:pt idx="37">
                  <c:v>1.7704433042111445E-2</c:v>
                </c:pt>
                <c:pt idx="38">
                  <c:v>2.1900864874918602E-2</c:v>
                </c:pt>
                <c:pt idx="39">
                  <c:v>1.646451136835303E-2</c:v>
                </c:pt>
                <c:pt idx="40">
                  <c:v>1.4917860248020887E-2</c:v>
                </c:pt>
                <c:pt idx="41">
                  <c:v>1.5355702236890423E-2</c:v>
                </c:pt>
                <c:pt idx="42">
                  <c:v>1.1417121021482846E-2</c:v>
                </c:pt>
                <c:pt idx="43">
                  <c:v>9.4977761304670949E-3</c:v>
                </c:pt>
                <c:pt idx="44">
                  <c:v>2.4869893612120553E-3</c:v>
                </c:pt>
                <c:pt idx="45">
                  <c:v>-0.1341630196936543</c:v>
                </c:pt>
                <c:pt idx="46">
                  <c:v>-0.10563061020944786</c:v>
                </c:pt>
                <c:pt idx="47">
                  <c:v>-7.4822229267629936E-2</c:v>
                </c:pt>
                <c:pt idx="48">
                  <c:v>-7.0715815373399438E-2</c:v>
                </c:pt>
                <c:pt idx="49">
                  <c:v>-5.6731468023255904E-2</c:v>
                </c:pt>
                <c:pt idx="50">
                  <c:v>-5.1781407835464255E-2</c:v>
                </c:pt>
                <c:pt idx="51">
                  <c:v>-4.0471869328493559E-2</c:v>
                </c:pt>
                <c:pt idx="52">
                  <c:v>-3.9271382839623059E-2</c:v>
                </c:pt>
                <c:pt idx="53">
                  <c:v>-3.4219674055347316E-2</c:v>
                </c:pt>
                <c:pt idx="54">
                  <c:v>-3.3496129745669179E-2</c:v>
                </c:pt>
                <c:pt idx="55">
                  <c:v>-2.9969250539263026E-2</c:v>
                </c:pt>
                <c:pt idx="56">
                  <c:v>-2.3475903891211458E-2</c:v>
                </c:pt>
                <c:pt idx="57">
                  <c:v>0.12683620281156216</c:v>
                </c:pt>
                <c:pt idx="58">
                  <c:v>9.154501216545019E-2</c:v>
                </c:pt>
                <c:pt idx="59">
                  <c:v>5.4976256914867516E-2</c:v>
                </c:pt>
                <c:pt idx="60">
                  <c:v>5.9671488109830806E-2</c:v>
                </c:pt>
                <c:pt idx="61">
                  <c:v>4.2760148312226187E-2</c:v>
                </c:pt>
                <c:pt idx="62">
                  <c:v>3.8101636354911594E-2</c:v>
                </c:pt>
                <c:pt idx="63">
                  <c:v>3.7261206733497199E-2</c:v>
                </c:pt>
                <c:pt idx="64">
                  <c:v>3.6512108128402332E-2</c:v>
                </c:pt>
                <c:pt idx="65">
                  <c:v>3.4029822839246382E-2</c:v>
                </c:pt>
                <c:pt idx="66">
                  <c:v>3.723125327739929E-2</c:v>
                </c:pt>
                <c:pt idx="67">
                  <c:v>4.5372823618470948E-2</c:v>
                </c:pt>
                <c:pt idx="68">
                  <c:v>4.0929619872036138E-2</c:v>
                </c:pt>
                <c:pt idx="69">
                  <c:v>4.5509765442482086E-2</c:v>
                </c:pt>
                <c:pt idx="70">
                  <c:v>4.4441348565059879E-2</c:v>
                </c:pt>
                <c:pt idx="71">
                  <c:v>4.4129930394431582E-2</c:v>
                </c:pt>
                <c:pt idx="72">
                  <c:v>4.326300203590594E-2</c:v>
                </c:pt>
                <c:pt idx="73">
                  <c:v>4.3454167628723006E-2</c:v>
                </c:pt>
                <c:pt idx="74">
                  <c:v>4.7427541256413797E-2</c:v>
                </c:pt>
                <c:pt idx="75">
                  <c:v>3.7882932166301897E-2</c:v>
                </c:pt>
                <c:pt idx="76">
                  <c:v>3.5225934981436335E-2</c:v>
                </c:pt>
                <c:pt idx="77">
                  <c:v>3.3135934180190896E-2</c:v>
                </c:pt>
                <c:pt idx="78">
                  <c:v>3.8284768820663562E-2</c:v>
                </c:pt>
                <c:pt idx="79">
                  <c:v>3.0414120841819381E-2</c:v>
                </c:pt>
                <c:pt idx="80">
                  <c:v>3.4484317093012917E-2</c:v>
                </c:pt>
                <c:pt idx="81">
                  <c:v>2.5205577404361801E-2</c:v>
                </c:pt>
                <c:pt idx="82">
                  <c:v>2.5299008492285946E-2</c:v>
                </c:pt>
                <c:pt idx="83">
                  <c:v>2.928758721834579E-2</c:v>
                </c:pt>
                <c:pt idx="84">
                  <c:v>2.4083026566727339E-2</c:v>
                </c:pt>
                <c:pt idx="85">
                  <c:v>2.712869534430884E-2</c:v>
                </c:pt>
                <c:pt idx="86">
                  <c:v>2.6920870294364185E-2</c:v>
                </c:pt>
                <c:pt idx="87">
                  <c:v>2.6661395880001937E-2</c:v>
                </c:pt>
                <c:pt idx="88">
                  <c:v>2.8035339398180481E-2</c:v>
                </c:pt>
                <c:pt idx="89">
                  <c:v>2.7303754266211566E-2</c:v>
                </c:pt>
                <c:pt idx="90">
                  <c:v>2.0671949006241475E-2</c:v>
                </c:pt>
                <c:pt idx="91">
                  <c:v>2.2488689770281622E-2</c:v>
                </c:pt>
                <c:pt idx="92">
                  <c:v>2.1888243260955065E-2</c:v>
                </c:pt>
                <c:pt idx="93">
                  <c:v>2.5283347863993111E-2</c:v>
                </c:pt>
                <c:pt idx="94">
                  <c:v>2.2940156114483967E-2</c:v>
                </c:pt>
                <c:pt idx="95">
                  <c:v>2.3359240069084519E-2</c:v>
                </c:pt>
                <c:pt idx="96">
                  <c:v>1.6587267215244728E-2</c:v>
                </c:pt>
                <c:pt idx="97">
                  <c:v>1.628678529880645E-2</c:v>
                </c:pt>
                <c:pt idx="98">
                  <c:v>1.8135717048433531E-2</c:v>
                </c:pt>
                <c:pt idx="99">
                  <c:v>1.5530076152990402E-2</c:v>
                </c:pt>
                <c:pt idx="100">
                  <c:v>1.5486066794299091E-2</c:v>
                </c:pt>
                <c:pt idx="101">
                  <c:v>1.5290910639747635E-2</c:v>
                </c:pt>
                <c:pt idx="102">
                  <c:v>1.6436811518778516E-2</c:v>
                </c:pt>
                <c:pt idx="103">
                  <c:v>1.5550496155332993E-2</c:v>
                </c:pt>
                <c:pt idx="104">
                  <c:v>1.8683197947840791E-2</c:v>
                </c:pt>
                <c:pt idx="105">
                  <c:v>1.3818027210884321E-2</c:v>
                </c:pt>
                <c:pt idx="106">
                  <c:v>1.441349781677892E-2</c:v>
                </c:pt>
                <c:pt idx="107">
                  <c:v>1.2067001392346288E-2</c:v>
                </c:pt>
                <c:pt idx="108">
                  <c:v>1.1971200954287831E-2</c:v>
                </c:pt>
                <c:pt idx="109">
                  <c:v>1.2803663034722579E-2</c:v>
                </c:pt>
                <c:pt idx="110">
                  <c:v>7.3445612257820869E-3</c:v>
                </c:pt>
                <c:pt idx="111">
                  <c:v>1.0995492269452845E-2</c:v>
                </c:pt>
                <c:pt idx="112">
                  <c:v>9.5102434119569423E-3</c:v>
                </c:pt>
                <c:pt idx="113">
                  <c:v>8.5581239249905572E-3</c:v>
                </c:pt>
                <c:pt idx="114">
                  <c:v>1.0197550881085427E-2</c:v>
                </c:pt>
                <c:pt idx="115">
                  <c:v>5.6258195507805642E-3</c:v>
                </c:pt>
                <c:pt idx="116">
                  <c:v>3.0637512066145067E-3</c:v>
                </c:pt>
                <c:pt idx="117">
                  <c:v>9.0585028307821336E-3</c:v>
                </c:pt>
                <c:pt idx="118">
                  <c:v>9.6953487400224247E-3</c:v>
                </c:pt>
                <c:pt idx="119">
                  <c:v>1.2214949764455918E-2</c:v>
                </c:pt>
                <c:pt idx="120">
                  <c:v>2.1512166371979502E-2</c:v>
                </c:pt>
              </c:numCache>
            </c:numRef>
          </c:val>
          <c:smooth val="0"/>
          <c:extLst>
            <c:ext xmlns:c16="http://schemas.microsoft.com/office/drawing/2014/chart" uri="{C3380CC4-5D6E-409C-BE32-E72D297353CC}">
              <c16:uniqueId val="{00000000-919E-41BA-8BC0-326576E48552}"/>
            </c:ext>
          </c:extLst>
        </c:ser>
        <c:ser>
          <c:idx val="1"/>
          <c:order val="1"/>
          <c:tx>
            <c:v>May 2026 Estimate</c:v>
          </c:tx>
          <c:spPr>
            <a:ln w="28575" cap="rnd">
              <a:solidFill>
                <a:srgbClr val="415FA9"/>
              </a:solidFill>
              <a:prstDash val="sysDash"/>
              <a:round/>
            </a:ln>
            <a:effectLst/>
          </c:spPr>
          <c:marker>
            <c:symbol val="none"/>
          </c:marker>
          <c:cat>
            <c:numRef>
              <c:f>'Employment Data'!$E$84:$E$215</c:f>
              <c:numCache>
                <c:formatCode>yyyy\-mm\-dd</c:formatCode>
                <c:ptCount val="132"/>
                <c:pt idx="0">
                  <c:v>42552</c:v>
                </c:pt>
                <c:pt idx="1">
                  <c:v>42583</c:v>
                </c:pt>
                <c:pt idx="2">
                  <c:v>42614</c:v>
                </c:pt>
                <c:pt idx="3">
                  <c:v>42644</c:v>
                </c:pt>
                <c:pt idx="4">
                  <c:v>42675</c:v>
                </c:pt>
                <c:pt idx="5">
                  <c:v>42705</c:v>
                </c:pt>
                <c:pt idx="6">
                  <c:v>42736</c:v>
                </c:pt>
                <c:pt idx="7">
                  <c:v>42767</c:v>
                </c:pt>
                <c:pt idx="8">
                  <c:v>42795</c:v>
                </c:pt>
                <c:pt idx="9">
                  <c:v>42826</c:v>
                </c:pt>
                <c:pt idx="10">
                  <c:v>42856</c:v>
                </c:pt>
                <c:pt idx="11">
                  <c:v>42887</c:v>
                </c:pt>
                <c:pt idx="12">
                  <c:v>42917</c:v>
                </c:pt>
                <c:pt idx="13">
                  <c:v>42948</c:v>
                </c:pt>
                <c:pt idx="14">
                  <c:v>42979</c:v>
                </c:pt>
                <c:pt idx="15">
                  <c:v>43009</c:v>
                </c:pt>
                <c:pt idx="16">
                  <c:v>43040</c:v>
                </c:pt>
                <c:pt idx="17">
                  <c:v>43070</c:v>
                </c:pt>
                <c:pt idx="18">
                  <c:v>43101</c:v>
                </c:pt>
                <c:pt idx="19">
                  <c:v>43132</c:v>
                </c:pt>
                <c:pt idx="20">
                  <c:v>43160</c:v>
                </c:pt>
                <c:pt idx="21">
                  <c:v>43191</c:v>
                </c:pt>
                <c:pt idx="22">
                  <c:v>43221</c:v>
                </c:pt>
                <c:pt idx="23">
                  <c:v>43252</c:v>
                </c:pt>
                <c:pt idx="24">
                  <c:v>43282</c:v>
                </c:pt>
                <c:pt idx="25">
                  <c:v>43313</c:v>
                </c:pt>
                <c:pt idx="26">
                  <c:v>43344</c:v>
                </c:pt>
                <c:pt idx="27">
                  <c:v>43374</c:v>
                </c:pt>
                <c:pt idx="28">
                  <c:v>43405</c:v>
                </c:pt>
                <c:pt idx="29">
                  <c:v>43435</c:v>
                </c:pt>
                <c:pt idx="30">
                  <c:v>43466</c:v>
                </c:pt>
                <c:pt idx="31">
                  <c:v>43497</c:v>
                </c:pt>
                <c:pt idx="32">
                  <c:v>43525</c:v>
                </c:pt>
                <c:pt idx="33">
                  <c:v>43556</c:v>
                </c:pt>
                <c:pt idx="34">
                  <c:v>43586</c:v>
                </c:pt>
                <c:pt idx="35">
                  <c:v>43617</c:v>
                </c:pt>
                <c:pt idx="36">
                  <c:v>43647</c:v>
                </c:pt>
                <c:pt idx="37">
                  <c:v>43678</c:v>
                </c:pt>
                <c:pt idx="38">
                  <c:v>43709</c:v>
                </c:pt>
                <c:pt idx="39">
                  <c:v>43739</c:v>
                </c:pt>
                <c:pt idx="40">
                  <c:v>43770</c:v>
                </c:pt>
                <c:pt idx="41">
                  <c:v>43800</c:v>
                </c:pt>
                <c:pt idx="42">
                  <c:v>43831</c:v>
                </c:pt>
                <c:pt idx="43">
                  <c:v>43862</c:v>
                </c:pt>
                <c:pt idx="44">
                  <c:v>43891</c:v>
                </c:pt>
                <c:pt idx="45">
                  <c:v>43922</c:v>
                </c:pt>
                <c:pt idx="46">
                  <c:v>43952</c:v>
                </c:pt>
                <c:pt idx="47">
                  <c:v>43983</c:v>
                </c:pt>
                <c:pt idx="48">
                  <c:v>44013</c:v>
                </c:pt>
                <c:pt idx="49">
                  <c:v>44044</c:v>
                </c:pt>
                <c:pt idx="50">
                  <c:v>44075</c:v>
                </c:pt>
                <c:pt idx="51">
                  <c:v>44105</c:v>
                </c:pt>
                <c:pt idx="52">
                  <c:v>44136</c:v>
                </c:pt>
                <c:pt idx="53">
                  <c:v>44166</c:v>
                </c:pt>
                <c:pt idx="54">
                  <c:v>44197</c:v>
                </c:pt>
                <c:pt idx="55">
                  <c:v>44228</c:v>
                </c:pt>
                <c:pt idx="56">
                  <c:v>44256</c:v>
                </c:pt>
                <c:pt idx="57">
                  <c:v>44287</c:v>
                </c:pt>
                <c:pt idx="58">
                  <c:v>44317</c:v>
                </c:pt>
                <c:pt idx="59">
                  <c:v>44348</c:v>
                </c:pt>
                <c:pt idx="60">
                  <c:v>44378</c:v>
                </c:pt>
                <c:pt idx="61">
                  <c:v>44409</c:v>
                </c:pt>
                <c:pt idx="62">
                  <c:v>44440</c:v>
                </c:pt>
                <c:pt idx="63">
                  <c:v>44470</c:v>
                </c:pt>
                <c:pt idx="64">
                  <c:v>44501</c:v>
                </c:pt>
                <c:pt idx="65">
                  <c:v>44531</c:v>
                </c:pt>
                <c:pt idx="66">
                  <c:v>44562</c:v>
                </c:pt>
                <c:pt idx="67">
                  <c:v>44593</c:v>
                </c:pt>
                <c:pt idx="68">
                  <c:v>44621</c:v>
                </c:pt>
                <c:pt idx="69">
                  <c:v>44652</c:v>
                </c:pt>
                <c:pt idx="70">
                  <c:v>44682</c:v>
                </c:pt>
                <c:pt idx="71">
                  <c:v>44713</c:v>
                </c:pt>
                <c:pt idx="72">
                  <c:v>44743</c:v>
                </c:pt>
                <c:pt idx="73">
                  <c:v>44774</c:v>
                </c:pt>
                <c:pt idx="74">
                  <c:v>44805</c:v>
                </c:pt>
                <c:pt idx="75">
                  <c:v>44835</c:v>
                </c:pt>
                <c:pt idx="76">
                  <c:v>44866</c:v>
                </c:pt>
                <c:pt idx="77">
                  <c:v>44896</c:v>
                </c:pt>
                <c:pt idx="78">
                  <c:v>44927</c:v>
                </c:pt>
                <c:pt idx="79">
                  <c:v>44958</c:v>
                </c:pt>
                <c:pt idx="80">
                  <c:v>44986</c:v>
                </c:pt>
                <c:pt idx="81">
                  <c:v>45017</c:v>
                </c:pt>
                <c:pt idx="82">
                  <c:v>45047</c:v>
                </c:pt>
                <c:pt idx="83">
                  <c:v>45078</c:v>
                </c:pt>
                <c:pt idx="84">
                  <c:v>45108</c:v>
                </c:pt>
                <c:pt idx="85">
                  <c:v>45139</c:v>
                </c:pt>
                <c:pt idx="86">
                  <c:v>45170</c:v>
                </c:pt>
                <c:pt idx="87">
                  <c:v>45200</c:v>
                </c:pt>
                <c:pt idx="88">
                  <c:v>45231</c:v>
                </c:pt>
                <c:pt idx="89">
                  <c:v>45261</c:v>
                </c:pt>
                <c:pt idx="90">
                  <c:v>45292</c:v>
                </c:pt>
                <c:pt idx="91">
                  <c:v>45323</c:v>
                </c:pt>
                <c:pt idx="92">
                  <c:v>45352</c:v>
                </c:pt>
                <c:pt idx="93">
                  <c:v>45383</c:v>
                </c:pt>
                <c:pt idx="94">
                  <c:v>45413</c:v>
                </c:pt>
                <c:pt idx="95">
                  <c:v>45444</c:v>
                </c:pt>
                <c:pt idx="96">
                  <c:v>45474</c:v>
                </c:pt>
                <c:pt idx="97">
                  <c:v>45505</c:v>
                </c:pt>
                <c:pt idx="98">
                  <c:v>45536</c:v>
                </c:pt>
                <c:pt idx="99">
                  <c:v>45566</c:v>
                </c:pt>
                <c:pt idx="100">
                  <c:v>45597</c:v>
                </c:pt>
                <c:pt idx="101">
                  <c:v>45627</c:v>
                </c:pt>
                <c:pt idx="102">
                  <c:v>45658</c:v>
                </c:pt>
                <c:pt idx="103">
                  <c:v>45689</c:v>
                </c:pt>
                <c:pt idx="104">
                  <c:v>45717</c:v>
                </c:pt>
                <c:pt idx="105">
                  <c:v>45748</c:v>
                </c:pt>
                <c:pt idx="106">
                  <c:v>45778</c:v>
                </c:pt>
                <c:pt idx="107">
                  <c:v>45809</c:v>
                </c:pt>
                <c:pt idx="108">
                  <c:v>45839</c:v>
                </c:pt>
                <c:pt idx="109">
                  <c:v>45870</c:v>
                </c:pt>
                <c:pt idx="110">
                  <c:v>45901</c:v>
                </c:pt>
                <c:pt idx="111">
                  <c:v>45931</c:v>
                </c:pt>
                <c:pt idx="112">
                  <c:v>45962</c:v>
                </c:pt>
                <c:pt idx="113">
                  <c:v>45992</c:v>
                </c:pt>
                <c:pt idx="114">
                  <c:v>46023</c:v>
                </c:pt>
                <c:pt idx="115">
                  <c:v>46054</c:v>
                </c:pt>
                <c:pt idx="116">
                  <c:v>46082</c:v>
                </c:pt>
                <c:pt idx="117">
                  <c:v>46113</c:v>
                </c:pt>
                <c:pt idx="118">
                  <c:v>46143</c:v>
                </c:pt>
                <c:pt idx="119">
                  <c:v>46174</c:v>
                </c:pt>
                <c:pt idx="120">
                  <c:v>46204</c:v>
                </c:pt>
                <c:pt idx="121">
                  <c:v>46235</c:v>
                </c:pt>
                <c:pt idx="122">
                  <c:v>46266</c:v>
                </c:pt>
                <c:pt idx="123">
                  <c:v>46296</c:v>
                </c:pt>
                <c:pt idx="124">
                  <c:v>46327</c:v>
                </c:pt>
                <c:pt idx="125">
                  <c:v>46357</c:v>
                </c:pt>
                <c:pt idx="126">
                  <c:v>46388</c:v>
                </c:pt>
                <c:pt idx="127">
                  <c:v>46419</c:v>
                </c:pt>
                <c:pt idx="128">
                  <c:v>46447</c:v>
                </c:pt>
                <c:pt idx="129">
                  <c:v>46478</c:v>
                </c:pt>
                <c:pt idx="130">
                  <c:v>46508</c:v>
                </c:pt>
                <c:pt idx="131">
                  <c:v>46539</c:v>
                </c:pt>
              </c:numCache>
            </c:numRef>
          </c:cat>
          <c:val>
            <c:numRef>
              <c:f>'Employment Data'!$H$84:$H$215</c:f>
              <c:numCache>
                <c:formatCode>General</c:formatCode>
                <c:ptCount val="132"/>
                <c:pt idx="115" formatCode="0.0%">
                  <c:v>5.6258195507805642E-3</c:v>
                </c:pt>
                <c:pt idx="116" formatCode="0.0%">
                  <c:v>3.0637512066145067E-3</c:v>
                </c:pt>
                <c:pt idx="117" formatCode="0.0%">
                  <c:v>1.0871946319983339E-2</c:v>
                </c:pt>
                <c:pt idx="118" formatCode="0.0%">
                  <c:v>9.4149132851351069E-3</c:v>
                </c:pt>
                <c:pt idx="119" formatCode="0.0%">
                  <c:v>8.5554883895444522E-3</c:v>
                </c:pt>
                <c:pt idx="120" formatCode="0.0%">
                  <c:v>1.7606349246442665E-2</c:v>
                </c:pt>
                <c:pt idx="121" formatCode="0.0%">
                  <c:v>1.4167102850684232E-2</c:v>
                </c:pt>
                <c:pt idx="122" formatCode="0.0%">
                  <c:v>1.566391032893355E-2</c:v>
                </c:pt>
                <c:pt idx="123" formatCode="0.0%">
                  <c:v>1.2406686390532551E-2</c:v>
                </c:pt>
                <c:pt idx="124" formatCode="0.0%">
                  <c:v>9.9916185258963619E-3</c:v>
                </c:pt>
                <c:pt idx="125" formatCode="0.0%">
                  <c:v>1.3681134312216736E-2</c:v>
                </c:pt>
                <c:pt idx="126" formatCode="0.0%">
                  <c:v>1.7704755870924238E-2</c:v>
                </c:pt>
                <c:pt idx="127" formatCode="0.0%">
                  <c:v>1.7036577774038886E-2</c:v>
                </c:pt>
                <c:pt idx="128" formatCode="0.0%">
                  <c:v>1.4127432635983261E-2</c:v>
                </c:pt>
                <c:pt idx="129" formatCode="0.0%">
                  <c:v>6.8961074583588911E-3</c:v>
                </c:pt>
                <c:pt idx="130" formatCode="0.0%">
                  <c:v>5.9407973990552865E-3</c:v>
                </c:pt>
                <c:pt idx="131" formatCode="0.0%">
                  <c:v>5.4511383111774947E-3</c:v>
                </c:pt>
              </c:numCache>
            </c:numRef>
          </c:val>
          <c:smooth val="0"/>
          <c:extLst>
            <c:ext xmlns:c16="http://schemas.microsoft.com/office/drawing/2014/chart" uri="{C3380CC4-5D6E-409C-BE32-E72D297353CC}">
              <c16:uniqueId val="{00000001-919E-41BA-8BC0-326576E48552}"/>
            </c:ext>
          </c:extLst>
        </c:ser>
        <c:ser>
          <c:idx val="2"/>
          <c:order val="2"/>
          <c:tx>
            <c:v>10-Year Average</c:v>
          </c:tx>
          <c:spPr>
            <a:ln w="28575" cap="rnd">
              <a:solidFill>
                <a:schemeClr val="accent3"/>
              </a:solidFill>
              <a:prstDash val="sysDot"/>
              <a:round/>
            </a:ln>
            <a:effectLst/>
          </c:spPr>
          <c:marker>
            <c:symbol val="none"/>
          </c:marker>
          <c:dLbls>
            <c:dLbl>
              <c:idx val="66"/>
              <c:layout>
                <c:manualLayout>
                  <c:x val="-3.1014873140857394E-2"/>
                  <c:y val="0.10760669320113317"/>
                </c:manualLayout>
              </c:layout>
              <c:tx>
                <c:rich>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fld id="{3BA59430-60D2-4FB1-9A97-CE536D29E224}" type="SERIESNAME">
                      <a:rPr lang="en-US">
                        <a:solidFill>
                          <a:schemeClr val="tx1">
                            <a:lumMod val="65000"/>
                            <a:lumOff val="35000"/>
                          </a:schemeClr>
                        </a:solidFill>
                      </a:rPr>
                      <a:pPr>
                        <a:defRPr/>
                      </a:pPr>
                      <a:t>[SERIES NAME]</a:t>
                    </a:fld>
                    <a:r>
                      <a:rPr lang="en-US" baseline="0" dirty="0">
                        <a:solidFill>
                          <a:schemeClr val="tx1">
                            <a:lumMod val="65000"/>
                            <a:lumOff val="35000"/>
                          </a:schemeClr>
                        </a:solidFill>
                      </a:rPr>
                      <a:t>, </a:t>
                    </a:r>
                    <a:fld id="{3D2AB11F-8FF0-4D37-AD92-F2EED0F9BB10}" type="VALUE">
                      <a:rPr lang="en-US" baseline="0">
                        <a:solidFill>
                          <a:schemeClr val="tx1">
                            <a:lumMod val="65000"/>
                            <a:lumOff val="35000"/>
                          </a:schemeClr>
                        </a:solidFill>
                      </a:rPr>
                      <a:pPr>
                        <a:defRPr/>
                      </a:pPr>
                      <a:t>[VALUE]</a:t>
                    </a:fld>
                    <a:endParaRPr lang="en-US" baseline="0" dirty="0">
                      <a:solidFill>
                        <a:schemeClr val="tx1">
                          <a:lumMod val="65000"/>
                          <a:lumOff val="35000"/>
                        </a:schemeClr>
                      </a:solidFill>
                    </a:endParaRPr>
                  </a:p>
                </c:rich>
              </c:tx>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19E-41BA-8BC0-326576E48552}"/>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'Employment Data'!$E$84:$E$215</c:f>
              <c:numCache>
                <c:formatCode>yyyy\-mm\-dd</c:formatCode>
                <c:ptCount val="132"/>
                <c:pt idx="0">
                  <c:v>42552</c:v>
                </c:pt>
                <c:pt idx="1">
                  <c:v>42583</c:v>
                </c:pt>
                <c:pt idx="2">
                  <c:v>42614</c:v>
                </c:pt>
                <c:pt idx="3">
                  <c:v>42644</c:v>
                </c:pt>
                <c:pt idx="4">
                  <c:v>42675</c:v>
                </c:pt>
                <c:pt idx="5">
                  <c:v>42705</c:v>
                </c:pt>
                <c:pt idx="6">
                  <c:v>42736</c:v>
                </c:pt>
                <c:pt idx="7">
                  <c:v>42767</c:v>
                </c:pt>
                <c:pt idx="8">
                  <c:v>42795</c:v>
                </c:pt>
                <c:pt idx="9">
                  <c:v>42826</c:v>
                </c:pt>
                <c:pt idx="10">
                  <c:v>42856</c:v>
                </c:pt>
                <c:pt idx="11">
                  <c:v>42887</c:v>
                </c:pt>
                <c:pt idx="12">
                  <c:v>42917</c:v>
                </c:pt>
                <c:pt idx="13">
                  <c:v>42948</c:v>
                </c:pt>
                <c:pt idx="14">
                  <c:v>42979</c:v>
                </c:pt>
                <c:pt idx="15">
                  <c:v>43009</c:v>
                </c:pt>
                <c:pt idx="16">
                  <c:v>43040</c:v>
                </c:pt>
                <c:pt idx="17">
                  <c:v>43070</c:v>
                </c:pt>
                <c:pt idx="18">
                  <c:v>43101</c:v>
                </c:pt>
                <c:pt idx="19">
                  <c:v>43132</c:v>
                </c:pt>
                <c:pt idx="20">
                  <c:v>43160</c:v>
                </c:pt>
                <c:pt idx="21">
                  <c:v>43191</c:v>
                </c:pt>
                <c:pt idx="22">
                  <c:v>43221</c:v>
                </c:pt>
                <c:pt idx="23">
                  <c:v>43252</c:v>
                </c:pt>
                <c:pt idx="24">
                  <c:v>43282</c:v>
                </c:pt>
                <c:pt idx="25">
                  <c:v>43313</c:v>
                </c:pt>
                <c:pt idx="26">
                  <c:v>43344</c:v>
                </c:pt>
                <c:pt idx="27">
                  <c:v>43374</c:v>
                </c:pt>
                <c:pt idx="28">
                  <c:v>43405</c:v>
                </c:pt>
                <c:pt idx="29">
                  <c:v>43435</c:v>
                </c:pt>
                <c:pt idx="30">
                  <c:v>43466</c:v>
                </c:pt>
                <c:pt idx="31">
                  <c:v>43497</c:v>
                </c:pt>
                <c:pt idx="32">
                  <c:v>43525</c:v>
                </c:pt>
                <c:pt idx="33">
                  <c:v>43556</c:v>
                </c:pt>
                <c:pt idx="34">
                  <c:v>43586</c:v>
                </c:pt>
                <c:pt idx="35">
                  <c:v>43617</c:v>
                </c:pt>
                <c:pt idx="36">
                  <c:v>43647</c:v>
                </c:pt>
                <c:pt idx="37">
                  <c:v>43678</c:v>
                </c:pt>
                <c:pt idx="38">
                  <c:v>43709</c:v>
                </c:pt>
                <c:pt idx="39">
                  <c:v>43739</c:v>
                </c:pt>
                <c:pt idx="40">
                  <c:v>43770</c:v>
                </c:pt>
                <c:pt idx="41">
                  <c:v>43800</c:v>
                </c:pt>
                <c:pt idx="42">
                  <c:v>43831</c:v>
                </c:pt>
                <c:pt idx="43">
                  <c:v>43862</c:v>
                </c:pt>
                <c:pt idx="44">
                  <c:v>43891</c:v>
                </c:pt>
                <c:pt idx="45">
                  <c:v>43922</c:v>
                </c:pt>
                <c:pt idx="46">
                  <c:v>43952</c:v>
                </c:pt>
                <c:pt idx="47">
                  <c:v>43983</c:v>
                </c:pt>
                <c:pt idx="48">
                  <c:v>44013</c:v>
                </c:pt>
                <c:pt idx="49">
                  <c:v>44044</c:v>
                </c:pt>
                <c:pt idx="50">
                  <c:v>44075</c:v>
                </c:pt>
                <c:pt idx="51">
                  <c:v>44105</c:v>
                </c:pt>
                <c:pt idx="52">
                  <c:v>44136</c:v>
                </c:pt>
                <c:pt idx="53">
                  <c:v>44166</c:v>
                </c:pt>
                <c:pt idx="54">
                  <c:v>44197</c:v>
                </c:pt>
                <c:pt idx="55">
                  <c:v>44228</c:v>
                </c:pt>
                <c:pt idx="56">
                  <c:v>44256</c:v>
                </c:pt>
                <c:pt idx="57">
                  <c:v>44287</c:v>
                </c:pt>
                <c:pt idx="58">
                  <c:v>44317</c:v>
                </c:pt>
                <c:pt idx="59">
                  <c:v>44348</c:v>
                </c:pt>
                <c:pt idx="60">
                  <c:v>44378</c:v>
                </c:pt>
                <c:pt idx="61">
                  <c:v>44409</c:v>
                </c:pt>
                <c:pt idx="62">
                  <c:v>44440</c:v>
                </c:pt>
                <c:pt idx="63">
                  <c:v>44470</c:v>
                </c:pt>
                <c:pt idx="64">
                  <c:v>44501</c:v>
                </c:pt>
                <c:pt idx="65">
                  <c:v>44531</c:v>
                </c:pt>
                <c:pt idx="66">
                  <c:v>44562</c:v>
                </c:pt>
                <c:pt idx="67">
                  <c:v>44593</c:v>
                </c:pt>
                <c:pt idx="68">
                  <c:v>44621</c:v>
                </c:pt>
                <c:pt idx="69">
                  <c:v>44652</c:v>
                </c:pt>
                <c:pt idx="70">
                  <c:v>44682</c:v>
                </c:pt>
                <c:pt idx="71">
                  <c:v>44713</c:v>
                </c:pt>
                <c:pt idx="72">
                  <c:v>44743</c:v>
                </c:pt>
                <c:pt idx="73">
                  <c:v>44774</c:v>
                </c:pt>
                <c:pt idx="74">
                  <c:v>44805</c:v>
                </c:pt>
                <c:pt idx="75">
                  <c:v>44835</c:v>
                </c:pt>
                <c:pt idx="76">
                  <c:v>44866</c:v>
                </c:pt>
                <c:pt idx="77">
                  <c:v>44896</c:v>
                </c:pt>
                <c:pt idx="78">
                  <c:v>44927</c:v>
                </c:pt>
                <c:pt idx="79">
                  <c:v>44958</c:v>
                </c:pt>
                <c:pt idx="80">
                  <c:v>44986</c:v>
                </c:pt>
                <c:pt idx="81">
                  <c:v>45017</c:v>
                </c:pt>
                <c:pt idx="82">
                  <c:v>45047</c:v>
                </c:pt>
                <c:pt idx="83">
                  <c:v>45078</c:v>
                </c:pt>
                <c:pt idx="84">
                  <c:v>45108</c:v>
                </c:pt>
                <c:pt idx="85">
                  <c:v>45139</c:v>
                </c:pt>
                <c:pt idx="86">
                  <c:v>45170</c:v>
                </c:pt>
                <c:pt idx="87">
                  <c:v>45200</c:v>
                </c:pt>
                <c:pt idx="88">
                  <c:v>45231</c:v>
                </c:pt>
                <c:pt idx="89">
                  <c:v>45261</c:v>
                </c:pt>
                <c:pt idx="90">
                  <c:v>45292</c:v>
                </c:pt>
                <c:pt idx="91">
                  <c:v>45323</c:v>
                </c:pt>
                <c:pt idx="92">
                  <c:v>45352</c:v>
                </c:pt>
                <c:pt idx="93">
                  <c:v>45383</c:v>
                </c:pt>
                <c:pt idx="94">
                  <c:v>45413</c:v>
                </c:pt>
                <c:pt idx="95">
                  <c:v>45444</c:v>
                </c:pt>
                <c:pt idx="96">
                  <c:v>45474</c:v>
                </c:pt>
                <c:pt idx="97">
                  <c:v>45505</c:v>
                </c:pt>
                <c:pt idx="98">
                  <c:v>45536</c:v>
                </c:pt>
                <c:pt idx="99">
                  <c:v>45566</c:v>
                </c:pt>
                <c:pt idx="100">
                  <c:v>45597</c:v>
                </c:pt>
                <c:pt idx="101">
                  <c:v>45627</c:v>
                </c:pt>
                <c:pt idx="102">
                  <c:v>45658</c:v>
                </c:pt>
                <c:pt idx="103">
                  <c:v>45689</c:v>
                </c:pt>
                <c:pt idx="104">
                  <c:v>45717</c:v>
                </c:pt>
                <c:pt idx="105">
                  <c:v>45748</c:v>
                </c:pt>
                <c:pt idx="106">
                  <c:v>45778</c:v>
                </c:pt>
                <c:pt idx="107">
                  <c:v>45809</c:v>
                </c:pt>
                <c:pt idx="108">
                  <c:v>45839</c:v>
                </c:pt>
                <c:pt idx="109">
                  <c:v>45870</c:v>
                </c:pt>
                <c:pt idx="110">
                  <c:v>45901</c:v>
                </c:pt>
                <c:pt idx="111">
                  <c:v>45931</c:v>
                </c:pt>
                <c:pt idx="112">
                  <c:v>45962</c:v>
                </c:pt>
                <c:pt idx="113">
                  <c:v>45992</c:v>
                </c:pt>
                <c:pt idx="114">
                  <c:v>46023</c:v>
                </c:pt>
                <c:pt idx="115">
                  <c:v>46054</c:v>
                </c:pt>
                <c:pt idx="116">
                  <c:v>46082</c:v>
                </c:pt>
                <c:pt idx="117">
                  <c:v>46113</c:v>
                </c:pt>
                <c:pt idx="118">
                  <c:v>46143</c:v>
                </c:pt>
                <c:pt idx="119">
                  <c:v>46174</c:v>
                </c:pt>
                <c:pt idx="120">
                  <c:v>46204</c:v>
                </c:pt>
                <c:pt idx="121">
                  <c:v>46235</c:v>
                </c:pt>
                <c:pt idx="122">
                  <c:v>46266</c:v>
                </c:pt>
                <c:pt idx="123">
                  <c:v>46296</c:v>
                </c:pt>
                <c:pt idx="124">
                  <c:v>46327</c:v>
                </c:pt>
                <c:pt idx="125">
                  <c:v>46357</c:v>
                </c:pt>
                <c:pt idx="126">
                  <c:v>46388</c:v>
                </c:pt>
                <c:pt idx="127">
                  <c:v>46419</c:v>
                </c:pt>
                <c:pt idx="128">
                  <c:v>46447</c:v>
                </c:pt>
                <c:pt idx="129">
                  <c:v>46478</c:v>
                </c:pt>
                <c:pt idx="130">
                  <c:v>46508</c:v>
                </c:pt>
                <c:pt idx="131">
                  <c:v>46539</c:v>
                </c:pt>
              </c:numCache>
            </c:numRef>
          </c:cat>
          <c:val>
            <c:numRef>
              <c:f>'Employment Data'!$I$84:$I$215</c:f>
              <c:numCache>
                <c:formatCode>0.0%</c:formatCode>
                <c:ptCount val="132"/>
                <c:pt idx="0">
                  <c:v>1.7880994562852859E-2</c:v>
                </c:pt>
                <c:pt idx="1">
                  <c:v>1.7880994562852859E-2</c:v>
                </c:pt>
                <c:pt idx="2">
                  <c:v>1.7880994562852859E-2</c:v>
                </c:pt>
                <c:pt idx="3">
                  <c:v>1.7880994562852859E-2</c:v>
                </c:pt>
                <c:pt idx="4">
                  <c:v>1.7880994562852859E-2</c:v>
                </c:pt>
                <c:pt idx="5">
                  <c:v>1.7880994562852859E-2</c:v>
                </c:pt>
                <c:pt idx="6">
                  <c:v>1.7880994562852859E-2</c:v>
                </c:pt>
                <c:pt idx="7">
                  <c:v>1.7880994562852859E-2</c:v>
                </c:pt>
                <c:pt idx="8">
                  <c:v>1.7880994562852859E-2</c:v>
                </c:pt>
                <c:pt idx="9">
                  <c:v>1.7880994562852859E-2</c:v>
                </c:pt>
                <c:pt idx="10">
                  <c:v>1.7880994562852859E-2</c:v>
                </c:pt>
                <c:pt idx="11">
                  <c:v>1.7880994562852859E-2</c:v>
                </c:pt>
                <c:pt idx="12">
                  <c:v>1.7880994562852859E-2</c:v>
                </c:pt>
                <c:pt idx="13">
                  <c:v>1.7880994562852859E-2</c:v>
                </c:pt>
                <c:pt idx="14">
                  <c:v>1.7880994562852859E-2</c:v>
                </c:pt>
                <c:pt idx="15">
                  <c:v>1.7880994562852859E-2</c:v>
                </c:pt>
                <c:pt idx="16">
                  <c:v>1.7880994562852859E-2</c:v>
                </c:pt>
                <c:pt idx="17">
                  <c:v>1.7880994562852859E-2</c:v>
                </c:pt>
                <c:pt idx="18">
                  <c:v>1.7880994562852859E-2</c:v>
                </c:pt>
                <c:pt idx="19">
                  <c:v>1.7880994562852859E-2</c:v>
                </c:pt>
                <c:pt idx="20">
                  <c:v>1.7880994562852859E-2</c:v>
                </c:pt>
                <c:pt idx="21">
                  <c:v>1.7880994562852859E-2</c:v>
                </c:pt>
                <c:pt idx="22">
                  <c:v>1.7880994562852859E-2</c:v>
                </c:pt>
                <c:pt idx="23">
                  <c:v>1.7880994562852859E-2</c:v>
                </c:pt>
                <c:pt idx="24">
                  <c:v>1.7880994562852859E-2</c:v>
                </c:pt>
                <c:pt idx="25">
                  <c:v>1.7880994562852859E-2</c:v>
                </c:pt>
                <c:pt idx="26">
                  <c:v>1.7880994562852859E-2</c:v>
                </c:pt>
                <c:pt idx="27">
                  <c:v>1.7880994562852859E-2</c:v>
                </c:pt>
                <c:pt idx="28">
                  <c:v>1.7880994562852859E-2</c:v>
                </c:pt>
                <c:pt idx="29">
                  <c:v>1.7880994562852859E-2</c:v>
                </c:pt>
                <c:pt idx="30">
                  <c:v>1.7880994562852859E-2</c:v>
                </c:pt>
                <c:pt idx="31">
                  <c:v>1.7880994562852859E-2</c:v>
                </c:pt>
                <c:pt idx="32">
                  <c:v>1.7880994562852859E-2</c:v>
                </c:pt>
                <c:pt idx="33">
                  <c:v>1.7880994562852859E-2</c:v>
                </c:pt>
                <c:pt idx="34">
                  <c:v>1.7880994562852859E-2</c:v>
                </c:pt>
                <c:pt idx="35">
                  <c:v>1.7880994562852859E-2</c:v>
                </c:pt>
                <c:pt idx="36">
                  <c:v>1.7880994562852859E-2</c:v>
                </c:pt>
                <c:pt idx="37">
                  <c:v>1.7880994562852859E-2</c:v>
                </c:pt>
                <c:pt idx="38">
                  <c:v>1.7880994562852859E-2</c:v>
                </c:pt>
                <c:pt idx="39">
                  <c:v>1.7880994562852859E-2</c:v>
                </c:pt>
                <c:pt idx="40">
                  <c:v>1.7880994562852859E-2</c:v>
                </c:pt>
                <c:pt idx="41">
                  <c:v>1.7880994562852859E-2</c:v>
                </c:pt>
                <c:pt idx="42">
                  <c:v>1.7880994562852859E-2</c:v>
                </c:pt>
                <c:pt idx="43">
                  <c:v>1.7880994562852859E-2</c:v>
                </c:pt>
                <c:pt idx="44">
                  <c:v>1.7880994562852859E-2</c:v>
                </c:pt>
                <c:pt idx="45">
                  <c:v>1.7880994562852859E-2</c:v>
                </c:pt>
                <c:pt idx="46">
                  <c:v>1.7880994562852859E-2</c:v>
                </c:pt>
                <c:pt idx="47">
                  <c:v>1.7880994562852859E-2</c:v>
                </c:pt>
                <c:pt idx="48">
                  <c:v>1.7880994562852859E-2</c:v>
                </c:pt>
                <c:pt idx="49">
                  <c:v>1.7880994562852859E-2</c:v>
                </c:pt>
                <c:pt idx="50">
                  <c:v>1.7880994562852859E-2</c:v>
                </c:pt>
                <c:pt idx="51">
                  <c:v>1.7880994562852859E-2</c:v>
                </c:pt>
                <c:pt idx="52">
                  <c:v>1.7880994562852859E-2</c:v>
                </c:pt>
                <c:pt idx="53">
                  <c:v>1.7880994562852859E-2</c:v>
                </c:pt>
                <c:pt idx="54">
                  <c:v>1.7880994562852859E-2</c:v>
                </c:pt>
                <c:pt idx="55">
                  <c:v>1.7880994562852859E-2</c:v>
                </c:pt>
                <c:pt idx="56">
                  <c:v>1.7880994562852859E-2</c:v>
                </c:pt>
                <c:pt idx="57">
                  <c:v>1.7880994562852859E-2</c:v>
                </c:pt>
                <c:pt idx="58">
                  <c:v>1.7880994562852859E-2</c:v>
                </c:pt>
                <c:pt idx="59">
                  <c:v>1.7880994562852859E-2</c:v>
                </c:pt>
                <c:pt idx="60">
                  <c:v>1.7880994562852859E-2</c:v>
                </c:pt>
                <c:pt idx="61">
                  <c:v>1.7880994562852859E-2</c:v>
                </c:pt>
                <c:pt idx="62">
                  <c:v>1.7880994562852859E-2</c:v>
                </c:pt>
                <c:pt idx="63">
                  <c:v>1.7880994562852859E-2</c:v>
                </c:pt>
                <c:pt idx="64">
                  <c:v>1.7880994562852859E-2</c:v>
                </c:pt>
                <c:pt idx="65">
                  <c:v>1.7880994562852859E-2</c:v>
                </c:pt>
                <c:pt idx="66">
                  <c:v>1.7880994562852859E-2</c:v>
                </c:pt>
                <c:pt idx="67">
                  <c:v>1.7880994562852859E-2</c:v>
                </c:pt>
                <c:pt idx="68">
                  <c:v>1.7880994562852859E-2</c:v>
                </c:pt>
                <c:pt idx="69">
                  <c:v>1.7880994562852859E-2</c:v>
                </c:pt>
                <c:pt idx="70">
                  <c:v>1.7880994562852859E-2</c:v>
                </c:pt>
                <c:pt idx="71">
                  <c:v>1.7880994562852859E-2</c:v>
                </c:pt>
                <c:pt idx="72">
                  <c:v>1.7880994562852859E-2</c:v>
                </c:pt>
                <c:pt idx="73">
                  <c:v>1.7880994562852859E-2</c:v>
                </c:pt>
                <c:pt idx="74">
                  <c:v>1.7880994562852859E-2</c:v>
                </c:pt>
                <c:pt idx="75">
                  <c:v>1.7880994562852859E-2</c:v>
                </c:pt>
                <c:pt idx="76">
                  <c:v>1.7880994562852859E-2</c:v>
                </c:pt>
                <c:pt idx="77">
                  <c:v>1.7880994562852859E-2</c:v>
                </c:pt>
                <c:pt idx="78">
                  <c:v>1.7880994562852859E-2</c:v>
                </c:pt>
                <c:pt idx="79">
                  <c:v>1.7880994562852859E-2</c:v>
                </c:pt>
                <c:pt idx="80">
                  <c:v>1.7880994562852859E-2</c:v>
                </c:pt>
                <c:pt idx="81">
                  <c:v>1.7880994562852859E-2</c:v>
                </c:pt>
                <c:pt idx="82">
                  <c:v>1.7880994562852859E-2</c:v>
                </c:pt>
                <c:pt idx="83">
                  <c:v>1.7880994562852859E-2</c:v>
                </c:pt>
                <c:pt idx="84">
                  <c:v>1.7880994562852859E-2</c:v>
                </c:pt>
                <c:pt idx="85">
                  <c:v>1.7880994562852859E-2</c:v>
                </c:pt>
                <c:pt idx="86">
                  <c:v>1.7880994562852859E-2</c:v>
                </c:pt>
                <c:pt idx="87">
                  <c:v>1.7880994562852859E-2</c:v>
                </c:pt>
                <c:pt idx="88">
                  <c:v>1.7880994562852859E-2</c:v>
                </c:pt>
                <c:pt idx="89">
                  <c:v>1.7880994562852859E-2</c:v>
                </c:pt>
                <c:pt idx="90">
                  <c:v>1.7880994562852859E-2</c:v>
                </c:pt>
                <c:pt idx="91">
                  <c:v>1.7880994562852859E-2</c:v>
                </c:pt>
                <c:pt idx="92">
                  <c:v>1.7880994562852859E-2</c:v>
                </c:pt>
                <c:pt idx="93">
                  <c:v>1.7880994562852859E-2</c:v>
                </c:pt>
                <c:pt idx="94">
                  <c:v>1.7880994562852859E-2</c:v>
                </c:pt>
                <c:pt idx="95">
                  <c:v>1.7880994562852859E-2</c:v>
                </c:pt>
                <c:pt idx="96">
                  <c:v>1.7880994562852859E-2</c:v>
                </c:pt>
                <c:pt idx="97">
                  <c:v>1.7880994562852859E-2</c:v>
                </c:pt>
                <c:pt idx="98">
                  <c:v>1.7880994562852859E-2</c:v>
                </c:pt>
                <c:pt idx="99">
                  <c:v>1.7880994562852859E-2</c:v>
                </c:pt>
                <c:pt idx="100">
                  <c:v>1.7880994562852859E-2</c:v>
                </c:pt>
                <c:pt idx="101">
                  <c:v>1.7880994562852859E-2</c:v>
                </c:pt>
                <c:pt idx="102">
                  <c:v>1.7880994562852859E-2</c:v>
                </c:pt>
                <c:pt idx="103">
                  <c:v>1.7880994562852859E-2</c:v>
                </c:pt>
                <c:pt idx="104">
                  <c:v>1.7880994562852859E-2</c:v>
                </c:pt>
                <c:pt idx="105">
                  <c:v>1.7880994562852859E-2</c:v>
                </c:pt>
                <c:pt idx="106">
                  <c:v>1.7880994562852859E-2</c:v>
                </c:pt>
                <c:pt idx="107">
                  <c:v>1.7880994562852859E-2</c:v>
                </c:pt>
                <c:pt idx="108">
                  <c:v>1.7880994562852859E-2</c:v>
                </c:pt>
                <c:pt idx="109">
                  <c:v>1.7880994562852859E-2</c:v>
                </c:pt>
                <c:pt idx="110">
                  <c:v>1.7880994562852859E-2</c:v>
                </c:pt>
                <c:pt idx="111">
                  <c:v>1.7880994562852859E-2</c:v>
                </c:pt>
                <c:pt idx="112">
                  <c:v>1.7880994562852859E-2</c:v>
                </c:pt>
                <c:pt idx="113">
                  <c:v>1.7880994562852859E-2</c:v>
                </c:pt>
                <c:pt idx="114">
                  <c:v>1.7880994562852859E-2</c:v>
                </c:pt>
                <c:pt idx="115">
                  <c:v>1.7880994562852859E-2</c:v>
                </c:pt>
                <c:pt idx="116">
                  <c:v>1.7880994562852859E-2</c:v>
                </c:pt>
                <c:pt idx="117">
                  <c:v>1.7880994562852859E-2</c:v>
                </c:pt>
                <c:pt idx="118">
                  <c:v>1.7880994562852859E-2</c:v>
                </c:pt>
                <c:pt idx="119">
                  <c:v>1.7880994562852859E-2</c:v>
                </c:pt>
                <c:pt idx="120">
                  <c:v>1.7880994562852859E-2</c:v>
                </c:pt>
                <c:pt idx="121">
                  <c:v>1.7880994562852859E-2</c:v>
                </c:pt>
                <c:pt idx="122">
                  <c:v>1.7880994562852859E-2</c:v>
                </c:pt>
                <c:pt idx="123">
                  <c:v>1.7880994562852859E-2</c:v>
                </c:pt>
                <c:pt idx="124">
                  <c:v>1.7880994562852859E-2</c:v>
                </c:pt>
                <c:pt idx="125">
                  <c:v>1.7880994562852859E-2</c:v>
                </c:pt>
                <c:pt idx="126">
                  <c:v>1.7880994562852859E-2</c:v>
                </c:pt>
                <c:pt idx="127">
                  <c:v>1.7880994562852859E-2</c:v>
                </c:pt>
                <c:pt idx="128">
                  <c:v>1.7880994562852859E-2</c:v>
                </c:pt>
                <c:pt idx="129">
                  <c:v>1.7880994562852859E-2</c:v>
                </c:pt>
                <c:pt idx="130">
                  <c:v>1.7880994562852859E-2</c:v>
                </c:pt>
                <c:pt idx="131">
                  <c:v>1.7880994562852859E-2</c:v>
                </c:pt>
              </c:numCache>
            </c:numRef>
          </c:val>
          <c:smooth val="0"/>
          <c:extLst>
            <c:ext xmlns:c16="http://schemas.microsoft.com/office/drawing/2014/chart" uri="{C3380CC4-5D6E-409C-BE32-E72D297353CC}">
              <c16:uniqueId val="{00000003-919E-41BA-8BC0-326576E48552}"/>
            </c:ext>
          </c:extLst>
        </c:ser>
        <c:dLbls>
          <c:showLegendKey val="0"/>
          <c:showVal val="0"/>
          <c:showCatName val="0"/>
          <c:showSerName val="0"/>
          <c:showPercent val="0"/>
          <c:showBubbleSize val="0"/>
        </c:dLbls>
        <c:smooth val="0"/>
        <c:axId val="1655610992"/>
        <c:axId val="1655587472"/>
      </c:lineChart>
      <c:dateAx>
        <c:axId val="1655610992"/>
        <c:scaling>
          <c:orientation val="minMax"/>
          <c:max val="46569"/>
        </c:scaling>
        <c:delete val="0"/>
        <c:axPos val="b"/>
        <c:majorGridlines>
          <c:spPr>
            <a:ln w="9525" cap="flat" cmpd="sng" algn="ctr">
              <a:solidFill>
                <a:srgbClr val="A5A5A5"/>
              </a:solidFill>
              <a:round/>
            </a:ln>
            <a:effectLst/>
          </c:spPr>
        </c:majorGridlines>
        <c:numFmt formatCode="mmm\ yyyy" sourceLinked="0"/>
        <c:majorTickMark val="out"/>
        <c:minorTickMark val="none"/>
        <c:tickLblPos val="nextTo"/>
        <c:spPr>
          <a:noFill/>
          <a:ln w="9525" cap="flat" cmpd="sng" algn="ctr">
            <a:solidFill>
              <a:srgbClr val="A5A5A5"/>
            </a:solidFill>
            <a:round/>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1655587472"/>
        <c:crossesAt val="-10000"/>
        <c:auto val="1"/>
        <c:lblOffset val="100"/>
        <c:baseTimeUnit val="months"/>
        <c:majorUnit val="12"/>
        <c:majorTimeUnit val="months"/>
        <c:minorUnit val="6"/>
      </c:dateAx>
      <c:valAx>
        <c:axId val="1655587472"/>
        <c:scaling>
          <c:orientation val="minMax"/>
          <c:max val="0.1"/>
          <c:min val="-0.1"/>
        </c:scaling>
        <c:delete val="0"/>
        <c:axPos val="l"/>
        <c:majorGridlines>
          <c:spPr>
            <a:ln w="9525" cap="flat" cmpd="sng" algn="ctr">
              <a:solidFill>
                <a:srgbClr val="A5A5A5"/>
              </a:solidFill>
              <a:round/>
            </a:ln>
            <a:effectLst/>
          </c:spPr>
        </c:majorGridlines>
        <c:title>
          <c:tx>
            <c:rich>
              <a:bodyPr rot="-54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r>
                  <a:rPr lang="en-US" dirty="0"/>
                  <a:t>(Year-over-Year Percent Change)</a:t>
                </a:r>
              </a:p>
            </c:rich>
          </c:tx>
          <c:layout>
            <c:manualLayout>
              <c:xMode val="edge"/>
              <c:yMode val="edge"/>
              <c:x val="5.1919053596561297E-3"/>
              <c:y val="0.2332465300239200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title>
        <c:numFmt formatCode="#0%;\(#0%\)" sourceLinked="0"/>
        <c:majorTickMark val="out"/>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1655610992"/>
        <c:crosses val="autoZero"/>
        <c:crossBetween val="between"/>
      </c:valAx>
      <c:spPr>
        <a:noFill/>
        <a:ln>
          <a:solidFill>
            <a:srgbClr val="A5A5A5"/>
          </a:solidFill>
        </a:ln>
        <a:effectLst/>
      </c:spPr>
    </c:plotArea>
    <c:legend>
      <c:legendPos val="b"/>
      <c:legendEntry>
        <c:idx val="2"/>
        <c:delete val="1"/>
      </c:legendEntry>
      <c:layout>
        <c:manualLayout>
          <c:xMode val="edge"/>
          <c:yMode val="edge"/>
          <c:x val="0.19071683974285822"/>
          <c:y val="0.93092997224963736"/>
          <c:w val="0.61461904218494423"/>
          <c:h val="2.5806090244191428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latin typeface="Franklin Gothic Book" panose="020B0503020102020204" pitchFamily="34" charset="0"/>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r>
              <a:rPr lang="en-US" dirty="0"/>
              <a:t>TOTAL EMPLOYMENT GROWTH BY COUNTY, 2015</a:t>
            </a:r>
            <a:r>
              <a:rPr lang="en-US" baseline="0" dirty="0"/>
              <a:t> - 2025 ANNUAL AVERAGE</a:t>
            </a:r>
            <a:endParaRPr lang="en-US" dirty="0"/>
          </a:p>
        </c:rich>
      </c:tx>
      <c:overlay val="0"/>
      <c:spPr>
        <a:noFill/>
        <a:ln>
          <a:noFill/>
        </a:ln>
        <a:effectLst/>
      </c:spPr>
      <c:txPr>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9.0142327817440027E-2"/>
          <c:y val="7.9042419632620931E-2"/>
          <c:w val="0.88583391894544639"/>
          <c:h val="0.84453403265823668"/>
        </c:manualLayout>
      </c:layout>
      <c:barChart>
        <c:barDir val="bar"/>
        <c:grouping val="clustered"/>
        <c:varyColors val="0"/>
        <c:ser>
          <c:idx val="0"/>
          <c:order val="0"/>
          <c:spPr>
            <a:solidFill>
              <a:srgbClr val="A2B5DE"/>
            </a:solidFill>
            <a:ln>
              <a:noFill/>
            </a:ln>
            <a:effectLst/>
          </c:spPr>
          <c:invertIfNegative val="0"/>
          <c:dPt>
            <c:idx val="35"/>
            <c:invertIfNegative val="0"/>
            <c:bubble3D val="0"/>
            <c:spPr>
              <a:solidFill>
                <a:srgbClr val="415FA9"/>
              </a:solidFill>
              <a:ln>
                <a:noFill/>
              </a:ln>
              <a:effectLst/>
            </c:spPr>
            <c:extLst>
              <c:ext xmlns:c16="http://schemas.microsoft.com/office/drawing/2014/chart" uri="{C3380CC4-5D6E-409C-BE32-E72D297353CC}">
                <c16:uniqueId val="{00000001-459E-4211-B630-6A3A70361C0C}"/>
              </c:ext>
            </c:extLst>
          </c:dPt>
          <c:dPt>
            <c:idx val="36"/>
            <c:invertIfNegative val="0"/>
            <c:bubble3D val="0"/>
            <c:spPr>
              <a:solidFill>
                <a:srgbClr val="A2B5DE"/>
              </a:solidFill>
              <a:ln>
                <a:noFill/>
              </a:ln>
              <a:effectLst/>
            </c:spPr>
            <c:extLst>
              <c:ext xmlns:c16="http://schemas.microsoft.com/office/drawing/2014/chart" uri="{C3380CC4-5D6E-409C-BE32-E72D297353CC}">
                <c16:uniqueId val="{00000003-459E-4211-B630-6A3A70361C0C}"/>
              </c:ext>
            </c:extLst>
          </c:dPt>
          <c:dLbls>
            <c:dLbl>
              <c:idx val="0"/>
              <c:layout>
                <c:manualLayout>
                  <c:x val="-3.7309140705237921E-2"/>
                  <c:y val="-3.83581669639631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59E-4211-B630-6A3A70361C0C}"/>
                </c:ext>
              </c:extLst>
            </c:dLbl>
            <c:dLbl>
              <c:idx val="35"/>
              <c:layout>
                <c:manualLayout>
                  <c:x val="8.9091367142980216E-3"/>
                  <c:y val="-3.70366091869672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59E-4211-B630-6A3A70361C0C}"/>
                </c:ext>
              </c:extLst>
            </c:dLbl>
            <c:dLbl>
              <c:idx val="46"/>
              <c:layout>
                <c:manualLayout>
                  <c:x val="0"/>
                  <c:y val="1.39346878406488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59E-4211-B630-6A3A70361C0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595959"/>
                    </a:solidFill>
                    <a:latin typeface="Franklin Gothic Book"/>
                    <a:ea typeface="Franklin Gothic Book"/>
                    <a:cs typeface="Franklin Gothic Book"/>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Growth!$M$5:$M$51</c:f>
              <c:strCache>
                <c:ptCount val="47"/>
                <c:pt idx="0">
                  <c:v>Fairfield</c:v>
                </c:pt>
                <c:pt idx="1">
                  <c:v>Williamsburg</c:v>
                </c:pt>
                <c:pt idx="2">
                  <c:v>Marlboro</c:v>
                </c:pt>
                <c:pt idx="3">
                  <c:v>Barnwell</c:v>
                </c:pt>
                <c:pt idx="4">
                  <c:v>Bamberg</c:v>
                </c:pt>
                <c:pt idx="5">
                  <c:v>Allendale</c:v>
                </c:pt>
                <c:pt idx="6">
                  <c:v>Orangeburg</c:v>
                </c:pt>
                <c:pt idx="7">
                  <c:v>Laurens</c:v>
                </c:pt>
                <c:pt idx="8">
                  <c:v>Colleton</c:v>
                </c:pt>
                <c:pt idx="9">
                  <c:v>Chesterfield</c:v>
                </c:pt>
                <c:pt idx="10">
                  <c:v>Clarendon</c:v>
                </c:pt>
                <c:pt idx="11">
                  <c:v>Sumter</c:v>
                </c:pt>
                <c:pt idx="12">
                  <c:v>Cherokee</c:v>
                </c:pt>
                <c:pt idx="13">
                  <c:v>Greenwood</c:v>
                </c:pt>
                <c:pt idx="14">
                  <c:v>Union</c:v>
                </c:pt>
                <c:pt idx="15">
                  <c:v>Saluda</c:v>
                </c:pt>
                <c:pt idx="16">
                  <c:v>Darlington</c:v>
                </c:pt>
                <c:pt idx="17">
                  <c:v>Calhoun</c:v>
                </c:pt>
                <c:pt idx="18">
                  <c:v>Newberry</c:v>
                </c:pt>
                <c:pt idx="19">
                  <c:v>Abbeville</c:v>
                </c:pt>
                <c:pt idx="20">
                  <c:v>Hampton</c:v>
                </c:pt>
                <c:pt idx="21">
                  <c:v>Kershaw</c:v>
                </c:pt>
                <c:pt idx="22">
                  <c:v>Edgefield</c:v>
                </c:pt>
                <c:pt idx="23">
                  <c:v>Lee</c:v>
                </c:pt>
                <c:pt idx="24">
                  <c:v>Richland</c:v>
                </c:pt>
                <c:pt idx="25">
                  <c:v>Georgetown</c:v>
                </c:pt>
                <c:pt idx="26">
                  <c:v>Marion</c:v>
                </c:pt>
                <c:pt idx="27">
                  <c:v>Oconee</c:v>
                </c:pt>
                <c:pt idx="28">
                  <c:v>Dillon</c:v>
                </c:pt>
                <c:pt idx="29">
                  <c:v>Florence</c:v>
                </c:pt>
                <c:pt idx="30">
                  <c:v>Anderson</c:v>
                </c:pt>
                <c:pt idx="31">
                  <c:v>Aiken</c:v>
                </c:pt>
                <c:pt idx="32">
                  <c:v>Beaufort</c:v>
                </c:pt>
                <c:pt idx="33">
                  <c:v>Greenville</c:v>
                </c:pt>
                <c:pt idx="34">
                  <c:v>Lexington</c:v>
                </c:pt>
                <c:pt idx="35">
                  <c:v>South Carolina</c:v>
                </c:pt>
                <c:pt idx="36">
                  <c:v>Pickens</c:v>
                </c:pt>
                <c:pt idx="37">
                  <c:v>McCormick</c:v>
                </c:pt>
                <c:pt idx="38">
                  <c:v>Charleston</c:v>
                </c:pt>
                <c:pt idx="39">
                  <c:v>Horry</c:v>
                </c:pt>
                <c:pt idx="40">
                  <c:v>Spartanburg</c:v>
                </c:pt>
                <c:pt idx="41">
                  <c:v>York</c:v>
                </c:pt>
                <c:pt idx="42">
                  <c:v>Chester</c:v>
                </c:pt>
                <c:pt idx="43">
                  <c:v>Dorchester</c:v>
                </c:pt>
                <c:pt idx="44">
                  <c:v>Lancaster</c:v>
                </c:pt>
                <c:pt idx="45">
                  <c:v>Jasper</c:v>
                </c:pt>
                <c:pt idx="46">
                  <c:v>Berkeley</c:v>
                </c:pt>
              </c:strCache>
            </c:strRef>
          </c:cat>
          <c:val>
            <c:numRef>
              <c:f>Growth!$N$5:$N$51</c:f>
              <c:numCache>
                <c:formatCode>0.0%</c:formatCode>
                <c:ptCount val="47"/>
                <c:pt idx="0">
                  <c:v>-0.3800948784974344</c:v>
                </c:pt>
                <c:pt idx="1">
                  <c:v>-0.31854583772391987</c:v>
                </c:pt>
                <c:pt idx="2">
                  <c:v>-0.16219023594005044</c:v>
                </c:pt>
                <c:pt idx="3">
                  <c:v>-0.10545316359490786</c:v>
                </c:pt>
                <c:pt idx="4">
                  <c:v>-0.10002532286654853</c:v>
                </c:pt>
                <c:pt idx="5">
                  <c:v>-6.8798809966530317E-2</c:v>
                </c:pt>
                <c:pt idx="6">
                  <c:v>-6.2009609069855864E-2</c:v>
                </c:pt>
                <c:pt idx="7">
                  <c:v>-5.9954593893342012E-2</c:v>
                </c:pt>
                <c:pt idx="8">
                  <c:v>-5.4959533220402812E-2</c:v>
                </c:pt>
                <c:pt idx="9">
                  <c:v>-4.5318897911027833E-2</c:v>
                </c:pt>
                <c:pt idx="10">
                  <c:v>-4.2906178489702462E-2</c:v>
                </c:pt>
                <c:pt idx="11">
                  <c:v>-3.9557565520623283E-2</c:v>
                </c:pt>
                <c:pt idx="12">
                  <c:v>-3.362860022277625E-2</c:v>
                </c:pt>
                <c:pt idx="13">
                  <c:v>-1.7042676538380985E-2</c:v>
                </c:pt>
                <c:pt idx="14">
                  <c:v>-1.094151019856815E-2</c:v>
                </c:pt>
                <c:pt idx="15">
                  <c:v>-3.9525691699604515E-3</c:v>
                </c:pt>
                <c:pt idx="16">
                  <c:v>9.5920840064622759E-4</c:v>
                </c:pt>
                <c:pt idx="17">
                  <c:v>3.7811387900354987E-3</c:v>
                </c:pt>
                <c:pt idx="18">
                  <c:v>2.0109041988246146E-2</c:v>
                </c:pt>
                <c:pt idx="19">
                  <c:v>2.499081220139665E-2</c:v>
                </c:pt>
                <c:pt idx="20">
                  <c:v>2.8144239226033374E-2</c:v>
                </c:pt>
                <c:pt idx="21">
                  <c:v>2.8633141338059387E-2</c:v>
                </c:pt>
                <c:pt idx="22">
                  <c:v>3.9755351681957096E-2</c:v>
                </c:pt>
                <c:pt idx="23">
                  <c:v>6.7635716404627733E-2</c:v>
                </c:pt>
                <c:pt idx="24">
                  <c:v>7.3691317966127157E-2</c:v>
                </c:pt>
                <c:pt idx="25">
                  <c:v>8.0890667130555816E-2</c:v>
                </c:pt>
                <c:pt idx="26">
                  <c:v>8.3895705521472408E-2</c:v>
                </c:pt>
                <c:pt idx="27">
                  <c:v>0.10740693251271538</c:v>
                </c:pt>
                <c:pt idx="28">
                  <c:v>0.11164876667060075</c:v>
                </c:pt>
                <c:pt idx="29">
                  <c:v>0.13425518746538967</c:v>
                </c:pt>
                <c:pt idx="30">
                  <c:v>0.15048674317372379</c:v>
                </c:pt>
                <c:pt idx="31">
                  <c:v>0.1543343305262066</c:v>
                </c:pt>
                <c:pt idx="32">
                  <c:v>0.15746086733384645</c:v>
                </c:pt>
                <c:pt idx="33">
                  <c:v>0.17612996935346326</c:v>
                </c:pt>
                <c:pt idx="34">
                  <c:v>0.18565579931205844</c:v>
                </c:pt>
                <c:pt idx="35">
                  <c:v>0.18914897883511861</c:v>
                </c:pt>
                <c:pt idx="36">
                  <c:v>0.19759577044628873</c:v>
                </c:pt>
                <c:pt idx="37">
                  <c:v>0.20272673384706574</c:v>
                </c:pt>
                <c:pt idx="38">
                  <c:v>0.2052968874836385</c:v>
                </c:pt>
                <c:pt idx="39">
                  <c:v>0.23470931854494426</c:v>
                </c:pt>
                <c:pt idx="40">
                  <c:v>0.24052626191844673</c:v>
                </c:pt>
                <c:pt idx="41">
                  <c:v>0.24992045628631021</c:v>
                </c:pt>
                <c:pt idx="42">
                  <c:v>0.27070561365548751</c:v>
                </c:pt>
                <c:pt idx="43">
                  <c:v>0.30019706590759809</c:v>
                </c:pt>
                <c:pt idx="44">
                  <c:v>0.3474269819193323</c:v>
                </c:pt>
                <c:pt idx="45">
                  <c:v>0.37856525496974935</c:v>
                </c:pt>
                <c:pt idx="46">
                  <c:v>0.53016066796014916</c:v>
                </c:pt>
              </c:numCache>
            </c:numRef>
          </c:val>
          <c:extLst>
            <c:ext xmlns:c16="http://schemas.microsoft.com/office/drawing/2014/chart" uri="{C3380CC4-5D6E-409C-BE32-E72D297353CC}">
              <c16:uniqueId val="{00000006-459E-4211-B630-6A3A70361C0C}"/>
            </c:ext>
          </c:extLst>
        </c:ser>
        <c:dLbls>
          <c:showLegendKey val="0"/>
          <c:showVal val="0"/>
          <c:showCatName val="0"/>
          <c:showSerName val="0"/>
          <c:showPercent val="0"/>
          <c:showBubbleSize val="0"/>
        </c:dLbls>
        <c:gapWidth val="50"/>
        <c:axId val="1314678879"/>
        <c:axId val="1314670239"/>
      </c:barChart>
      <c:catAx>
        <c:axId val="1314678879"/>
        <c:scaling>
          <c:orientation val="minMax"/>
        </c:scaling>
        <c:delete val="0"/>
        <c:axPos val="l"/>
        <c:numFmt formatCode="General" sourceLinked="1"/>
        <c:majorTickMark val="none"/>
        <c:minorTickMark val="none"/>
        <c:tickLblPos val="low"/>
        <c:spPr>
          <a:noFill/>
          <a:ln w="9525" cap="flat" cmpd="sng" algn="ctr">
            <a:solidFill>
              <a:srgbClr val="BFBFBF"/>
            </a:solidFill>
            <a:round/>
          </a:ln>
          <a:effectLst/>
        </c:spPr>
        <c:txPr>
          <a:bodyPr rot="-60000000" spcFirstLastPara="1" vertOverflow="ellipsis" vert="horz" wrap="square" anchor="ctr" anchorCtr="1"/>
          <a:lstStyle/>
          <a:p>
            <a:pPr>
              <a:defRPr sz="1050" b="0" i="0" u="none" strike="noStrike" kern="1200" baseline="0">
                <a:solidFill>
                  <a:srgbClr val="595959"/>
                </a:solidFill>
                <a:latin typeface="+mn-lt"/>
                <a:ea typeface="Calibri" panose="020F0502020204030204" pitchFamily="34" charset="0"/>
                <a:cs typeface="Calibri" panose="020F0502020204030204" pitchFamily="34" charset="0"/>
              </a:defRPr>
            </a:pPr>
            <a:endParaRPr lang="en-US"/>
          </a:p>
        </c:txPr>
        <c:crossAx val="1314670239"/>
        <c:crosses val="autoZero"/>
        <c:auto val="1"/>
        <c:lblAlgn val="ctr"/>
        <c:lblOffset val="100"/>
        <c:tickLblSkip val="1"/>
        <c:noMultiLvlLbl val="0"/>
      </c:catAx>
      <c:valAx>
        <c:axId val="1314670239"/>
        <c:scaling>
          <c:orientation val="minMax"/>
          <c:min val="-0.4"/>
        </c:scaling>
        <c:delete val="0"/>
        <c:axPos val="b"/>
        <c:majorGridlines>
          <c:spPr>
            <a:ln w="9525" cap="flat" cmpd="sng" algn="ctr">
              <a:solidFill>
                <a:schemeClr val="accent3"/>
              </a:solidFill>
              <a:round/>
            </a:ln>
            <a:effectLst/>
          </c:spPr>
        </c:majorGridlines>
        <c:numFmt formatCode="#0%;\(#0%\)" sourceLinked="0"/>
        <c:majorTickMark val="out"/>
        <c:minorTickMark val="none"/>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1314678879"/>
        <c:crosses val="autoZero"/>
        <c:crossBetween val="between"/>
      </c:valAx>
      <c:spPr>
        <a:noFill/>
        <a:ln>
          <a:solidFill>
            <a:schemeClr val="accent3"/>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Calibri" panose="020F0502020204030204" pitchFamily="34" charset="0"/>
                <a:cs typeface="Calibri" panose="020F0502020204030204" pitchFamily="34" charset="0"/>
              </a:defRPr>
            </a:pPr>
            <a:r>
              <a:rPr lang="en-US" sz="1800" dirty="0">
                <a:solidFill>
                  <a:schemeClr val="tx1">
                    <a:lumMod val="65000"/>
                    <a:lumOff val="35000"/>
                  </a:schemeClr>
                </a:solidFill>
                <a:latin typeface="+mn-lt"/>
              </a:rPr>
              <a:t>SOUTH CAROLINA PERSONAL INCOME</a:t>
            </a:r>
          </a:p>
          <a:p>
            <a:pPr>
              <a:defRPr>
                <a:solidFill>
                  <a:schemeClr val="tx1">
                    <a:lumMod val="65000"/>
                    <a:lumOff val="35000"/>
                  </a:schemeClr>
                </a:solidFill>
                <a:latin typeface="+mn-lt"/>
              </a:defRPr>
            </a:pPr>
            <a:r>
              <a:rPr lang="en-US" dirty="0">
                <a:solidFill>
                  <a:schemeClr val="tx1">
                    <a:lumMod val="65000"/>
                    <a:lumOff val="35000"/>
                  </a:schemeClr>
                </a:solidFill>
                <a:latin typeface="+mn-lt"/>
              </a:rPr>
              <a:t>Actual, Estimate, and Trend</a:t>
            </a:r>
          </a:p>
        </c:rich>
      </c:tx>
      <c:layout>
        <c:manualLayout>
          <c:xMode val="edge"/>
          <c:yMode val="edge"/>
          <c:x val="0.32283597702461103"/>
          <c:y val="5.471956224350205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0345009733249043"/>
          <c:y val="0.12827514180410027"/>
          <c:w val="0.88005038918887546"/>
          <c:h val="0.68214117216196124"/>
        </c:manualLayout>
      </c:layout>
      <c:areaChart>
        <c:grouping val="stacked"/>
        <c:varyColors val="0"/>
        <c:ser>
          <c:idx val="3"/>
          <c:order val="2"/>
          <c:tx>
            <c:strRef>
              <c:f>'PI Dashboard'!$T$2</c:f>
              <c:strCache>
                <c:ptCount val="1"/>
                <c:pt idx="0">
                  <c:v>2015-2019 Trend</c:v>
                </c:pt>
              </c:strCache>
            </c:strRef>
          </c:tx>
          <c:spPr>
            <a:noFill/>
            <a:ln w="25400">
              <a:noFill/>
            </a:ln>
            <a:effectLst/>
          </c:spPr>
          <c:val>
            <c:numRef>
              <c:f>'PI Dashboard'!$AF$3:$AF$48</c:f>
              <c:numCache>
                <c:formatCode>General</c:formatCode>
                <c:ptCount val="46"/>
                <c:pt idx="0">
                  <c:v>189946.22427849646</c:v>
                </c:pt>
                <c:pt idx="1">
                  <c:v>192141.24714936339</c:v>
                </c:pt>
                <c:pt idx="2">
                  <c:v>194360.65916324011</c:v>
                </c:pt>
                <c:pt idx="3">
                  <c:v>196604.46032012638</c:v>
                </c:pt>
                <c:pt idx="4">
                  <c:v>198848.26147701265</c:v>
                </c:pt>
                <c:pt idx="5">
                  <c:v>201067.67349088925</c:v>
                </c:pt>
                <c:pt idx="6">
                  <c:v>203287.08550476586</c:v>
                </c:pt>
                <c:pt idx="7">
                  <c:v>205530.88666165213</c:v>
                </c:pt>
                <c:pt idx="8">
                  <c:v>207774.6878185384</c:v>
                </c:pt>
                <c:pt idx="9">
                  <c:v>209969.71068940533</c:v>
                </c:pt>
                <c:pt idx="10">
                  <c:v>212189.12270328205</c:v>
                </c:pt>
                <c:pt idx="11">
                  <c:v>214432.9238601682</c:v>
                </c:pt>
                <c:pt idx="12">
                  <c:v>216676.72501705459</c:v>
                </c:pt>
                <c:pt idx="13">
                  <c:v>218871.74788792164</c:v>
                </c:pt>
                <c:pt idx="14">
                  <c:v>221091.15990179812</c:v>
                </c:pt>
                <c:pt idx="15">
                  <c:v>223334.96105868451</c:v>
                </c:pt>
                <c:pt idx="16">
                  <c:v>225578.76221557066</c:v>
                </c:pt>
                <c:pt idx="17">
                  <c:v>227773.78508643771</c:v>
                </c:pt>
                <c:pt idx="18">
                  <c:v>229993.19710031443</c:v>
                </c:pt>
                <c:pt idx="19">
                  <c:v>232236.99825720058</c:v>
                </c:pt>
                <c:pt idx="20">
                  <c:v>234480.79941408674</c:v>
                </c:pt>
                <c:pt idx="21">
                  <c:v>236700.21142796346</c:v>
                </c:pt>
                <c:pt idx="22">
                  <c:v>238919.62344184017</c:v>
                </c:pt>
                <c:pt idx="23">
                  <c:v>241163.42459872633</c:v>
                </c:pt>
                <c:pt idx="24">
                  <c:v>243407.22575561272</c:v>
                </c:pt>
                <c:pt idx="25">
                  <c:v>245602.24862647953</c:v>
                </c:pt>
                <c:pt idx="26">
                  <c:v>247821.66064035625</c:v>
                </c:pt>
                <c:pt idx="27">
                  <c:v>250065.46179724263</c:v>
                </c:pt>
                <c:pt idx="28">
                  <c:v>252309.26295412879</c:v>
                </c:pt>
                <c:pt idx="29">
                  <c:v>254504.28582499584</c:v>
                </c:pt>
                <c:pt idx="30">
                  <c:v>256723.69783887232</c:v>
                </c:pt>
                <c:pt idx="31">
                  <c:v>258967.49899575871</c:v>
                </c:pt>
                <c:pt idx="32">
                  <c:v>261211.30015264486</c:v>
                </c:pt>
                <c:pt idx="33">
                  <c:v>263406.32302351191</c:v>
                </c:pt>
                <c:pt idx="34">
                  <c:v>265625.73503738863</c:v>
                </c:pt>
                <c:pt idx="35">
                  <c:v>267869.53619427478</c:v>
                </c:pt>
                <c:pt idx="36">
                  <c:v>270113.33735116117</c:v>
                </c:pt>
                <c:pt idx="37">
                  <c:v>272332.74936503766</c:v>
                </c:pt>
                <c:pt idx="38">
                  <c:v>274552.16137891437</c:v>
                </c:pt>
                <c:pt idx="39">
                  <c:v>276795.96253580053</c:v>
                </c:pt>
                <c:pt idx="40">
                  <c:v>279039.76369268692</c:v>
                </c:pt>
                <c:pt idx="41">
                  <c:v>281234.78656355396</c:v>
                </c:pt>
                <c:pt idx="42">
                  <c:v>283454.19857743045</c:v>
                </c:pt>
                <c:pt idx="43">
                  <c:v>285697.99973431684</c:v>
                </c:pt>
                <c:pt idx="44">
                  <c:v>287941.80089120299</c:v>
                </c:pt>
                <c:pt idx="45">
                  <c:v>290136.82376207004</c:v>
                </c:pt>
              </c:numCache>
            </c:numRef>
          </c:val>
          <c:extLst>
            <c:ext xmlns:c16="http://schemas.microsoft.com/office/drawing/2014/chart" uri="{C3380CC4-5D6E-409C-BE32-E72D297353CC}">
              <c16:uniqueId val="{00000000-585D-476C-811D-D969EAFFFD6C}"/>
            </c:ext>
          </c:extLst>
        </c:ser>
        <c:ser>
          <c:idx val="4"/>
          <c:order val="3"/>
          <c:tx>
            <c:strRef>
              <c:f>'PI Dashboard'!$V$2</c:f>
              <c:strCache>
                <c:ptCount val="1"/>
                <c:pt idx="0">
                  <c:v>Shaded Area</c:v>
                </c:pt>
              </c:strCache>
            </c:strRef>
          </c:tx>
          <c:spPr>
            <a:solidFill>
              <a:schemeClr val="accent5">
                <a:lumMod val="20000"/>
                <a:lumOff val="80000"/>
              </a:schemeClr>
            </a:solidFill>
            <a:ln w="25400">
              <a:noFill/>
            </a:ln>
            <a:effectLst/>
          </c:spPr>
          <c:val>
            <c:numRef>
              <c:f>'PI Dashboard'!$AH$3:$AH$48</c:f>
              <c:numCache>
                <c:formatCode>General</c:formatCode>
                <c:ptCount val="46"/>
                <c:pt idx="0">
                  <c:v>3305.1342350554187</c:v>
                </c:pt>
                <c:pt idx="1">
                  <c:v>2935.3673786764266</c:v>
                </c:pt>
                <c:pt idx="2">
                  <c:v>2561.4920016712276</c:v>
                </c:pt>
                <c:pt idx="3">
                  <c:v>2183.5081040395889</c:v>
                </c:pt>
                <c:pt idx="4">
                  <c:v>1805.5242064079503</c:v>
                </c:pt>
                <c:pt idx="5">
                  <c:v>1431.6488294026349</c:v>
                </c:pt>
                <c:pt idx="6">
                  <c:v>1057.7734523973195</c:v>
                </c:pt>
                <c:pt idx="7">
                  <c:v>679.7895547656808</c:v>
                </c:pt>
                <c:pt idx="8">
                  <c:v>301.80565713404212</c:v>
                </c:pt>
                <c:pt idx="9">
                  <c:v>-67.961199244949967</c:v>
                </c:pt>
                <c:pt idx="10">
                  <c:v>-441.83657625014894</c:v>
                </c:pt>
                <c:pt idx="11">
                  <c:v>-819.82047388190404</c:v>
                </c:pt>
                <c:pt idx="12">
                  <c:v>-1197.8043715134263</c:v>
                </c:pt>
                <c:pt idx="13">
                  <c:v>-1567.571227892302</c:v>
                </c:pt>
                <c:pt idx="14">
                  <c:v>-1941.4466048975009</c:v>
                </c:pt>
                <c:pt idx="15">
                  <c:v>-2319.430502529256</c:v>
                </c:pt>
                <c:pt idx="16">
                  <c:v>-2697.4144001610111</c:v>
                </c:pt>
                <c:pt idx="17">
                  <c:v>-3067.181256539654</c:v>
                </c:pt>
                <c:pt idx="18">
                  <c:v>-3441.056633544853</c:v>
                </c:pt>
                <c:pt idx="19">
                  <c:v>-3819.0405311766081</c:v>
                </c:pt>
                <c:pt idx="20">
                  <c:v>-4197.024428808596</c:v>
                </c:pt>
                <c:pt idx="21">
                  <c:v>-4570.899805813795</c:v>
                </c:pt>
                <c:pt idx="22">
                  <c:v>-4944.7751828187611</c:v>
                </c:pt>
                <c:pt idx="23">
                  <c:v>-5322.759080450749</c:v>
                </c:pt>
                <c:pt idx="24">
                  <c:v>-5700.7429780822713</c:v>
                </c:pt>
                <c:pt idx="25">
                  <c:v>-6070.509834461147</c:v>
                </c:pt>
                <c:pt idx="26">
                  <c:v>-6444.3852114663459</c:v>
                </c:pt>
                <c:pt idx="27">
                  <c:v>-6822.3691090978682</c:v>
                </c:pt>
                <c:pt idx="28">
                  <c:v>-7200.3530067298561</c:v>
                </c:pt>
                <c:pt idx="29">
                  <c:v>-7570.119863108499</c:v>
                </c:pt>
                <c:pt idx="30">
                  <c:v>-7943.9952401139308</c:v>
                </c:pt>
                <c:pt idx="31">
                  <c:v>-8321.979137745453</c:v>
                </c:pt>
                <c:pt idx="32">
                  <c:v>-8699.963035377441</c:v>
                </c:pt>
                <c:pt idx="33">
                  <c:v>-9069.7298917560838</c:v>
                </c:pt>
                <c:pt idx="34">
                  <c:v>-9443.6052687612828</c:v>
                </c:pt>
                <c:pt idx="35">
                  <c:v>-9821.5891663930379</c:v>
                </c:pt>
                <c:pt idx="36">
                  <c:v>-10199.57306402456</c:v>
                </c:pt>
                <c:pt idx="37">
                  <c:v>-10573.448441029992</c:v>
                </c:pt>
                <c:pt idx="38">
                  <c:v>-10947.323818035191</c:v>
                </c:pt>
                <c:pt idx="39">
                  <c:v>-11325.307715666946</c:v>
                </c:pt>
                <c:pt idx="40">
                  <c:v>-11703.291613298701</c:v>
                </c:pt>
                <c:pt idx="41">
                  <c:v>-12073.058469677344</c:v>
                </c:pt>
                <c:pt idx="42">
                  <c:v>-12446.933846682776</c:v>
                </c:pt>
                <c:pt idx="43">
                  <c:v>-12824.917744314298</c:v>
                </c:pt>
                <c:pt idx="44">
                  <c:v>-13202.901641946053</c:v>
                </c:pt>
                <c:pt idx="45">
                  <c:v>-13572.668498324929</c:v>
                </c:pt>
              </c:numCache>
            </c:numRef>
          </c:val>
          <c:extLst>
            <c:ext xmlns:c16="http://schemas.microsoft.com/office/drawing/2014/chart" uri="{C3380CC4-5D6E-409C-BE32-E72D297353CC}">
              <c16:uniqueId val="{00000001-585D-476C-811D-D969EAFFFD6C}"/>
            </c:ext>
          </c:extLst>
        </c:ser>
        <c:dLbls>
          <c:showLegendKey val="0"/>
          <c:showVal val="0"/>
          <c:showCatName val="0"/>
          <c:showSerName val="0"/>
          <c:showPercent val="0"/>
          <c:showBubbleSize val="0"/>
        </c:dLbls>
        <c:axId val="488553488"/>
        <c:axId val="488550608"/>
      </c:areaChart>
      <c:barChart>
        <c:barDir val="col"/>
        <c:grouping val="clustered"/>
        <c:varyColors val="0"/>
        <c:ser>
          <c:idx val="1"/>
          <c:order val="1"/>
          <c:tx>
            <c:v>rec bar</c:v>
          </c:tx>
          <c:spPr>
            <a:solidFill>
              <a:schemeClr val="accent2"/>
            </a:solidFill>
            <a:ln>
              <a:noFill/>
            </a:ln>
            <a:effectLst/>
          </c:spPr>
          <c:invertIfNegative val="0"/>
          <c:dPt>
            <c:idx val="21"/>
            <c:invertIfNegative val="0"/>
            <c:bubble3D val="0"/>
            <c:spPr>
              <a:solidFill>
                <a:srgbClr val="BDBDBD">
                  <a:alpha val="60000"/>
                </a:srgbClr>
              </a:solidFill>
              <a:ln>
                <a:noFill/>
              </a:ln>
              <a:effectLst/>
            </c:spPr>
            <c:extLst>
              <c:ext xmlns:c16="http://schemas.microsoft.com/office/drawing/2014/chart" uri="{C3380CC4-5D6E-409C-BE32-E72D297353CC}">
                <c16:uniqueId val="{00000003-585D-476C-811D-D969EAFFFD6C}"/>
              </c:ext>
            </c:extLst>
          </c:dPt>
          <c:val>
            <c:numRef>
              <c:f>'PI Dashboard'!$AC$3:$AC$48</c:f>
              <c:numCache>
                <c:formatCode>General</c:formatCode>
                <c:ptCount val="46"/>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99.974999999999994</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numCache>
            </c:numRef>
          </c:val>
          <c:extLst>
            <c:ext xmlns:c16="http://schemas.microsoft.com/office/drawing/2014/chart" uri="{C3380CC4-5D6E-409C-BE32-E72D297353CC}">
              <c16:uniqueId val="{00000004-585D-476C-811D-D969EAFFFD6C}"/>
            </c:ext>
          </c:extLst>
        </c:ser>
        <c:dLbls>
          <c:showLegendKey val="0"/>
          <c:showVal val="0"/>
          <c:showCatName val="0"/>
          <c:showSerName val="0"/>
          <c:showPercent val="0"/>
          <c:showBubbleSize val="0"/>
        </c:dLbls>
        <c:gapWidth val="0"/>
        <c:overlap val="100"/>
        <c:axId val="947372368"/>
        <c:axId val="947370448"/>
      </c:barChart>
      <c:lineChart>
        <c:grouping val="standard"/>
        <c:varyColors val="0"/>
        <c:ser>
          <c:idx val="0"/>
          <c:order val="0"/>
          <c:tx>
            <c:v>Actual</c:v>
          </c:tx>
          <c:spPr>
            <a:ln w="28575" cap="rnd">
              <a:solidFill>
                <a:schemeClr val="accent1"/>
              </a:solidFill>
              <a:round/>
            </a:ln>
            <a:effectLst/>
          </c:spPr>
          <c:marker>
            <c:symbol val="none"/>
          </c:marker>
          <c:cat>
            <c:numRef>
              <c:f>'PI Dashboard'!$AB$3:$AB$48</c:f>
              <c:numCache>
                <c:formatCode>m/d/yyyy</c:formatCode>
                <c:ptCount val="46"/>
                <c:pt idx="0">
                  <c:v>42005</c:v>
                </c:pt>
                <c:pt idx="1">
                  <c:v>42095</c:v>
                </c:pt>
                <c:pt idx="2">
                  <c:v>42186</c:v>
                </c:pt>
                <c:pt idx="3">
                  <c:v>42278</c:v>
                </c:pt>
                <c:pt idx="4">
                  <c:v>42370</c:v>
                </c:pt>
                <c:pt idx="5">
                  <c:v>42461</c:v>
                </c:pt>
                <c:pt idx="6">
                  <c:v>42552</c:v>
                </c:pt>
                <c:pt idx="7">
                  <c:v>42644</c:v>
                </c:pt>
                <c:pt idx="8">
                  <c:v>42736</c:v>
                </c:pt>
                <c:pt idx="9">
                  <c:v>42826</c:v>
                </c:pt>
                <c:pt idx="10">
                  <c:v>42917</c:v>
                </c:pt>
                <c:pt idx="11">
                  <c:v>43009</c:v>
                </c:pt>
                <c:pt idx="12">
                  <c:v>43101</c:v>
                </c:pt>
                <c:pt idx="13">
                  <c:v>43191</c:v>
                </c:pt>
                <c:pt idx="14">
                  <c:v>43282</c:v>
                </c:pt>
                <c:pt idx="15">
                  <c:v>43374</c:v>
                </c:pt>
                <c:pt idx="16">
                  <c:v>43466</c:v>
                </c:pt>
                <c:pt idx="17">
                  <c:v>43556</c:v>
                </c:pt>
                <c:pt idx="18">
                  <c:v>43647</c:v>
                </c:pt>
                <c:pt idx="19">
                  <c:v>43739</c:v>
                </c:pt>
                <c:pt idx="20">
                  <c:v>43831</c:v>
                </c:pt>
                <c:pt idx="21">
                  <c:v>43922</c:v>
                </c:pt>
                <c:pt idx="22">
                  <c:v>44013</c:v>
                </c:pt>
                <c:pt idx="23">
                  <c:v>44105</c:v>
                </c:pt>
                <c:pt idx="24">
                  <c:v>44197</c:v>
                </c:pt>
                <c:pt idx="25">
                  <c:v>44287</c:v>
                </c:pt>
                <c:pt idx="26">
                  <c:v>44378</c:v>
                </c:pt>
                <c:pt idx="27">
                  <c:v>44470</c:v>
                </c:pt>
                <c:pt idx="28">
                  <c:v>44562</c:v>
                </c:pt>
                <c:pt idx="29">
                  <c:v>44652</c:v>
                </c:pt>
                <c:pt idx="30">
                  <c:v>44743</c:v>
                </c:pt>
                <c:pt idx="31">
                  <c:v>44835</c:v>
                </c:pt>
                <c:pt idx="32">
                  <c:v>44927</c:v>
                </c:pt>
                <c:pt idx="33">
                  <c:v>45017</c:v>
                </c:pt>
                <c:pt idx="34">
                  <c:v>45108</c:v>
                </c:pt>
                <c:pt idx="35">
                  <c:v>45200</c:v>
                </c:pt>
                <c:pt idx="36">
                  <c:v>45292</c:v>
                </c:pt>
                <c:pt idx="37">
                  <c:v>45383</c:v>
                </c:pt>
                <c:pt idx="38">
                  <c:v>45474</c:v>
                </c:pt>
                <c:pt idx="39">
                  <c:v>45566</c:v>
                </c:pt>
                <c:pt idx="40">
                  <c:v>45658</c:v>
                </c:pt>
                <c:pt idx="41">
                  <c:v>45748</c:v>
                </c:pt>
                <c:pt idx="42">
                  <c:v>45839</c:v>
                </c:pt>
                <c:pt idx="43">
                  <c:v>45931</c:v>
                </c:pt>
                <c:pt idx="44">
                  <c:v>46023</c:v>
                </c:pt>
                <c:pt idx="45">
                  <c:v>46113</c:v>
                </c:pt>
              </c:numCache>
            </c:numRef>
          </c:cat>
          <c:val>
            <c:numRef>
              <c:f>'PI Dashboard'!$AD$3:$AD$48</c:f>
              <c:numCache>
                <c:formatCode>General</c:formatCode>
                <c:ptCount val="46"/>
                <c:pt idx="0">
                  <c:v>188487.5</c:v>
                </c:pt>
                <c:pt idx="1">
                  <c:v>190803.3</c:v>
                </c:pt>
                <c:pt idx="2">
                  <c:v>193440.7</c:v>
                </c:pt>
                <c:pt idx="3">
                  <c:v>195487.2</c:v>
                </c:pt>
                <c:pt idx="4">
                  <c:v>196838.2</c:v>
                </c:pt>
                <c:pt idx="5">
                  <c:v>198668.79999999999</c:v>
                </c:pt>
                <c:pt idx="6">
                  <c:v>200874.2</c:v>
                </c:pt>
                <c:pt idx="7">
                  <c:v>203728.6</c:v>
                </c:pt>
                <c:pt idx="8">
                  <c:v>207175.1</c:v>
                </c:pt>
                <c:pt idx="9">
                  <c:v>209590</c:v>
                </c:pt>
                <c:pt idx="10">
                  <c:v>211272.4</c:v>
                </c:pt>
                <c:pt idx="11">
                  <c:v>213512.7</c:v>
                </c:pt>
                <c:pt idx="12">
                  <c:v>215643.1</c:v>
                </c:pt>
                <c:pt idx="13">
                  <c:v>218167</c:v>
                </c:pt>
                <c:pt idx="14">
                  <c:v>221184.2</c:v>
                </c:pt>
                <c:pt idx="15">
                  <c:v>224774.1</c:v>
                </c:pt>
                <c:pt idx="16">
                  <c:v>231175.1</c:v>
                </c:pt>
                <c:pt idx="17">
                  <c:v>233023.7</c:v>
                </c:pt>
                <c:pt idx="18">
                  <c:v>235143.9</c:v>
                </c:pt>
                <c:pt idx="19">
                  <c:v>237839</c:v>
                </c:pt>
                <c:pt idx="20">
                  <c:v>238012.79999999999</c:v>
                </c:pt>
                <c:pt idx="21">
                  <c:v>262815.8</c:v>
                </c:pt>
                <c:pt idx="22">
                  <c:v>249480.7</c:v>
                </c:pt>
                <c:pt idx="23">
                  <c:v>250692.7</c:v>
                </c:pt>
                <c:pt idx="24">
                  <c:v>289788.59999999998</c:v>
                </c:pt>
                <c:pt idx="25">
                  <c:v>270722.40000000002</c:v>
                </c:pt>
                <c:pt idx="26">
                  <c:v>272269</c:v>
                </c:pt>
                <c:pt idx="27">
                  <c:v>276510.2</c:v>
                </c:pt>
                <c:pt idx="28">
                  <c:v>279846.8</c:v>
                </c:pt>
                <c:pt idx="29">
                  <c:v>284975.5</c:v>
                </c:pt>
                <c:pt idx="30">
                  <c:v>290658.90000000002</c:v>
                </c:pt>
                <c:pt idx="31">
                  <c:v>298569.3</c:v>
                </c:pt>
                <c:pt idx="32">
                  <c:v>305458.8</c:v>
                </c:pt>
                <c:pt idx="33">
                  <c:v>307735.3</c:v>
                </c:pt>
                <c:pt idx="34">
                  <c:v>313509.09999999998</c:v>
                </c:pt>
                <c:pt idx="35">
                  <c:v>318239</c:v>
                </c:pt>
                <c:pt idx="36">
                  <c:v>325970.7</c:v>
                </c:pt>
                <c:pt idx="37">
                  <c:v>331338.40000000002</c:v>
                </c:pt>
                <c:pt idx="38">
                  <c:v>334676.90000000002</c:v>
                </c:pt>
                <c:pt idx="39">
                  <c:v>339944.8</c:v>
                </c:pt>
                <c:pt idx="40">
                  <c:v>346308.3</c:v>
                </c:pt>
                <c:pt idx="41">
                  <c:v>351430.3</c:v>
                </c:pt>
                <c:pt idx="42">
                  <c:v>353810.5</c:v>
                </c:pt>
              </c:numCache>
            </c:numRef>
          </c:val>
          <c:smooth val="0"/>
          <c:extLst>
            <c:ext xmlns:c16="http://schemas.microsoft.com/office/drawing/2014/chart" uri="{C3380CC4-5D6E-409C-BE32-E72D297353CC}">
              <c16:uniqueId val="{00000005-585D-476C-811D-D969EAFFFD6C}"/>
            </c:ext>
          </c:extLst>
        </c:ser>
        <c:ser>
          <c:idx val="5"/>
          <c:order val="4"/>
          <c:tx>
            <c:v>May 2026 Estimate</c:v>
          </c:tx>
          <c:spPr>
            <a:ln w="28575" cap="rnd">
              <a:solidFill>
                <a:schemeClr val="accent1"/>
              </a:solidFill>
              <a:prstDash val="sysDash"/>
              <a:round/>
            </a:ln>
            <a:effectLst/>
          </c:spPr>
          <c:marker>
            <c:symbol val="none"/>
          </c:marker>
          <c:cat>
            <c:numRef>
              <c:f>'PI Dashboard'!$AB$3:$AB$48</c:f>
              <c:numCache>
                <c:formatCode>m/d/yyyy</c:formatCode>
                <c:ptCount val="46"/>
                <c:pt idx="0">
                  <c:v>42005</c:v>
                </c:pt>
                <c:pt idx="1">
                  <c:v>42095</c:v>
                </c:pt>
                <c:pt idx="2">
                  <c:v>42186</c:v>
                </c:pt>
                <c:pt idx="3">
                  <c:v>42278</c:v>
                </c:pt>
                <c:pt idx="4">
                  <c:v>42370</c:v>
                </c:pt>
                <c:pt idx="5">
                  <c:v>42461</c:v>
                </c:pt>
                <c:pt idx="6">
                  <c:v>42552</c:v>
                </c:pt>
                <c:pt idx="7">
                  <c:v>42644</c:v>
                </c:pt>
                <c:pt idx="8">
                  <c:v>42736</c:v>
                </c:pt>
                <c:pt idx="9">
                  <c:v>42826</c:v>
                </c:pt>
                <c:pt idx="10">
                  <c:v>42917</c:v>
                </c:pt>
                <c:pt idx="11">
                  <c:v>43009</c:v>
                </c:pt>
                <c:pt idx="12">
                  <c:v>43101</c:v>
                </c:pt>
                <c:pt idx="13">
                  <c:v>43191</c:v>
                </c:pt>
                <c:pt idx="14">
                  <c:v>43282</c:v>
                </c:pt>
                <c:pt idx="15">
                  <c:v>43374</c:v>
                </c:pt>
                <c:pt idx="16">
                  <c:v>43466</c:v>
                </c:pt>
                <c:pt idx="17">
                  <c:v>43556</c:v>
                </c:pt>
                <c:pt idx="18">
                  <c:v>43647</c:v>
                </c:pt>
                <c:pt idx="19">
                  <c:v>43739</c:v>
                </c:pt>
                <c:pt idx="20">
                  <c:v>43831</c:v>
                </c:pt>
                <c:pt idx="21">
                  <c:v>43922</c:v>
                </c:pt>
                <c:pt idx="22">
                  <c:v>44013</c:v>
                </c:pt>
                <c:pt idx="23">
                  <c:v>44105</c:v>
                </c:pt>
                <c:pt idx="24">
                  <c:v>44197</c:v>
                </c:pt>
                <c:pt idx="25">
                  <c:v>44287</c:v>
                </c:pt>
                <c:pt idx="26">
                  <c:v>44378</c:v>
                </c:pt>
                <c:pt idx="27">
                  <c:v>44470</c:v>
                </c:pt>
                <c:pt idx="28">
                  <c:v>44562</c:v>
                </c:pt>
                <c:pt idx="29">
                  <c:v>44652</c:v>
                </c:pt>
                <c:pt idx="30">
                  <c:v>44743</c:v>
                </c:pt>
                <c:pt idx="31">
                  <c:v>44835</c:v>
                </c:pt>
                <c:pt idx="32">
                  <c:v>44927</c:v>
                </c:pt>
                <c:pt idx="33">
                  <c:v>45017</c:v>
                </c:pt>
                <c:pt idx="34">
                  <c:v>45108</c:v>
                </c:pt>
                <c:pt idx="35">
                  <c:v>45200</c:v>
                </c:pt>
                <c:pt idx="36">
                  <c:v>45292</c:v>
                </c:pt>
                <c:pt idx="37">
                  <c:v>45383</c:v>
                </c:pt>
                <c:pt idx="38">
                  <c:v>45474</c:v>
                </c:pt>
                <c:pt idx="39">
                  <c:v>45566</c:v>
                </c:pt>
                <c:pt idx="40">
                  <c:v>45658</c:v>
                </c:pt>
                <c:pt idx="41">
                  <c:v>45748</c:v>
                </c:pt>
                <c:pt idx="42">
                  <c:v>45839</c:v>
                </c:pt>
                <c:pt idx="43">
                  <c:v>45931</c:v>
                </c:pt>
                <c:pt idx="44">
                  <c:v>46023</c:v>
                </c:pt>
                <c:pt idx="45">
                  <c:v>46113</c:v>
                </c:pt>
              </c:numCache>
            </c:numRef>
          </c:cat>
          <c:val>
            <c:numRef>
              <c:f>'PI Dashboard'!$AE$3:$AE$48</c:f>
              <c:numCache>
                <c:formatCode>General</c:formatCode>
                <c:ptCount val="46"/>
                <c:pt idx="41" formatCode="0.00">
                  <c:v>351430.3</c:v>
                </c:pt>
                <c:pt idx="42" formatCode="0.00">
                  <c:v>352589.12979854248</c:v>
                </c:pt>
                <c:pt idx="43" formatCode="0.00">
                  <c:v>356650.64717127901</c:v>
                </c:pt>
                <c:pt idx="44" formatCode="0.00">
                  <c:v>361133.55411326484</c:v>
                </c:pt>
                <c:pt idx="45" formatCode="0.00">
                  <c:v>365734.9288807853</c:v>
                </c:pt>
              </c:numCache>
            </c:numRef>
          </c:val>
          <c:smooth val="0"/>
          <c:extLst>
            <c:ext xmlns:c16="http://schemas.microsoft.com/office/drawing/2014/chart" uri="{C3380CC4-5D6E-409C-BE32-E72D297353CC}">
              <c16:uniqueId val="{00000006-585D-476C-811D-D969EAFFFD6C}"/>
            </c:ext>
          </c:extLst>
        </c:ser>
        <c:dLbls>
          <c:showLegendKey val="0"/>
          <c:showVal val="0"/>
          <c:showCatName val="0"/>
          <c:showSerName val="0"/>
          <c:showPercent val="0"/>
          <c:showBubbleSize val="0"/>
        </c:dLbls>
        <c:marker val="1"/>
        <c:smooth val="0"/>
        <c:axId val="488553488"/>
        <c:axId val="488550608"/>
      </c:lineChart>
      <c:dateAx>
        <c:axId val="488553488"/>
        <c:scaling>
          <c:orientation val="minMax"/>
        </c:scaling>
        <c:delete val="0"/>
        <c:axPos val="b"/>
        <c:numFmt formatCode="mmm\-yy" sourceLinked="0"/>
        <c:majorTickMark val="out"/>
        <c:minorTickMark val="none"/>
        <c:tickLblPos val="nextTo"/>
        <c:spPr>
          <a:noFill/>
          <a:ln w="9525" cap="flat" cmpd="sng" algn="ctr">
            <a:solidFill>
              <a:schemeClr val="accent6"/>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crossAx val="488550608"/>
        <c:crosses val="autoZero"/>
        <c:auto val="1"/>
        <c:lblOffset val="100"/>
        <c:baseTimeUnit val="months"/>
        <c:majorUnit val="6"/>
        <c:majorTimeUnit val="months"/>
        <c:minorUnit val="3"/>
        <c:minorTimeUnit val="months"/>
      </c:dateAx>
      <c:valAx>
        <c:axId val="488550608"/>
        <c:scaling>
          <c:orientation val="minMax"/>
          <c:max val="380000"/>
          <c:min val="18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r>
                  <a:rPr lang="en-US" sz="1100" dirty="0">
                    <a:solidFill>
                      <a:schemeClr val="tx1">
                        <a:lumMod val="65000"/>
                        <a:lumOff val="35000"/>
                      </a:schemeClr>
                    </a:solidFill>
                    <a:latin typeface="+mn-lt"/>
                  </a:rPr>
                  <a:t>(Millions)</a:t>
                </a:r>
              </a:p>
            </c:rich>
          </c:tx>
          <c:layout>
            <c:manualLayout>
              <c:xMode val="edge"/>
              <c:yMode val="edge"/>
              <c:x val="2.3156072882194126E-4"/>
              <c:y val="0.384174628650214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title>
        <c:numFmt formatCode="&quot;$&quot;#,##0" sourceLinked="0"/>
        <c:majorTickMark val="none"/>
        <c:minorTickMark val="in"/>
        <c:tickLblPos val="nextTo"/>
        <c:spPr>
          <a:noFill/>
          <a:ln>
            <a:solidFill>
              <a:schemeClr val="accent4"/>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crossAx val="488553488"/>
        <c:crosses val="autoZero"/>
        <c:crossBetween val="between"/>
        <c:majorUnit val="40000"/>
        <c:minorUnit val="10000"/>
      </c:valAx>
      <c:valAx>
        <c:axId val="947370448"/>
        <c:scaling>
          <c:orientation val="minMax"/>
          <c:max val="100"/>
        </c:scaling>
        <c:delete val="0"/>
        <c:axPos val="r"/>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947372368"/>
        <c:crosses val="max"/>
        <c:crossBetween val="between"/>
      </c:valAx>
      <c:catAx>
        <c:axId val="947372368"/>
        <c:scaling>
          <c:orientation val="minMax"/>
        </c:scaling>
        <c:delete val="1"/>
        <c:axPos val="b"/>
        <c:majorTickMark val="out"/>
        <c:minorTickMark val="none"/>
        <c:tickLblPos val="nextTo"/>
        <c:crossAx val="947370448"/>
        <c:crosses val="autoZero"/>
        <c:auto val="1"/>
        <c:lblAlgn val="ctr"/>
        <c:lblOffset val="100"/>
        <c:noMultiLvlLbl val="0"/>
      </c:catAx>
      <c:spPr>
        <a:noFill/>
        <a:ln>
          <a:solidFill>
            <a:schemeClr val="accent4"/>
          </a:solidFill>
        </a:ln>
        <a:effectLst/>
      </c:spPr>
    </c:plotArea>
    <c:legend>
      <c:legendPos val="b"/>
      <c:legendEntry>
        <c:idx val="0"/>
        <c:delete val="1"/>
      </c:legendEntry>
      <c:legendEntry>
        <c:idx val="1"/>
        <c:delete val="1"/>
      </c:legendEntry>
      <c:legendEntry>
        <c:idx val="2"/>
        <c:delete val="1"/>
      </c:legendEntry>
      <c:layout>
        <c:manualLayout>
          <c:xMode val="edge"/>
          <c:yMode val="edge"/>
          <c:x val="0.27840847047096029"/>
          <c:y val="0.91366246480409241"/>
          <c:w val="0.46434194766260406"/>
          <c:h val="5.0996147429444971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Franklin Gothic Book" panose="020B0503020102020204" pitchFamily="34" charset="0"/>
                <a:ea typeface="+mn-ea"/>
                <a:cs typeface="+mn-cs"/>
              </a:defRPr>
            </a:pPr>
            <a:r>
              <a:rPr lang="en-US" sz="1800" dirty="0">
                <a:solidFill>
                  <a:schemeClr val="tx1">
                    <a:lumMod val="65000"/>
                    <a:lumOff val="35000"/>
                  </a:schemeClr>
                </a:solidFill>
              </a:rPr>
              <a:t>SC PERSONAL INCOME GROWTH</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6.44884579621159E-2"/>
          <c:y val="0.1002118647628106"/>
          <c:w val="0.91125883559208343"/>
          <c:h val="0.64587685040322784"/>
        </c:manualLayout>
      </c:layout>
      <c:lineChart>
        <c:grouping val="standard"/>
        <c:varyColors val="0"/>
        <c:ser>
          <c:idx val="2"/>
          <c:order val="0"/>
          <c:tx>
            <c:strRef>
              <c:f>'short term data'!$H$10</c:f>
              <c:strCache>
                <c:ptCount val="1"/>
                <c:pt idx="0">
                  <c:v>SC Personal Income Growth</c:v>
                </c:pt>
              </c:strCache>
            </c:strRef>
          </c:tx>
          <c:spPr>
            <a:ln w="28575" cap="rnd">
              <a:solidFill>
                <a:srgbClr val="003366"/>
              </a:solidFill>
              <a:round/>
            </a:ln>
            <a:effectLst/>
          </c:spPr>
          <c:marker>
            <c:symbol val="none"/>
          </c:marker>
          <c:dLbls>
            <c:dLbl>
              <c:idx val="12"/>
              <c:layout>
                <c:manualLayout>
                  <c:x val="-8.2611491596425619E-3"/>
                  <c:y val="-3.53556444736146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EA-45D2-86F8-F85CF3711291}"/>
                </c:ext>
              </c:extLst>
            </c:dLbl>
            <c:dLbl>
              <c:idx val="13"/>
              <c:layout>
                <c:manualLayout>
                  <c:x val="-1.2687416902345297E-2"/>
                  <c:y val="-4.05388882872588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1EA-45D2-86F8-F85CF3711291}"/>
                </c:ext>
              </c:extLst>
            </c:dLbl>
            <c:dLbl>
              <c:idx val="14"/>
              <c:layout>
                <c:manualLayout>
                  <c:x val="-9.3508123537390138E-3"/>
                  <c:y val="-4.05388882872588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EA-45D2-86F8-F85CF3711291}"/>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'short term data'!$E$27:$E$46</c:f>
              <c:strCache>
                <c:ptCount val="20"/>
                <c:pt idx="0">
                  <c:v>Q3-2022</c:v>
                </c:pt>
                <c:pt idx="1">
                  <c:v>Q4-2022</c:v>
                </c:pt>
                <c:pt idx="2">
                  <c:v>Q1-2023</c:v>
                </c:pt>
                <c:pt idx="3">
                  <c:v>Q2-2023</c:v>
                </c:pt>
                <c:pt idx="4">
                  <c:v>Q3-2023</c:v>
                </c:pt>
                <c:pt idx="5">
                  <c:v>Q4-2023</c:v>
                </c:pt>
                <c:pt idx="6">
                  <c:v>Q1-2024</c:v>
                </c:pt>
                <c:pt idx="7">
                  <c:v>Q2-2024</c:v>
                </c:pt>
                <c:pt idx="8">
                  <c:v>Q3-2024</c:v>
                </c:pt>
                <c:pt idx="9">
                  <c:v>Q4-2024</c:v>
                </c:pt>
                <c:pt idx="10">
                  <c:v>Q1-2025</c:v>
                </c:pt>
                <c:pt idx="11">
                  <c:v>Q2-2025</c:v>
                </c:pt>
                <c:pt idx="12">
                  <c:v>Q3-2025</c:v>
                </c:pt>
                <c:pt idx="13">
                  <c:v>Q4-2025</c:v>
                </c:pt>
                <c:pt idx="14">
                  <c:v>Q1-2026</c:v>
                </c:pt>
                <c:pt idx="15">
                  <c:v>Q2-2026</c:v>
                </c:pt>
                <c:pt idx="16">
                  <c:v>Q3-2026</c:v>
                </c:pt>
                <c:pt idx="17">
                  <c:v>Q4-2026</c:v>
                </c:pt>
                <c:pt idx="18">
                  <c:v>Q1-2027</c:v>
                </c:pt>
                <c:pt idx="19">
                  <c:v>Q2-2027</c:v>
                </c:pt>
              </c:strCache>
              <c:extLst/>
            </c:strRef>
          </c:cat>
          <c:val>
            <c:numRef>
              <c:f>'short term data'!$H$27:$H$46</c:f>
              <c:numCache>
                <c:formatCode>0.0%</c:formatCode>
                <c:ptCount val="20"/>
                <c:pt idx="0">
                  <c:v>6.7543128303259037E-2</c:v>
                </c:pt>
                <c:pt idx="1">
                  <c:v>7.9776803893671921E-2</c:v>
                </c:pt>
                <c:pt idx="2">
                  <c:v>9.1521503908567059E-2</c:v>
                </c:pt>
                <c:pt idx="3">
                  <c:v>7.9865813026032129E-2</c:v>
                </c:pt>
                <c:pt idx="4">
                  <c:v>7.8615174006369415E-2</c:v>
                </c:pt>
                <c:pt idx="5">
                  <c:v>6.5879847660158086E-2</c:v>
                </c:pt>
                <c:pt idx="6">
                  <c:v>6.7151118252281483E-2</c:v>
                </c:pt>
                <c:pt idx="7">
                  <c:v>7.6699358182178212E-2</c:v>
                </c:pt>
                <c:pt idx="8">
                  <c:v>6.7518933262224357E-2</c:v>
                </c:pt>
                <c:pt idx="9">
                  <c:v>6.8205970984071662E-2</c:v>
                </c:pt>
                <c:pt idx="10">
                  <c:v>6.239088359782019E-2</c:v>
                </c:pt>
                <c:pt idx="11">
                  <c:v>6.0638609952845757E-2</c:v>
                </c:pt>
                <c:pt idx="12">
                  <c:v>5.7170363416178427E-2</c:v>
                </c:pt>
                <c:pt idx="13">
                  <c:v>5.2672669209824718E-2</c:v>
                </c:pt>
                <c:pt idx="14">
                  <c:v>4.3991726447214941E-2</c:v>
                </c:pt>
              </c:numCache>
              <c:extLst/>
            </c:numRef>
          </c:val>
          <c:smooth val="0"/>
          <c:extLst>
            <c:ext xmlns:c16="http://schemas.microsoft.com/office/drawing/2014/chart" uri="{C3380CC4-5D6E-409C-BE32-E72D297353CC}">
              <c16:uniqueId val="{00000008-11EA-45D2-86F8-F85CF3711291}"/>
            </c:ext>
          </c:extLst>
        </c:ser>
        <c:ser>
          <c:idx val="3"/>
          <c:order val="1"/>
          <c:tx>
            <c:strRef>
              <c:f>'Long term data'!$I$10</c:f>
              <c:strCache>
                <c:ptCount val="1"/>
                <c:pt idx="0">
                  <c:v>SC Long-term Growth </c:v>
                </c:pt>
              </c:strCache>
            </c:strRef>
          </c:tx>
          <c:spPr>
            <a:ln w="28575" cap="rnd">
              <a:solidFill>
                <a:srgbClr val="747474">
                  <a:alpha val="97000"/>
                </a:srgbClr>
              </a:solidFill>
              <a:prstDash val="sysDot"/>
              <a:round/>
            </a:ln>
            <a:effectLst/>
          </c:spPr>
          <c:marker>
            <c:symbol val="none"/>
          </c:marker>
          <c:dLbls>
            <c:dLbl>
              <c:idx val="2"/>
              <c:layout>
                <c:manualLayout>
                  <c:x val="-0.1030681083342843"/>
                  <c:y val="6.439567078324844E-2"/>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11EA-45D2-86F8-F85CF3711291}"/>
                </c:ext>
              </c:extLst>
            </c:dLbl>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20"/>
              <c:pt idx="0">
                <c:v>Q3-2022</c:v>
              </c:pt>
              <c:pt idx="1">
                <c:v>Q4-2022</c:v>
              </c:pt>
              <c:pt idx="2">
                <c:v>Q1-2023</c:v>
              </c:pt>
              <c:pt idx="3">
                <c:v>Q2-2023</c:v>
              </c:pt>
              <c:pt idx="4">
                <c:v>Q3-2023</c:v>
              </c:pt>
              <c:pt idx="5">
                <c:v>Q4-2023</c:v>
              </c:pt>
              <c:pt idx="6">
                <c:v>Q1-2024</c:v>
              </c:pt>
              <c:pt idx="7">
                <c:v>Q2-2024</c:v>
              </c:pt>
              <c:pt idx="8">
                <c:v>Q3-2024</c:v>
              </c:pt>
              <c:pt idx="9">
                <c:v>Q4-2024</c:v>
              </c:pt>
              <c:pt idx="10">
                <c:v>Q1-2025</c:v>
              </c:pt>
              <c:pt idx="11">
                <c:v>Q2-2025</c:v>
              </c:pt>
              <c:pt idx="12">
                <c:v>Q3-2025</c:v>
              </c:pt>
              <c:pt idx="13">
                <c:v>Q4-2025</c:v>
              </c:pt>
              <c:pt idx="14">
                <c:v>Q1-2026</c:v>
              </c:pt>
              <c:pt idx="15">
                <c:v>Q2-2026</c:v>
              </c:pt>
              <c:pt idx="16">
                <c:v>Q3-2026</c:v>
              </c:pt>
              <c:pt idx="17">
                <c:v>Q4-2026</c:v>
              </c:pt>
              <c:pt idx="18">
                <c:v>Q1-2027</c:v>
              </c:pt>
              <c:pt idx="19">
                <c:v>Q2-2027</c:v>
              </c:pt>
              <c:extLst>
                <c:ext xmlns:c15="http://schemas.microsoft.com/office/drawing/2012/chart" uri="{02D57815-91ED-43cb-92C2-25804820EDAC}">
                  <c15:autoCat val="1"/>
                </c:ext>
              </c:extLst>
            </c:strLit>
          </c:cat>
          <c:val>
            <c:numRef>
              <c:f>'Long term data'!$I$27:$I$46</c:f>
              <c:numCache>
                <c:formatCode>0.0%</c:formatCode>
                <c:ptCount val="20"/>
                <c:pt idx="0">
                  <c:v>5.3499999999999999E-2</c:v>
                </c:pt>
                <c:pt idx="1">
                  <c:v>5.3499999999999999E-2</c:v>
                </c:pt>
                <c:pt idx="2">
                  <c:v>5.3499999999999999E-2</c:v>
                </c:pt>
                <c:pt idx="3">
                  <c:v>5.3499999999999999E-2</c:v>
                </c:pt>
                <c:pt idx="4">
                  <c:v>5.3499999999999999E-2</c:v>
                </c:pt>
                <c:pt idx="5">
                  <c:v>5.3499999999999999E-2</c:v>
                </c:pt>
                <c:pt idx="6">
                  <c:v>5.3499999999999999E-2</c:v>
                </c:pt>
                <c:pt idx="7">
                  <c:v>5.3499999999999999E-2</c:v>
                </c:pt>
                <c:pt idx="8">
                  <c:v>5.3499999999999999E-2</c:v>
                </c:pt>
                <c:pt idx="9">
                  <c:v>5.3499999999999999E-2</c:v>
                </c:pt>
                <c:pt idx="10">
                  <c:v>5.3499999999999999E-2</c:v>
                </c:pt>
                <c:pt idx="11">
                  <c:v>5.3499999999999999E-2</c:v>
                </c:pt>
                <c:pt idx="12">
                  <c:v>5.3499999999999999E-2</c:v>
                </c:pt>
                <c:pt idx="13">
                  <c:v>5.3499999999999999E-2</c:v>
                </c:pt>
                <c:pt idx="14">
                  <c:v>5.3499999999999999E-2</c:v>
                </c:pt>
                <c:pt idx="15">
                  <c:v>5.3499999999999999E-2</c:v>
                </c:pt>
                <c:pt idx="16">
                  <c:v>5.3499999999999999E-2</c:v>
                </c:pt>
                <c:pt idx="17">
                  <c:v>5.3499999999999999E-2</c:v>
                </c:pt>
                <c:pt idx="18">
                  <c:v>5.3499999999999999E-2</c:v>
                </c:pt>
                <c:pt idx="19">
                  <c:v>5.3499999999999999E-2</c:v>
                </c:pt>
              </c:numCache>
              <c:extLst/>
            </c:numRef>
          </c:val>
          <c:smooth val="0"/>
          <c:extLst>
            <c:ext xmlns:c16="http://schemas.microsoft.com/office/drawing/2014/chart" uri="{C3380CC4-5D6E-409C-BE32-E72D297353CC}">
              <c16:uniqueId val="{0000000A-11EA-45D2-86F8-F85CF3711291}"/>
            </c:ext>
          </c:extLst>
        </c:ser>
        <c:ser>
          <c:idx val="0"/>
          <c:order val="2"/>
          <c:tx>
            <c:strRef>
              <c:f>'short term data'!$I$10</c:f>
              <c:strCache>
                <c:ptCount val="1"/>
                <c:pt idx="0">
                  <c:v>May 26 SC Estimate</c:v>
                </c:pt>
              </c:strCache>
            </c:strRef>
          </c:tx>
          <c:spPr>
            <a:ln w="28575" cap="rnd">
              <a:solidFill>
                <a:srgbClr val="003366"/>
              </a:solidFill>
              <a:prstDash val="dash"/>
              <a:round/>
            </a:ln>
            <a:effectLst/>
          </c:spPr>
          <c:marker>
            <c:symbol val="none"/>
          </c:marker>
          <c:dLbls>
            <c:dLbl>
              <c:idx val="11"/>
              <c:layout>
                <c:manualLayout>
                  <c:x val="-1.2145176627597142E-2"/>
                  <c:y val="-3.31676703104255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EA-45D2-86F8-F85CF3711291}"/>
                </c:ext>
              </c:extLst>
            </c:dLbl>
            <c:dLbl>
              <c:idx val="12"/>
              <c:delete val="1"/>
              <c:extLst>
                <c:ext xmlns:c15="http://schemas.microsoft.com/office/drawing/2012/chart" uri="{CE6537A1-D6FC-4f65-9D91-7224C49458BB}"/>
                <c:ext xmlns:c16="http://schemas.microsoft.com/office/drawing/2014/chart" uri="{C3380CC4-5D6E-409C-BE32-E72D297353CC}">
                  <c16:uniqueId val="{0000000C-11EA-45D2-86F8-F85CF3711291}"/>
                </c:ext>
              </c:extLst>
            </c:dLbl>
            <c:dLbl>
              <c:idx val="13"/>
              <c:delete val="1"/>
              <c:extLst>
                <c:ext xmlns:c15="http://schemas.microsoft.com/office/drawing/2012/chart" uri="{CE6537A1-D6FC-4f65-9D91-7224C49458BB}"/>
                <c:ext xmlns:c16="http://schemas.microsoft.com/office/drawing/2014/chart" uri="{C3380CC4-5D6E-409C-BE32-E72D297353CC}">
                  <c16:uniqueId val="{0000000D-11EA-45D2-86F8-F85CF3711291}"/>
                </c:ext>
              </c:extLst>
            </c:dLbl>
            <c:dLbl>
              <c:idx val="14"/>
              <c:delete val="1"/>
              <c:extLst>
                <c:ext xmlns:c15="http://schemas.microsoft.com/office/drawing/2012/chart" uri="{CE6537A1-D6FC-4f65-9D91-7224C49458BB}"/>
                <c:ext xmlns:c16="http://schemas.microsoft.com/office/drawing/2014/chart" uri="{C3380CC4-5D6E-409C-BE32-E72D297353CC}">
                  <c16:uniqueId val="{0000000E-11EA-45D2-86F8-F85CF3711291}"/>
                </c:ext>
              </c:extLst>
            </c:dLbl>
            <c:spPr>
              <a:solidFill>
                <a:sysClr val="window" lastClr="FFFFFF"/>
              </a:solid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'short term data'!$E$27:$E$46</c:f>
              <c:strCache>
                <c:ptCount val="20"/>
                <c:pt idx="0">
                  <c:v>Q3-2022</c:v>
                </c:pt>
                <c:pt idx="1">
                  <c:v>Q4-2022</c:v>
                </c:pt>
                <c:pt idx="2">
                  <c:v>Q1-2023</c:v>
                </c:pt>
                <c:pt idx="3">
                  <c:v>Q2-2023</c:v>
                </c:pt>
                <c:pt idx="4">
                  <c:v>Q3-2023</c:v>
                </c:pt>
                <c:pt idx="5">
                  <c:v>Q4-2023</c:v>
                </c:pt>
                <c:pt idx="6">
                  <c:v>Q1-2024</c:v>
                </c:pt>
                <c:pt idx="7">
                  <c:v>Q2-2024</c:v>
                </c:pt>
                <c:pt idx="8">
                  <c:v>Q3-2024</c:v>
                </c:pt>
                <c:pt idx="9">
                  <c:v>Q4-2024</c:v>
                </c:pt>
                <c:pt idx="10">
                  <c:v>Q1-2025</c:v>
                </c:pt>
                <c:pt idx="11">
                  <c:v>Q2-2025</c:v>
                </c:pt>
                <c:pt idx="12">
                  <c:v>Q3-2025</c:v>
                </c:pt>
                <c:pt idx="13">
                  <c:v>Q4-2025</c:v>
                </c:pt>
                <c:pt idx="14">
                  <c:v>Q1-2026</c:v>
                </c:pt>
                <c:pt idx="15">
                  <c:v>Q2-2026</c:v>
                </c:pt>
                <c:pt idx="16">
                  <c:v>Q3-2026</c:v>
                </c:pt>
                <c:pt idx="17">
                  <c:v>Q4-2026</c:v>
                </c:pt>
                <c:pt idx="18">
                  <c:v>Q1-2027</c:v>
                </c:pt>
                <c:pt idx="19">
                  <c:v>Q2-2027</c:v>
                </c:pt>
              </c:strCache>
              <c:extLst/>
            </c:strRef>
          </c:cat>
          <c:val>
            <c:numRef>
              <c:f>'short term data'!$I$27:$I$46</c:f>
              <c:numCache>
                <c:formatCode>General</c:formatCode>
                <c:ptCount val="20"/>
                <c:pt idx="11" formatCode="0.0%">
                  <c:v>0.06</c:v>
                </c:pt>
                <c:pt idx="12" formatCode="0.0%">
                  <c:v>5.3520962452270997E-2</c:v>
                </c:pt>
                <c:pt idx="13" formatCode="0.0%">
                  <c:v>4.9142823103277299E-2</c:v>
                </c:pt>
                <c:pt idx="14" formatCode="0.0%">
                  <c:v>4.2236991251808798E-2</c:v>
                </c:pt>
                <c:pt idx="15" formatCode="0.0%">
                  <c:v>3.9894436430148297E-2</c:v>
                </c:pt>
                <c:pt idx="16" formatCode="0.0%">
                  <c:v>4.1207990091606299E-2</c:v>
                </c:pt>
                <c:pt idx="17" formatCode="0.0%">
                  <c:v>4.2152117257851597E-2</c:v>
                </c:pt>
                <c:pt idx="18" formatCode="0.0%">
                  <c:v>4.5380161464885403E-2</c:v>
                </c:pt>
                <c:pt idx="19" formatCode="0.0%">
                  <c:v>4.5378970161108E-2</c:v>
                </c:pt>
              </c:numCache>
              <c:extLst/>
            </c:numRef>
          </c:val>
          <c:smooth val="0"/>
          <c:extLst>
            <c:ext xmlns:c16="http://schemas.microsoft.com/office/drawing/2014/chart" uri="{C3380CC4-5D6E-409C-BE32-E72D297353CC}">
              <c16:uniqueId val="{0000000F-11EA-45D2-86F8-F85CF3711291}"/>
            </c:ext>
          </c:extLst>
        </c:ser>
        <c:dLbls>
          <c:showLegendKey val="0"/>
          <c:showVal val="0"/>
          <c:showCatName val="0"/>
          <c:showSerName val="0"/>
          <c:showPercent val="0"/>
          <c:showBubbleSize val="0"/>
        </c:dLbls>
        <c:smooth val="0"/>
        <c:axId val="1419420175"/>
        <c:axId val="1419420655"/>
      </c:lineChart>
      <c:catAx>
        <c:axId val="1419420175"/>
        <c:scaling>
          <c:orientation val="minMax"/>
        </c:scaling>
        <c:delete val="0"/>
        <c:axPos val="b"/>
        <c:minorGridlines>
          <c:spPr>
            <a:ln w="9525" cap="flat" cmpd="sng" algn="ctr">
              <a:solidFill>
                <a:srgbClr val="A5A5A5"/>
              </a:solidFill>
              <a:round/>
            </a:ln>
            <a:effectLst/>
          </c:spPr>
        </c:minorGridlines>
        <c:numFmt formatCode="General" sourceLinked="1"/>
        <c:majorTickMark val="out"/>
        <c:minorTickMark val="none"/>
        <c:tickLblPos val="low"/>
        <c:spPr>
          <a:noFill/>
          <a:ln w="9525" cap="flat" cmpd="sng" algn="ctr">
            <a:solidFill>
              <a:srgbClr val="A5A5A5"/>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419420655"/>
        <c:crosses val="autoZero"/>
        <c:auto val="1"/>
        <c:lblAlgn val="ctr"/>
        <c:lblOffset val="100"/>
        <c:tickMarkSkip val="8"/>
        <c:noMultiLvlLbl val="0"/>
      </c:catAx>
      <c:valAx>
        <c:axId val="141942065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100" dirty="0"/>
                  <a:t>(Year-over-year Percent Change)</a:t>
                </a:r>
              </a:p>
            </c:rich>
          </c:tx>
          <c:layout>
            <c:manualLayout>
              <c:xMode val="edge"/>
              <c:yMode val="edge"/>
              <c:x val="9.2559625698961541E-3"/>
              <c:y val="0.25326199474686301"/>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419420175"/>
        <c:crosses val="autoZero"/>
        <c:crossBetween val="between"/>
      </c:valAx>
      <c:spPr>
        <a:noFill/>
        <a:ln w="9525">
          <a:solidFill>
            <a:srgbClr val="A5A5A5"/>
          </a:solidFill>
        </a:ln>
        <a:effectLst/>
      </c:spPr>
    </c:plotArea>
    <c:legend>
      <c:legendPos val="b"/>
      <c:layout>
        <c:manualLayout>
          <c:xMode val="edge"/>
          <c:yMode val="edge"/>
          <c:x val="8.2687245616037131E-2"/>
          <c:y val="0.90923571561808358"/>
          <c:w val="0.78683423970811328"/>
          <c:h val="4.145057512981410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latin typeface="Franklin Gothic Book" panose="020B0503020102020204" pitchFamily="34" charset="0"/>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r>
              <a:rPr lang="en-US" dirty="0"/>
              <a:t>SOUTH CAROLINA PERSONAL INCOME SHARES</a:t>
            </a:r>
          </a:p>
        </c:rich>
      </c:tx>
      <c:overlay val="0"/>
      <c:spPr>
        <a:noFill/>
        <a:ln>
          <a:noFill/>
        </a:ln>
        <a:effectLst/>
      </c:spPr>
      <c:txPr>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endParaRPr lang="en-US"/>
        </a:p>
      </c:txPr>
    </c:title>
    <c:autoTitleDeleted val="0"/>
    <c:plotArea>
      <c:layout/>
      <c:barChart>
        <c:barDir val="col"/>
        <c:grouping val="stacked"/>
        <c:varyColors val="0"/>
        <c:ser>
          <c:idx val="2"/>
          <c:order val="0"/>
          <c:tx>
            <c:v>Earnings</c:v>
          </c:tx>
          <c:spPr>
            <a:solidFill>
              <a:schemeClr val="accent2"/>
            </a:solidFill>
            <a:ln>
              <a:noFill/>
            </a:ln>
            <a:effectLst/>
          </c:spPr>
          <c:invertIfNegative val="0"/>
          <c:cat>
            <c:numRef>
              <c:f>'Real Per Capita Measures'!$M$4:$S$4</c:f>
              <c:numCache>
                <c:formatCode>m/d/yyyy</c:formatCode>
                <c:ptCount val="7"/>
                <c:pt idx="0">
                  <c:v>25569</c:v>
                </c:pt>
                <c:pt idx="1">
                  <c:v>29221</c:v>
                </c:pt>
                <c:pt idx="2">
                  <c:v>32874</c:v>
                </c:pt>
                <c:pt idx="3">
                  <c:v>36526</c:v>
                </c:pt>
                <c:pt idx="4">
                  <c:v>40179</c:v>
                </c:pt>
                <c:pt idx="5">
                  <c:v>43831</c:v>
                </c:pt>
                <c:pt idx="6">
                  <c:v>45658</c:v>
                </c:pt>
              </c:numCache>
            </c:numRef>
          </c:cat>
          <c:val>
            <c:numRef>
              <c:f>'Real Per Capita Measures'!$M$8:$S$8</c:f>
              <c:numCache>
                <c:formatCode>0%</c:formatCode>
                <c:ptCount val="7"/>
                <c:pt idx="0">
                  <c:v>0.79007751937984483</c:v>
                </c:pt>
                <c:pt idx="1">
                  <c:v>0.72210367767039041</c:v>
                </c:pt>
                <c:pt idx="2">
                  <c:v>0.68092636284614427</c:v>
                </c:pt>
                <c:pt idx="3">
                  <c:v>0.66153846153846163</c:v>
                </c:pt>
                <c:pt idx="4">
                  <c:v>0.59028307936604874</c:v>
                </c:pt>
                <c:pt idx="5">
                  <c:v>0.55581299979495591</c:v>
                </c:pt>
                <c:pt idx="6">
                  <c:v>0.5558310553923268</c:v>
                </c:pt>
              </c:numCache>
            </c:numRef>
          </c:val>
          <c:extLst>
            <c:ext xmlns:c16="http://schemas.microsoft.com/office/drawing/2014/chart" uri="{C3380CC4-5D6E-409C-BE32-E72D297353CC}">
              <c16:uniqueId val="{00000000-499A-4628-B374-EF92BE614600}"/>
            </c:ext>
          </c:extLst>
        </c:ser>
        <c:ser>
          <c:idx val="4"/>
          <c:order val="1"/>
          <c:tx>
            <c:v>Dividends, Interest, Rent</c:v>
          </c:tx>
          <c:spPr>
            <a:solidFill>
              <a:schemeClr val="accent4"/>
            </a:solidFill>
            <a:ln>
              <a:noFill/>
            </a:ln>
            <a:effectLst/>
          </c:spPr>
          <c:invertIfNegative val="0"/>
          <c:cat>
            <c:numRef>
              <c:f>'Real Per Capita Measures'!$M$4:$S$4</c:f>
              <c:numCache>
                <c:formatCode>m/d/yyyy</c:formatCode>
                <c:ptCount val="7"/>
                <c:pt idx="0">
                  <c:v>25569</c:v>
                </c:pt>
                <c:pt idx="1">
                  <c:v>29221</c:v>
                </c:pt>
                <c:pt idx="2">
                  <c:v>32874</c:v>
                </c:pt>
                <c:pt idx="3">
                  <c:v>36526</c:v>
                </c:pt>
                <c:pt idx="4">
                  <c:v>40179</c:v>
                </c:pt>
                <c:pt idx="5">
                  <c:v>43831</c:v>
                </c:pt>
                <c:pt idx="6">
                  <c:v>45658</c:v>
                </c:pt>
              </c:numCache>
            </c:numRef>
          </c:cat>
          <c:val>
            <c:numRef>
              <c:f>'Real Per Capita Measures'!$M$13:$S$13</c:f>
              <c:numCache>
                <c:formatCode>0%</c:formatCode>
                <c:ptCount val="7"/>
                <c:pt idx="0">
                  <c:v>0.13023255813953485</c:v>
                </c:pt>
                <c:pt idx="1">
                  <c:v>0.15363373917409315</c:v>
                </c:pt>
                <c:pt idx="2">
                  <c:v>0.19290947472991432</c:v>
                </c:pt>
                <c:pt idx="3">
                  <c:v>0.18501498501498501</c:v>
                </c:pt>
                <c:pt idx="4">
                  <c:v>0.17012245396524872</c:v>
                </c:pt>
                <c:pt idx="5">
                  <c:v>0.18593397580479806</c:v>
                </c:pt>
                <c:pt idx="6">
                  <c:v>0.20426623778862604</c:v>
                </c:pt>
              </c:numCache>
            </c:numRef>
          </c:val>
          <c:extLst>
            <c:ext xmlns:c16="http://schemas.microsoft.com/office/drawing/2014/chart" uri="{C3380CC4-5D6E-409C-BE32-E72D297353CC}">
              <c16:uniqueId val="{00000001-499A-4628-B374-EF92BE614600}"/>
            </c:ext>
          </c:extLst>
        </c:ser>
        <c:ser>
          <c:idx val="3"/>
          <c:order val="2"/>
          <c:tx>
            <c:v>Transfer Payments</c:v>
          </c:tx>
          <c:spPr>
            <a:solidFill>
              <a:schemeClr val="accent3"/>
            </a:solidFill>
            <a:ln>
              <a:noFill/>
            </a:ln>
            <a:effectLst/>
          </c:spPr>
          <c:invertIfNegative val="0"/>
          <c:cat>
            <c:numRef>
              <c:f>'Real Per Capita Measures'!$M$4:$S$4</c:f>
              <c:numCache>
                <c:formatCode>m/d/yyyy</c:formatCode>
                <c:ptCount val="7"/>
                <c:pt idx="0">
                  <c:v>25569</c:v>
                </c:pt>
                <c:pt idx="1">
                  <c:v>29221</c:v>
                </c:pt>
                <c:pt idx="2">
                  <c:v>32874</c:v>
                </c:pt>
                <c:pt idx="3">
                  <c:v>36526</c:v>
                </c:pt>
                <c:pt idx="4">
                  <c:v>40179</c:v>
                </c:pt>
                <c:pt idx="5">
                  <c:v>43831</c:v>
                </c:pt>
                <c:pt idx="6">
                  <c:v>45658</c:v>
                </c:pt>
              </c:numCache>
            </c:numRef>
          </c:cat>
          <c:val>
            <c:numRef>
              <c:f>'Real Per Capita Measures'!$M$9:$S$9</c:f>
              <c:numCache>
                <c:formatCode>0%</c:formatCode>
                <c:ptCount val="7"/>
                <c:pt idx="0">
                  <c:v>7.9689922480620151E-2</c:v>
                </c:pt>
                <c:pt idx="1">
                  <c:v>0.1242625831555165</c:v>
                </c:pt>
                <c:pt idx="2">
                  <c:v>0.12622625108655158</c:v>
                </c:pt>
                <c:pt idx="3">
                  <c:v>0.15344655344655345</c:v>
                </c:pt>
                <c:pt idx="4">
                  <c:v>0.2395944666687024</c:v>
                </c:pt>
                <c:pt idx="5">
                  <c:v>0.25823251999179825</c:v>
                </c:pt>
                <c:pt idx="6">
                  <c:v>0.23990270681904718</c:v>
                </c:pt>
              </c:numCache>
            </c:numRef>
          </c:val>
          <c:extLst>
            <c:ext xmlns:c16="http://schemas.microsoft.com/office/drawing/2014/chart" uri="{C3380CC4-5D6E-409C-BE32-E72D297353CC}">
              <c16:uniqueId val="{00000002-499A-4628-B374-EF92BE614600}"/>
            </c:ext>
          </c:extLst>
        </c:ser>
        <c:dLbls>
          <c:showLegendKey val="0"/>
          <c:showVal val="0"/>
          <c:showCatName val="0"/>
          <c:showSerName val="0"/>
          <c:showPercent val="0"/>
          <c:showBubbleSize val="0"/>
        </c:dLbls>
        <c:gapWidth val="35"/>
        <c:overlap val="100"/>
        <c:axId val="577529407"/>
        <c:axId val="577547167"/>
      </c:barChart>
      <c:catAx>
        <c:axId val="577529407"/>
        <c:scaling>
          <c:orientation val="minMax"/>
        </c:scaling>
        <c:delete val="0"/>
        <c:axPos val="b"/>
        <c:numFmt formatCode="yyyy" sourceLinked="0"/>
        <c:majorTickMark val="none"/>
        <c:minorTickMark val="none"/>
        <c:tickLblPos val="nextTo"/>
        <c:spPr>
          <a:noFill/>
          <a:ln w="9525" cap="flat" cmpd="sng" algn="ctr">
            <a:solidFill>
              <a:srgbClr val="A5A5A5"/>
            </a:solidFill>
            <a:round/>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577547167"/>
        <c:crosses val="autoZero"/>
        <c:auto val="0"/>
        <c:lblAlgn val="ctr"/>
        <c:lblOffset val="100"/>
        <c:noMultiLvlLbl val="0"/>
      </c:catAx>
      <c:valAx>
        <c:axId val="577547167"/>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577529407"/>
        <c:crosses val="autoZero"/>
        <c:crossBetween val="between"/>
      </c:valAx>
      <c:spPr>
        <a:noFill/>
        <a:ln>
          <a:solidFill>
            <a:srgbClr val="A5A5A5"/>
          </a:solidFill>
        </a:ln>
        <a:effectLst/>
      </c:spPr>
    </c:plotArea>
    <c:legend>
      <c:legendPos val="b"/>
      <c:layout>
        <c:manualLayout>
          <c:xMode val="edge"/>
          <c:yMode val="edge"/>
          <c:x val="0.25845695918444977"/>
          <c:y val="0.92043215528291522"/>
          <c:w val="0.52632987499236006"/>
          <c:h val="3.8933957407866392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r>
              <a:rPr lang="en-US" dirty="0"/>
              <a:t>PERSONAL INCOME </a:t>
            </a:r>
            <a:r>
              <a:rPr lang="en-US" sz="1800" dirty="0"/>
              <a:t>GROWTH BY COUNTY - 2014</a:t>
            </a:r>
            <a:r>
              <a:rPr lang="en-US" sz="1800" baseline="0" dirty="0"/>
              <a:t> TO 2024</a:t>
            </a:r>
            <a:endParaRPr lang="en-US" sz="1800" dirty="0"/>
          </a:p>
        </c:rich>
      </c:tx>
      <c:layout>
        <c:manualLayout>
          <c:xMode val="edge"/>
          <c:yMode val="edge"/>
          <c:x val="0.20692628095401119"/>
          <c:y val="1.367989056087551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7.2443892882954844E-2"/>
          <c:y val="0.1155700852030979"/>
          <c:w val="0.92710152765253151"/>
          <c:h val="0.62480498077275226"/>
        </c:manualLayout>
      </c:layout>
      <c:barChart>
        <c:barDir val="col"/>
        <c:grouping val="clustered"/>
        <c:varyColors val="0"/>
        <c:ser>
          <c:idx val="0"/>
          <c:order val="0"/>
          <c:spPr>
            <a:solidFill>
              <a:srgbClr val="A2B5DE"/>
            </a:solidFill>
            <a:ln>
              <a:solidFill>
                <a:srgbClr val="A2B5DE"/>
              </a:solidFill>
            </a:ln>
            <a:effectLst/>
          </c:spPr>
          <c:invertIfNegative val="0"/>
          <c:dPt>
            <c:idx val="36"/>
            <c:invertIfNegative val="0"/>
            <c:bubble3D val="0"/>
            <c:spPr>
              <a:solidFill>
                <a:srgbClr val="415FA9"/>
              </a:solidFill>
              <a:ln>
                <a:solidFill>
                  <a:srgbClr val="A2B5DE"/>
                </a:solidFill>
              </a:ln>
              <a:effectLst/>
            </c:spPr>
            <c:extLst>
              <c:ext xmlns:c16="http://schemas.microsoft.com/office/drawing/2014/chart" uri="{C3380CC4-5D6E-409C-BE32-E72D297353CC}">
                <c16:uniqueId val="{00000001-DC71-4FAF-AF65-EF7480B99DD5}"/>
              </c:ext>
            </c:extLst>
          </c:dPt>
          <c:dPt>
            <c:idx val="38"/>
            <c:invertIfNegative val="0"/>
            <c:bubble3D val="0"/>
            <c:spPr>
              <a:solidFill>
                <a:srgbClr val="A2B5DE"/>
              </a:solidFill>
              <a:ln>
                <a:solidFill>
                  <a:srgbClr val="A2B5DE"/>
                </a:solidFill>
              </a:ln>
              <a:effectLst/>
            </c:spPr>
            <c:extLst>
              <c:ext xmlns:c16="http://schemas.microsoft.com/office/drawing/2014/chart" uri="{C3380CC4-5D6E-409C-BE32-E72D297353CC}">
                <c16:uniqueId val="{00000003-DC71-4FAF-AF65-EF7480B99DD5}"/>
              </c:ext>
            </c:extLst>
          </c:dPt>
          <c:dLbls>
            <c:dLbl>
              <c:idx val="0"/>
              <c:layout>
                <c:manualLayout>
                  <c:x val="1.349553919706201E-2"/>
                  <c:y val="-2.46831964489515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C71-4FAF-AF65-EF7480B99DD5}"/>
                </c:ext>
              </c:extLst>
            </c:dLbl>
            <c:dLbl>
              <c:idx val="3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C71-4FAF-AF65-EF7480B99DD5}"/>
                </c:ext>
              </c:extLst>
            </c:dLbl>
            <c:dLbl>
              <c:idx val="46"/>
              <c:layout>
                <c:manualLayout>
                  <c:x val="-3.6652877629426754E-2"/>
                  <c:y val="3.30738821805960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C71-4FAF-AF65-EF7480B99DD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'County PI growth'!$D$1290:$D$1336</c:f>
              <c:strCache>
                <c:ptCount val="47"/>
                <c:pt idx="0">
                  <c:v>Bamberg</c:v>
                </c:pt>
                <c:pt idx="1">
                  <c:v>Barnwell</c:v>
                </c:pt>
                <c:pt idx="2">
                  <c:v>Marlboro</c:v>
                </c:pt>
                <c:pt idx="3">
                  <c:v>Williamsburg</c:v>
                </c:pt>
                <c:pt idx="4">
                  <c:v>Allendale</c:v>
                </c:pt>
                <c:pt idx="5">
                  <c:v>Union</c:v>
                </c:pt>
                <c:pt idx="6">
                  <c:v>Orangeburg</c:v>
                </c:pt>
                <c:pt idx="7">
                  <c:v>Sumter</c:v>
                </c:pt>
                <c:pt idx="8">
                  <c:v>Darlington</c:v>
                </c:pt>
                <c:pt idx="9">
                  <c:v>Chesterfield</c:v>
                </c:pt>
                <c:pt idx="10">
                  <c:v>Marion</c:v>
                </c:pt>
                <c:pt idx="11">
                  <c:v>Greenwood</c:v>
                </c:pt>
                <c:pt idx="12">
                  <c:v>Abbeville</c:v>
                </c:pt>
                <c:pt idx="13">
                  <c:v>Saluda</c:v>
                </c:pt>
                <c:pt idx="14">
                  <c:v>Lee</c:v>
                </c:pt>
                <c:pt idx="15">
                  <c:v>Hampton</c:v>
                </c:pt>
                <c:pt idx="16">
                  <c:v>Dillon</c:v>
                </c:pt>
                <c:pt idx="17">
                  <c:v>Fairfield</c:v>
                </c:pt>
                <c:pt idx="18">
                  <c:v>Laurens</c:v>
                </c:pt>
                <c:pt idx="19">
                  <c:v>Cherokee</c:v>
                </c:pt>
                <c:pt idx="20">
                  <c:v>Clarendon</c:v>
                </c:pt>
                <c:pt idx="21">
                  <c:v>Florence</c:v>
                </c:pt>
                <c:pt idx="22">
                  <c:v>Richland</c:v>
                </c:pt>
                <c:pt idx="23">
                  <c:v>Chester</c:v>
                </c:pt>
                <c:pt idx="24">
                  <c:v>Calhoun</c:v>
                </c:pt>
                <c:pt idx="25">
                  <c:v>Newberry</c:v>
                </c:pt>
                <c:pt idx="26">
                  <c:v>Aiken</c:v>
                </c:pt>
                <c:pt idx="27">
                  <c:v>Colleton</c:v>
                </c:pt>
                <c:pt idx="28">
                  <c:v>Anderson</c:v>
                </c:pt>
                <c:pt idx="29">
                  <c:v>Pickens</c:v>
                </c:pt>
                <c:pt idx="30">
                  <c:v>Oconee</c:v>
                </c:pt>
                <c:pt idx="31">
                  <c:v>McCormick</c:v>
                </c:pt>
                <c:pt idx="32">
                  <c:v>Lexington</c:v>
                </c:pt>
                <c:pt idx="33">
                  <c:v>Dorchester</c:v>
                </c:pt>
                <c:pt idx="34">
                  <c:v>Greenville</c:v>
                </c:pt>
                <c:pt idx="35">
                  <c:v>Edgefield</c:v>
                </c:pt>
                <c:pt idx="36">
                  <c:v>South Carolina</c:v>
                </c:pt>
                <c:pt idx="37">
                  <c:v>Georgetown</c:v>
                </c:pt>
                <c:pt idx="38">
                  <c:v>Spartanburg</c:v>
                </c:pt>
                <c:pt idx="39">
                  <c:v>Kershaw</c:v>
                </c:pt>
                <c:pt idx="40">
                  <c:v>Beaufort</c:v>
                </c:pt>
                <c:pt idx="41">
                  <c:v>Charleston</c:v>
                </c:pt>
                <c:pt idx="42">
                  <c:v>York</c:v>
                </c:pt>
                <c:pt idx="43">
                  <c:v>Lancaster</c:v>
                </c:pt>
                <c:pt idx="44">
                  <c:v>Berkeley</c:v>
                </c:pt>
                <c:pt idx="45">
                  <c:v>Horry</c:v>
                </c:pt>
                <c:pt idx="46">
                  <c:v>Jasper</c:v>
                </c:pt>
              </c:strCache>
            </c:strRef>
          </c:cat>
          <c:val>
            <c:numRef>
              <c:f>'County PI growth'!$E$1290:$E$1336</c:f>
              <c:numCache>
                <c:formatCode>0.0%</c:formatCode>
                <c:ptCount val="47"/>
                <c:pt idx="0">
                  <c:v>0.36584300786901447</c:v>
                </c:pt>
                <c:pt idx="1">
                  <c:v>0.38563573641120019</c:v>
                </c:pt>
                <c:pt idx="2">
                  <c:v>0.40474143503986082</c:v>
                </c:pt>
                <c:pt idx="3">
                  <c:v>0.40548770300523751</c:v>
                </c:pt>
                <c:pt idx="4">
                  <c:v>0.43140393412266875</c:v>
                </c:pt>
                <c:pt idx="5">
                  <c:v>0.43427393232670553</c:v>
                </c:pt>
                <c:pt idx="6">
                  <c:v>0.4755789244530193</c:v>
                </c:pt>
                <c:pt idx="7">
                  <c:v>0.47834570994102243</c:v>
                </c:pt>
                <c:pt idx="8">
                  <c:v>0.48000222945132398</c:v>
                </c:pt>
                <c:pt idx="9">
                  <c:v>0.50826506729081333</c:v>
                </c:pt>
                <c:pt idx="10">
                  <c:v>0.5132580563308804</c:v>
                </c:pt>
                <c:pt idx="11">
                  <c:v>0.51370861976393134</c:v>
                </c:pt>
                <c:pt idx="12">
                  <c:v>0.5276339215133663</c:v>
                </c:pt>
                <c:pt idx="13">
                  <c:v>0.52895520673629925</c:v>
                </c:pt>
                <c:pt idx="14">
                  <c:v>0.53929468547395776</c:v>
                </c:pt>
                <c:pt idx="15">
                  <c:v>0.55408348489935588</c:v>
                </c:pt>
                <c:pt idx="16">
                  <c:v>0.55699833717195291</c:v>
                </c:pt>
                <c:pt idx="17">
                  <c:v>0.56408279112110749</c:v>
                </c:pt>
                <c:pt idx="18">
                  <c:v>0.57926658470923265</c:v>
                </c:pt>
                <c:pt idx="19">
                  <c:v>0.58022362340926548</c:v>
                </c:pt>
                <c:pt idx="20">
                  <c:v>0.6014971831605378</c:v>
                </c:pt>
                <c:pt idx="21">
                  <c:v>0.61269919383429361</c:v>
                </c:pt>
                <c:pt idx="22">
                  <c:v>0.63902409359099965</c:v>
                </c:pt>
                <c:pt idx="23">
                  <c:v>0.64828885532499392</c:v>
                </c:pt>
                <c:pt idx="24">
                  <c:v>0.65882791088139192</c:v>
                </c:pt>
                <c:pt idx="25">
                  <c:v>0.66538468829679331</c:v>
                </c:pt>
                <c:pt idx="26">
                  <c:v>0.67821933577874138</c:v>
                </c:pt>
                <c:pt idx="27">
                  <c:v>0.68941121835172692</c:v>
                </c:pt>
                <c:pt idx="28">
                  <c:v>0.73873051981927329</c:v>
                </c:pt>
                <c:pt idx="29">
                  <c:v>0.79390733473553277</c:v>
                </c:pt>
                <c:pt idx="30">
                  <c:v>0.80580212213527802</c:v>
                </c:pt>
                <c:pt idx="31">
                  <c:v>0.80699405414338177</c:v>
                </c:pt>
                <c:pt idx="32">
                  <c:v>0.81429668849595926</c:v>
                </c:pt>
                <c:pt idx="33">
                  <c:v>0.81533430532374829</c:v>
                </c:pt>
                <c:pt idx="34">
                  <c:v>0.8188757702193501</c:v>
                </c:pt>
                <c:pt idx="35">
                  <c:v>0.831841770123108</c:v>
                </c:pt>
                <c:pt idx="36">
                  <c:v>0.84133489382684634</c:v>
                </c:pt>
                <c:pt idx="37">
                  <c:v>0.85322466609032488</c:v>
                </c:pt>
                <c:pt idx="38">
                  <c:v>0.86281830284460015</c:v>
                </c:pt>
                <c:pt idx="39">
                  <c:v>0.92936692787517283</c:v>
                </c:pt>
                <c:pt idx="40">
                  <c:v>1.029120174314206</c:v>
                </c:pt>
                <c:pt idx="41">
                  <c:v>1.0292671434404657</c:v>
                </c:pt>
                <c:pt idx="42">
                  <c:v>1.0683282832015371</c:v>
                </c:pt>
                <c:pt idx="43">
                  <c:v>1.2065341955088447</c:v>
                </c:pt>
                <c:pt idx="44">
                  <c:v>1.2534918717682593</c:v>
                </c:pt>
                <c:pt idx="45">
                  <c:v>1.2616842719359465</c:v>
                </c:pt>
                <c:pt idx="46">
                  <c:v>1.564472902672287</c:v>
                </c:pt>
              </c:numCache>
            </c:numRef>
          </c:val>
          <c:extLst>
            <c:ext xmlns:c16="http://schemas.microsoft.com/office/drawing/2014/chart" uri="{C3380CC4-5D6E-409C-BE32-E72D297353CC}">
              <c16:uniqueId val="{00000006-DC71-4FAF-AF65-EF7480B99DD5}"/>
            </c:ext>
          </c:extLst>
        </c:ser>
        <c:dLbls>
          <c:showLegendKey val="0"/>
          <c:showVal val="0"/>
          <c:showCatName val="0"/>
          <c:showSerName val="0"/>
          <c:showPercent val="0"/>
          <c:showBubbleSize val="0"/>
        </c:dLbls>
        <c:gapWidth val="35"/>
        <c:axId val="447797904"/>
        <c:axId val="447798384"/>
      </c:barChart>
      <c:catAx>
        <c:axId val="447797904"/>
        <c:scaling>
          <c:orientation val="minMax"/>
        </c:scaling>
        <c:delete val="0"/>
        <c:axPos val="b"/>
        <c:numFmt formatCode="General" sourceLinked="1"/>
        <c:majorTickMark val="out"/>
        <c:minorTickMark val="none"/>
        <c:tickLblPos val="nextTo"/>
        <c:spPr>
          <a:noFill/>
          <a:ln w="9525" cap="flat" cmpd="sng" algn="ctr">
            <a:solidFill>
              <a:srgbClr val="A5A5A5"/>
            </a:solidFill>
            <a:round/>
          </a:ln>
          <a:effectLst/>
        </c:spPr>
        <c:txPr>
          <a:bodyPr rot="-5400000" spcFirstLastPara="1" vertOverflow="ellipsis"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447798384"/>
        <c:crosses val="autoZero"/>
        <c:auto val="1"/>
        <c:lblAlgn val="ctr"/>
        <c:lblOffset val="100"/>
        <c:noMultiLvlLbl val="0"/>
      </c:catAx>
      <c:valAx>
        <c:axId val="447798384"/>
        <c:scaling>
          <c:orientation val="minMax"/>
          <c:max val="1.6"/>
          <c:min val="0.2"/>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447797904"/>
        <c:crosses val="autoZero"/>
        <c:crossBetween val="between"/>
        <c:minorUnit val="5.000000000000001E-2"/>
      </c:valAx>
      <c:spPr>
        <a:noFill/>
        <a:ln>
          <a:solidFill>
            <a:srgbClr val="A5A5A5"/>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b="0">
                <a:solidFill>
                  <a:srgbClr val="595959"/>
                </a:solidFill>
                <a:latin typeface="Franklin Gothic Book"/>
                <a:ea typeface="Franklin Gothic Book"/>
                <a:cs typeface="Franklin Gothic Book"/>
              </a:defRPr>
            </a:pPr>
            <a:r>
              <a:rPr lang="en-US" sz="1600" dirty="0"/>
              <a:t>GENERAL FUND, EIA,</a:t>
            </a:r>
            <a:r>
              <a:rPr lang="en-US" sz="1600" baseline="0" dirty="0"/>
              <a:t> HEX, MOTOR FUEL, &amp; COUNTY/SCHOOL DISTRICT LOCAL REVENUE</a:t>
            </a:r>
            <a:endParaRPr lang="en-US" sz="1600" dirty="0"/>
          </a:p>
          <a:p>
            <a:pPr>
              <a:defRPr sz="1800" b="0">
                <a:solidFill>
                  <a:srgbClr val="595959"/>
                </a:solidFill>
                <a:latin typeface="Franklin Gothic Book"/>
                <a:ea typeface="Franklin Gothic Book"/>
                <a:cs typeface="Franklin Gothic Book"/>
              </a:defRPr>
            </a:pPr>
            <a:r>
              <a:rPr lang="en-US" sz="1400" dirty="0"/>
              <a:t>as a Percentage of Total Personal Income</a:t>
            </a:r>
          </a:p>
        </c:rich>
      </c:tx>
      <c:layout>
        <c:manualLayout>
          <c:xMode val="edge"/>
          <c:yMode val="edge"/>
          <c:x val="0.1403411122522728"/>
          <c:y val="0"/>
        </c:manualLayout>
      </c:layout>
      <c:overlay val="0"/>
    </c:title>
    <c:autoTitleDeleted val="0"/>
    <c:plotArea>
      <c:layout>
        <c:manualLayout>
          <c:layoutTarget val="inner"/>
          <c:xMode val="edge"/>
          <c:yMode val="edge"/>
          <c:x val="7.1826904789075274E-2"/>
          <c:y val="0.11165834484056937"/>
          <c:w val="0.905615846932177"/>
          <c:h val="0.79249579519995483"/>
        </c:manualLayout>
      </c:layout>
      <c:barChart>
        <c:barDir val="col"/>
        <c:grouping val="clustered"/>
        <c:varyColors val="0"/>
        <c:ser>
          <c:idx val="1"/>
          <c:order val="1"/>
          <c:tx>
            <c:strRef>
              <c:f>'DATA SC PI and taxes'!$L$2</c:f>
              <c:strCache>
                <c:ptCount val="1"/>
                <c:pt idx="0">
                  <c:v>Recessions</c:v>
                </c:pt>
              </c:strCache>
            </c:strRef>
          </c:tx>
          <c:spPr>
            <a:solidFill>
              <a:srgbClr val="A5A5A5">
                <a:lumMod val="60000"/>
                <a:lumOff val="40000"/>
                <a:alpha val="50000"/>
              </a:srgbClr>
            </a:solidFill>
          </c:spPr>
          <c:invertIfNegative val="0"/>
          <c:val>
            <c:numRef>
              <c:f>'DATA SC PI and taxes'!$L$39:$L$58</c:f>
              <c:numCache>
                <c:formatCode>0.00%</c:formatCode>
                <c:ptCount val="20"/>
                <c:pt idx="0">
                  <c:v>0</c:v>
                </c:pt>
                <c:pt idx="1">
                  <c:v>0</c:v>
                </c:pt>
                <c:pt idx="2">
                  <c:v>0</c:v>
                </c:pt>
                <c:pt idx="3">
                  <c:v>0</c:v>
                </c:pt>
                <c:pt idx="4">
                  <c:v>0.01</c:v>
                </c:pt>
                <c:pt idx="5">
                  <c:v>0</c:v>
                </c:pt>
                <c:pt idx="6">
                  <c:v>0</c:v>
                </c:pt>
                <c:pt idx="7">
                  <c:v>0</c:v>
                </c:pt>
                <c:pt idx="8">
                  <c:v>0</c:v>
                </c:pt>
                <c:pt idx="9">
                  <c:v>0</c:v>
                </c:pt>
                <c:pt idx="10">
                  <c:v>0</c:v>
                </c:pt>
                <c:pt idx="11">
                  <c:v>0</c:v>
                </c:pt>
                <c:pt idx="12">
                  <c:v>0</c:v>
                </c:pt>
                <c:pt idx="13">
                  <c:v>0</c:v>
                </c:pt>
                <c:pt idx="14">
                  <c:v>0</c:v>
                </c:pt>
                <c:pt idx="15">
                  <c:v>0.01</c:v>
                </c:pt>
                <c:pt idx="16">
                  <c:v>0</c:v>
                </c:pt>
                <c:pt idx="17">
                  <c:v>0</c:v>
                </c:pt>
                <c:pt idx="18">
                  <c:v>0</c:v>
                </c:pt>
                <c:pt idx="19">
                  <c:v>0</c:v>
                </c:pt>
              </c:numCache>
            </c:numRef>
          </c:val>
          <c:extLst>
            <c:ext xmlns:c16="http://schemas.microsoft.com/office/drawing/2014/chart" uri="{C3380CC4-5D6E-409C-BE32-E72D297353CC}">
              <c16:uniqueId val="{00000000-F42C-44CA-9591-7CD12E8090D7}"/>
            </c:ext>
          </c:extLst>
        </c:ser>
        <c:dLbls>
          <c:showLegendKey val="0"/>
          <c:showVal val="0"/>
          <c:showCatName val="0"/>
          <c:showSerName val="0"/>
          <c:showPercent val="0"/>
          <c:showBubbleSize val="0"/>
        </c:dLbls>
        <c:gapWidth val="0"/>
        <c:axId val="164877312"/>
        <c:axId val="1510539008"/>
      </c:barChart>
      <c:lineChart>
        <c:grouping val="standard"/>
        <c:varyColors val="0"/>
        <c:ser>
          <c:idx val="0"/>
          <c:order val="0"/>
          <c:tx>
            <c:v>Actual &amp; Current Estimates</c:v>
          </c:tx>
          <c:spPr>
            <a:ln w="25400">
              <a:solidFill>
                <a:srgbClr val="4472C4">
                  <a:lumMod val="75000"/>
                </a:srgbClr>
              </a:solidFill>
              <a:prstDash val="solid"/>
            </a:ln>
          </c:spPr>
          <c:marker>
            <c:symbol val="none"/>
          </c:marker>
          <c:dPt>
            <c:idx val="12"/>
            <c:bubble3D val="0"/>
            <c:extLst>
              <c:ext xmlns:c16="http://schemas.microsoft.com/office/drawing/2014/chart" uri="{C3380CC4-5D6E-409C-BE32-E72D297353CC}">
                <c16:uniqueId val="{00000001-F42C-44CA-9591-7CD12E8090D7}"/>
              </c:ext>
            </c:extLst>
          </c:dPt>
          <c:dPt>
            <c:idx val="13"/>
            <c:bubble3D val="0"/>
            <c:extLst>
              <c:ext xmlns:c16="http://schemas.microsoft.com/office/drawing/2014/chart" uri="{C3380CC4-5D6E-409C-BE32-E72D297353CC}">
                <c16:uniqueId val="{00000002-F42C-44CA-9591-7CD12E8090D7}"/>
              </c:ext>
            </c:extLst>
          </c:dPt>
          <c:dPt>
            <c:idx val="14"/>
            <c:bubble3D val="0"/>
            <c:extLst>
              <c:ext xmlns:c16="http://schemas.microsoft.com/office/drawing/2014/chart" uri="{C3380CC4-5D6E-409C-BE32-E72D297353CC}">
                <c16:uniqueId val="{00000003-F42C-44CA-9591-7CD12E8090D7}"/>
              </c:ext>
            </c:extLst>
          </c:dPt>
          <c:dPt>
            <c:idx val="15"/>
            <c:bubble3D val="0"/>
            <c:extLst>
              <c:ext xmlns:c16="http://schemas.microsoft.com/office/drawing/2014/chart" uri="{C3380CC4-5D6E-409C-BE32-E72D297353CC}">
                <c16:uniqueId val="{00000004-F42C-44CA-9591-7CD12E8090D7}"/>
              </c:ext>
            </c:extLst>
          </c:dPt>
          <c:dPt>
            <c:idx val="16"/>
            <c:bubble3D val="0"/>
            <c:extLst>
              <c:ext xmlns:c16="http://schemas.microsoft.com/office/drawing/2014/chart" uri="{C3380CC4-5D6E-409C-BE32-E72D297353CC}">
                <c16:uniqueId val="{00000005-F42C-44CA-9591-7CD12E8090D7}"/>
              </c:ext>
            </c:extLst>
          </c:dPt>
          <c:dPt>
            <c:idx val="17"/>
            <c:bubble3D val="0"/>
            <c:extLst>
              <c:ext xmlns:c16="http://schemas.microsoft.com/office/drawing/2014/chart" uri="{C3380CC4-5D6E-409C-BE32-E72D297353CC}">
                <c16:uniqueId val="{00000006-F42C-44CA-9591-7CD12E8090D7}"/>
              </c:ext>
            </c:extLst>
          </c:dPt>
          <c:dPt>
            <c:idx val="18"/>
            <c:bubble3D val="0"/>
            <c:extLst>
              <c:ext xmlns:c16="http://schemas.microsoft.com/office/drawing/2014/chart" uri="{C3380CC4-5D6E-409C-BE32-E72D297353CC}">
                <c16:uniqueId val="{00000007-F42C-44CA-9591-7CD12E8090D7}"/>
              </c:ext>
            </c:extLst>
          </c:dPt>
          <c:dPt>
            <c:idx val="36"/>
            <c:bubble3D val="0"/>
            <c:spPr>
              <a:ln>
                <a:solidFill>
                  <a:srgbClr val="4472C4">
                    <a:lumMod val="75000"/>
                  </a:srgbClr>
                </a:solidFill>
                <a:prstDash val="solid"/>
              </a:ln>
            </c:spPr>
            <c:extLst>
              <c:ext xmlns:c16="http://schemas.microsoft.com/office/drawing/2014/chart" uri="{C3380CC4-5D6E-409C-BE32-E72D297353CC}">
                <c16:uniqueId val="{00000009-F42C-44CA-9591-7CD12E8090D7}"/>
              </c:ext>
            </c:extLst>
          </c:dPt>
          <c:dPt>
            <c:idx val="37"/>
            <c:bubble3D val="0"/>
            <c:spPr>
              <a:ln>
                <a:solidFill>
                  <a:srgbClr val="4472C4">
                    <a:lumMod val="75000"/>
                  </a:srgbClr>
                </a:solidFill>
                <a:prstDash val="solid"/>
              </a:ln>
            </c:spPr>
            <c:extLst>
              <c:ext xmlns:c16="http://schemas.microsoft.com/office/drawing/2014/chart" uri="{C3380CC4-5D6E-409C-BE32-E72D297353CC}">
                <c16:uniqueId val="{0000000B-F42C-44CA-9591-7CD12E8090D7}"/>
              </c:ext>
            </c:extLst>
          </c:dPt>
          <c:dPt>
            <c:idx val="38"/>
            <c:bubble3D val="0"/>
            <c:spPr>
              <a:ln>
                <a:solidFill>
                  <a:srgbClr val="4472C4">
                    <a:lumMod val="75000"/>
                  </a:srgbClr>
                </a:solidFill>
                <a:prstDash val="solid"/>
              </a:ln>
            </c:spPr>
            <c:extLst>
              <c:ext xmlns:c16="http://schemas.microsoft.com/office/drawing/2014/chart" uri="{C3380CC4-5D6E-409C-BE32-E72D297353CC}">
                <c16:uniqueId val="{0000000D-F42C-44CA-9591-7CD12E8090D7}"/>
              </c:ext>
            </c:extLst>
          </c:dPt>
          <c:dPt>
            <c:idx val="39"/>
            <c:bubble3D val="0"/>
            <c:spPr>
              <a:ln>
                <a:solidFill>
                  <a:srgbClr val="4472C4">
                    <a:lumMod val="75000"/>
                  </a:srgbClr>
                </a:solidFill>
                <a:prstDash val="solid"/>
              </a:ln>
            </c:spPr>
            <c:extLst>
              <c:ext xmlns:c16="http://schemas.microsoft.com/office/drawing/2014/chart" uri="{C3380CC4-5D6E-409C-BE32-E72D297353CC}">
                <c16:uniqueId val="{0000000F-F42C-44CA-9591-7CD12E8090D7}"/>
              </c:ext>
            </c:extLst>
          </c:dPt>
          <c:dPt>
            <c:idx val="40"/>
            <c:bubble3D val="0"/>
            <c:extLst>
              <c:ext xmlns:c16="http://schemas.microsoft.com/office/drawing/2014/chart" uri="{C3380CC4-5D6E-409C-BE32-E72D297353CC}">
                <c16:uniqueId val="{00000010-F42C-44CA-9591-7CD12E8090D7}"/>
              </c:ext>
            </c:extLst>
          </c:dPt>
          <c:dPt>
            <c:idx val="41"/>
            <c:bubble3D val="0"/>
            <c:extLst>
              <c:ext xmlns:c16="http://schemas.microsoft.com/office/drawing/2014/chart" uri="{C3380CC4-5D6E-409C-BE32-E72D297353CC}">
                <c16:uniqueId val="{00000011-F42C-44CA-9591-7CD12E8090D7}"/>
              </c:ext>
            </c:extLst>
          </c:dPt>
          <c:dPt>
            <c:idx val="42"/>
            <c:bubble3D val="0"/>
            <c:extLst>
              <c:ext xmlns:c16="http://schemas.microsoft.com/office/drawing/2014/chart" uri="{C3380CC4-5D6E-409C-BE32-E72D297353CC}">
                <c16:uniqueId val="{00000012-F42C-44CA-9591-7CD12E8090D7}"/>
              </c:ext>
            </c:extLst>
          </c:dPt>
          <c:cat>
            <c:strRef>
              <c:f>'DATA SC PI and taxes'!$A$39:$A$58</c:f>
              <c:strCache>
                <c:ptCount val="20"/>
                <c:pt idx="0">
                  <c:v>FY 05</c:v>
                </c:pt>
                <c:pt idx="1">
                  <c:v>FY 06</c:v>
                </c:pt>
                <c:pt idx="2">
                  <c:v>FY 07</c:v>
                </c:pt>
                <c:pt idx="3">
                  <c:v>FY 08</c:v>
                </c:pt>
                <c:pt idx="4">
                  <c:v>FY 09</c:v>
                </c:pt>
                <c:pt idx="5">
                  <c:v>FY 10</c:v>
                </c:pt>
                <c:pt idx="6">
                  <c:v>FY 11</c:v>
                </c:pt>
                <c:pt idx="7">
                  <c:v>FY 12</c:v>
                </c:pt>
                <c:pt idx="8">
                  <c:v>FY 13</c:v>
                </c:pt>
                <c:pt idx="9">
                  <c:v>FY 14</c:v>
                </c:pt>
                <c:pt idx="10">
                  <c:v>FY 15</c:v>
                </c:pt>
                <c:pt idx="11">
                  <c:v>FY 16</c:v>
                </c:pt>
                <c:pt idx="12">
                  <c:v>FY 17</c:v>
                </c:pt>
                <c:pt idx="13">
                  <c:v>FY 18</c:v>
                </c:pt>
                <c:pt idx="14">
                  <c:v>FY 19</c:v>
                </c:pt>
                <c:pt idx="15">
                  <c:v>FY 20</c:v>
                </c:pt>
                <c:pt idx="16">
                  <c:v>FY 21</c:v>
                </c:pt>
                <c:pt idx="17">
                  <c:v>FY 22</c:v>
                </c:pt>
                <c:pt idx="18">
                  <c:v>FY 23</c:v>
                </c:pt>
                <c:pt idx="19">
                  <c:v>FY 24</c:v>
                </c:pt>
              </c:strCache>
            </c:strRef>
          </c:cat>
          <c:val>
            <c:numRef>
              <c:f>'DATA SC PI and taxes'!$BB$39:$BB$58</c:f>
              <c:numCache>
                <c:formatCode>0.00%</c:formatCode>
                <c:ptCount val="20"/>
                <c:pt idx="0">
                  <c:v>9.7637629488756955E-2</c:v>
                </c:pt>
                <c:pt idx="1">
                  <c:v>0.10474523784358067</c:v>
                </c:pt>
                <c:pt idx="2">
                  <c:v>0.10146471980617471</c:v>
                </c:pt>
                <c:pt idx="3">
                  <c:v>9.7241704776168822E-2</c:v>
                </c:pt>
                <c:pt idx="4">
                  <c:v>9.1427498572365054E-2</c:v>
                </c:pt>
                <c:pt idx="5">
                  <c:v>8.9856441897075576E-2</c:v>
                </c:pt>
                <c:pt idx="6">
                  <c:v>8.8581649337162713E-2</c:v>
                </c:pt>
                <c:pt idx="7">
                  <c:v>8.6930547510466374E-2</c:v>
                </c:pt>
                <c:pt idx="8">
                  <c:v>8.8762623271867069E-2</c:v>
                </c:pt>
                <c:pt idx="9">
                  <c:v>8.8384751354624994E-2</c:v>
                </c:pt>
                <c:pt idx="10">
                  <c:v>8.5866889826922685E-2</c:v>
                </c:pt>
                <c:pt idx="11">
                  <c:v>8.6069032412810789E-2</c:v>
                </c:pt>
                <c:pt idx="12">
                  <c:v>8.6115268923755109E-2</c:v>
                </c:pt>
                <c:pt idx="13">
                  <c:v>8.7744421473215775E-2</c:v>
                </c:pt>
                <c:pt idx="14">
                  <c:v>8.8628898756445446E-2</c:v>
                </c:pt>
                <c:pt idx="15">
                  <c:v>8.5949505014635788E-2</c:v>
                </c:pt>
                <c:pt idx="16">
                  <c:v>8.6117660594800874E-2</c:v>
                </c:pt>
                <c:pt idx="17">
                  <c:v>9.6150324583650429E-2</c:v>
                </c:pt>
                <c:pt idx="18">
                  <c:v>8.9585025663113535E-2</c:v>
                </c:pt>
                <c:pt idx="19">
                  <c:v>8.9763852927953844E-2</c:v>
                </c:pt>
              </c:numCache>
            </c:numRef>
          </c:val>
          <c:smooth val="0"/>
          <c:extLst>
            <c:ext xmlns:c16="http://schemas.microsoft.com/office/drawing/2014/chart" uri="{C3380CC4-5D6E-409C-BE32-E72D297353CC}">
              <c16:uniqueId val="{00000013-F42C-44CA-9591-7CD12E8090D7}"/>
            </c:ext>
          </c:extLst>
        </c:ser>
        <c:dLbls>
          <c:showLegendKey val="0"/>
          <c:showVal val="0"/>
          <c:showCatName val="0"/>
          <c:showSerName val="0"/>
          <c:showPercent val="0"/>
          <c:showBubbleSize val="0"/>
        </c:dLbls>
        <c:marker val="1"/>
        <c:smooth val="0"/>
        <c:axId val="259428448"/>
        <c:axId val="310458616"/>
      </c:lineChart>
      <c:catAx>
        <c:axId val="259428448"/>
        <c:scaling>
          <c:orientation val="minMax"/>
        </c:scaling>
        <c:delete val="0"/>
        <c:axPos val="b"/>
        <c:numFmt formatCode="General" sourceLinked="1"/>
        <c:majorTickMark val="cross"/>
        <c:minorTickMark val="none"/>
        <c:tickLblPos val="nextTo"/>
        <c:spPr>
          <a:ln>
            <a:solidFill>
              <a:srgbClr val="A5A5A5"/>
            </a:solidFill>
          </a:ln>
        </c:spPr>
        <c:txPr>
          <a:bodyPr rot="0" vert="horz"/>
          <a:lstStyle/>
          <a:p>
            <a:pPr>
              <a:defRPr sz="1100" baseline="0">
                <a:solidFill>
                  <a:schemeClr val="tx1">
                    <a:lumMod val="65000"/>
                    <a:lumOff val="35000"/>
                  </a:schemeClr>
                </a:solidFill>
                <a:latin typeface="Franklin Gothic Book"/>
                <a:ea typeface="Franklin Gothic Book"/>
                <a:cs typeface="Franklin Gothic Book"/>
              </a:defRPr>
            </a:pPr>
            <a:endParaRPr lang="en-US"/>
          </a:p>
        </c:txPr>
        <c:crossAx val="310458616"/>
        <c:crosses val="autoZero"/>
        <c:auto val="1"/>
        <c:lblAlgn val="ctr"/>
        <c:lblOffset val="100"/>
        <c:noMultiLvlLbl val="0"/>
      </c:catAx>
      <c:valAx>
        <c:axId val="310458616"/>
        <c:scaling>
          <c:orientation val="minMax"/>
          <c:min val="8.0000000000000016E-2"/>
        </c:scaling>
        <c:delete val="0"/>
        <c:axPos val="l"/>
        <c:majorGridlines>
          <c:spPr>
            <a:ln>
              <a:solidFill>
                <a:srgbClr val="A5A5A5"/>
              </a:solidFill>
            </a:ln>
          </c:spPr>
        </c:majorGridlines>
        <c:title>
          <c:tx>
            <c:rich>
              <a:bodyPr rot="-5400000" vert="horz"/>
              <a:lstStyle/>
              <a:p>
                <a:pPr>
                  <a:defRPr sz="1100" b="0">
                    <a:solidFill>
                      <a:srgbClr val="595959"/>
                    </a:solidFill>
                    <a:latin typeface="Franklin Gothic Book"/>
                    <a:ea typeface="Franklin Gothic Book"/>
                    <a:cs typeface="Franklin Gothic Book"/>
                  </a:defRPr>
                </a:pPr>
                <a:r>
                  <a:rPr lang="en-US" sz="1100" dirty="0"/>
                  <a:t>(Percentage of Personal Income)</a:t>
                </a:r>
              </a:p>
            </c:rich>
          </c:tx>
          <c:layout>
            <c:manualLayout>
              <c:xMode val="edge"/>
              <c:yMode val="edge"/>
              <c:x val="5.6446612651679428E-3"/>
              <c:y val="0.28367657222381504"/>
            </c:manualLayout>
          </c:layout>
          <c:overlay val="0"/>
        </c:title>
        <c:numFmt formatCode="0.0%" sourceLinked="0"/>
        <c:majorTickMark val="out"/>
        <c:minorTickMark val="in"/>
        <c:tickLblPos val="nextTo"/>
        <c:spPr>
          <a:ln>
            <a:solidFill>
              <a:srgbClr val="A5A5A5"/>
            </a:solidFill>
          </a:ln>
        </c:spPr>
        <c:txPr>
          <a:bodyPr/>
          <a:lstStyle/>
          <a:p>
            <a:pPr>
              <a:defRPr sz="1100" b="0">
                <a:solidFill>
                  <a:srgbClr val="595959"/>
                </a:solidFill>
                <a:latin typeface="Franklin Gothic Book"/>
                <a:ea typeface="Franklin Gothic Book"/>
                <a:cs typeface="Franklin Gothic Book"/>
              </a:defRPr>
            </a:pPr>
            <a:endParaRPr lang="en-US"/>
          </a:p>
        </c:txPr>
        <c:crossAx val="259428448"/>
        <c:crosses val="autoZero"/>
        <c:crossBetween val="between"/>
      </c:valAx>
      <c:valAx>
        <c:axId val="1510539008"/>
        <c:scaling>
          <c:orientation val="minMax"/>
          <c:max val="1.0000000000000002E-2"/>
        </c:scaling>
        <c:delete val="0"/>
        <c:axPos val="r"/>
        <c:numFmt formatCode="0.00%" sourceLinked="1"/>
        <c:majorTickMark val="none"/>
        <c:minorTickMark val="none"/>
        <c:tickLblPos val="none"/>
        <c:spPr>
          <a:ln>
            <a:noFill/>
          </a:ln>
        </c:spPr>
        <c:txPr>
          <a:bodyPr/>
          <a:lstStyle/>
          <a:p>
            <a:pPr>
              <a:defRPr>
                <a:solidFill>
                  <a:srgbClr val="595959"/>
                </a:solidFill>
                <a:latin typeface="Franklin Gothic Book"/>
                <a:ea typeface="Franklin Gothic Book"/>
                <a:cs typeface="Franklin Gothic Book"/>
              </a:defRPr>
            </a:pPr>
            <a:endParaRPr lang="en-US"/>
          </a:p>
        </c:txPr>
        <c:crossAx val="164877312"/>
        <c:crosses val="max"/>
        <c:crossBetween val="between"/>
      </c:valAx>
      <c:catAx>
        <c:axId val="164877312"/>
        <c:scaling>
          <c:orientation val="minMax"/>
        </c:scaling>
        <c:delete val="1"/>
        <c:axPos val="b"/>
        <c:majorTickMark val="out"/>
        <c:minorTickMark val="none"/>
        <c:tickLblPos val="nextTo"/>
        <c:crossAx val="1510539008"/>
        <c:crosses val="autoZero"/>
        <c:auto val="1"/>
        <c:lblAlgn val="ctr"/>
        <c:lblOffset val="100"/>
        <c:noMultiLvlLbl val="0"/>
      </c:catAx>
      <c:spPr>
        <a:ln>
          <a:solidFill>
            <a:srgbClr val="A5A5A5"/>
          </a:solidFill>
        </a:ln>
      </c:spPr>
    </c:plotArea>
    <c:plotVisOnly val="1"/>
    <c:dispBlanksAs val="gap"/>
    <c:showDLblsOverMax val="0"/>
  </c:chart>
  <c:spPr>
    <a:ln>
      <a:noFill/>
    </a:ln>
  </c:spPr>
  <c:txPr>
    <a:bodyPr/>
    <a:lstStyle/>
    <a:p>
      <a:pPr>
        <a:defRPr sz="1200"/>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4161162544428"/>
          <c:y val="0.13378241957426953"/>
          <c:w val="0.57018692910229241"/>
          <c:h val="0.78511939575832179"/>
        </c:manualLayout>
      </c:layout>
      <c:pieChart>
        <c:varyColors val="1"/>
        <c:ser>
          <c:idx val="0"/>
          <c:order val="0"/>
          <c:dPt>
            <c:idx val="0"/>
            <c:bubble3D val="0"/>
            <c:spPr>
              <a:solidFill>
                <a:srgbClr val="52A45C"/>
              </a:solidFill>
              <a:ln w="19050">
                <a:solidFill>
                  <a:schemeClr val="lt1"/>
                </a:solidFill>
              </a:ln>
              <a:effectLst/>
            </c:spPr>
            <c:extLst>
              <c:ext xmlns:c16="http://schemas.microsoft.com/office/drawing/2014/chart" uri="{C3380CC4-5D6E-409C-BE32-E72D297353CC}">
                <c16:uniqueId val="{00000001-E1B5-4F3A-AFB9-E35D4BC9EFB6}"/>
              </c:ext>
            </c:extLst>
          </c:dPt>
          <c:dPt>
            <c:idx val="1"/>
            <c:bubble3D val="0"/>
            <c:spPr>
              <a:solidFill>
                <a:srgbClr val="415FA9"/>
              </a:solidFill>
              <a:ln w="19050">
                <a:solidFill>
                  <a:schemeClr val="lt1"/>
                </a:solidFill>
              </a:ln>
              <a:effectLst/>
            </c:spPr>
            <c:extLst>
              <c:ext xmlns:c16="http://schemas.microsoft.com/office/drawing/2014/chart" uri="{C3380CC4-5D6E-409C-BE32-E72D297353CC}">
                <c16:uniqueId val="{00000003-E1B5-4F3A-AFB9-E35D4BC9EFB6}"/>
              </c:ext>
            </c:extLst>
          </c:dPt>
          <c:dPt>
            <c:idx val="2"/>
            <c:bubble3D val="0"/>
            <c:spPr>
              <a:solidFill>
                <a:srgbClr val="A2B5DE"/>
              </a:solidFill>
              <a:ln w="19050">
                <a:solidFill>
                  <a:schemeClr val="lt1"/>
                </a:solidFill>
              </a:ln>
              <a:effectLst/>
            </c:spPr>
            <c:extLst>
              <c:ext xmlns:c16="http://schemas.microsoft.com/office/drawing/2014/chart" uri="{C3380CC4-5D6E-409C-BE32-E72D297353CC}">
                <c16:uniqueId val="{00000005-E1B5-4F3A-AFB9-E35D4BC9EFB6}"/>
              </c:ext>
            </c:extLst>
          </c:dPt>
          <c:dPt>
            <c:idx val="3"/>
            <c:bubble3D val="0"/>
            <c:spPr>
              <a:solidFill>
                <a:srgbClr val="747474"/>
              </a:solidFill>
              <a:ln w="19050">
                <a:solidFill>
                  <a:schemeClr val="lt1"/>
                </a:solidFill>
              </a:ln>
              <a:effectLst/>
            </c:spPr>
            <c:extLst>
              <c:ext xmlns:c16="http://schemas.microsoft.com/office/drawing/2014/chart" uri="{C3380CC4-5D6E-409C-BE32-E72D297353CC}">
                <c16:uniqueId val="{00000007-E1B5-4F3A-AFB9-E35D4BC9EFB6}"/>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E1B5-4F3A-AFB9-E35D4BC9EFB6}"/>
              </c:ext>
            </c:extLst>
          </c:dPt>
          <c:dLbls>
            <c:dLbl>
              <c:idx val="0"/>
              <c:layout>
                <c:manualLayout>
                  <c:x val="-5.489539459583468E-2"/>
                  <c:y val="6.1707991122378819E-2"/>
                </c:manualLayout>
              </c:layout>
              <c:tx>
                <c:rich>
                  <a:bodyPr/>
                  <a:lstStyle/>
                  <a:p>
                    <a:fld id="{5E0DC70A-B820-4ED7-A3B2-7AA5C7AEF41A}" type="CATEGORYNAME">
                      <a:rPr lang="en-US"/>
                      <a:pPr/>
                      <a:t>[CATEGORY NAME]</a:t>
                    </a:fld>
                    <a:endParaRPr lang="en-US" dirty="0"/>
                  </a:p>
                  <a:p>
                    <a:r>
                      <a:rPr lang="en-US" baseline="0" dirty="0"/>
                      <a:t> </a:t>
                    </a:r>
                    <a:fld id="{23D4DF7D-9317-4DDF-91E3-9A0339E30116}" type="VALUE">
                      <a:rPr lang="en-US" baseline="0"/>
                      <a:pPr/>
                      <a:t>[VALUE]</a:t>
                    </a:fld>
                    <a:r>
                      <a:rPr lang="en-US" baseline="0" dirty="0"/>
                      <a:t>, </a:t>
                    </a:r>
                    <a:fld id="{DF52E0C1-EF34-4B7D-95A1-74C4CDB9F004}" type="PERCENTAGE">
                      <a:rPr lang="en-US" baseline="0"/>
                      <a:pPr/>
                      <a:t>[PERCENTAGE]</a:t>
                    </a:fld>
                    <a:endParaRPr lang="en-US" baseline="0" dirty="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1B5-4F3A-AFB9-E35D4BC9EFB6}"/>
                </c:ext>
              </c:extLst>
            </c:dLbl>
            <c:dLbl>
              <c:idx val="1"/>
              <c:layout>
                <c:manualLayout>
                  <c:x val="3.3296739917806684E-3"/>
                  <c:y val="1.2341875875729408E-2"/>
                </c:manualLayout>
              </c:layout>
              <c:tx>
                <c:rich>
                  <a:bodyPr/>
                  <a:lstStyle/>
                  <a:p>
                    <a:fld id="{91E91690-8B41-4C11-B77B-45A97C3D5A95}" type="CATEGORYNAME">
                      <a:rPr lang="en-US"/>
                      <a:pPr/>
                      <a:t>[CATEGORY NAME]</a:t>
                    </a:fld>
                    <a:endParaRPr lang="en-US" dirty="0"/>
                  </a:p>
                  <a:p>
                    <a:fld id="{41A6F23B-8966-4071-AE75-31010EF0A1C9}" type="VALUE">
                      <a:rPr lang="en-US" baseline="0"/>
                      <a:pPr/>
                      <a:t>[VALUE]</a:t>
                    </a:fld>
                    <a:r>
                      <a:rPr lang="en-US" baseline="0" dirty="0"/>
                      <a:t>, </a:t>
                    </a:r>
                    <a:fld id="{7465AD7F-C5FD-4705-BC62-D7DDFDFDEEDA}" type="PERCENTAGE">
                      <a:rPr lang="en-US" baseline="0"/>
                      <a:pPr/>
                      <a:t>[PERCENTAGE]</a:t>
                    </a:fld>
                    <a:endParaRPr lang="en-US" baseline="0" dirty="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1B5-4F3A-AFB9-E35D4BC9EFB6}"/>
                </c:ext>
              </c:extLst>
            </c:dLbl>
            <c:dLbl>
              <c:idx val="2"/>
              <c:layout>
                <c:manualLayout>
                  <c:x val="2.3640250486136687E-3"/>
                  <c:y val="-2.6048634684213912E-2"/>
                </c:manualLayout>
              </c:layout>
              <c:tx>
                <c:rich>
                  <a:bodyPr/>
                  <a:lstStyle/>
                  <a:p>
                    <a:fld id="{C6E6FE95-F2E8-47C0-942D-3E4C4CC05646}" type="CATEGORYNAME">
                      <a:rPr lang="en-US"/>
                      <a:pPr/>
                      <a:t>[CATEGORY NAME]</a:t>
                    </a:fld>
                    <a:endParaRPr lang="en-US" dirty="0"/>
                  </a:p>
                  <a:p>
                    <a:r>
                      <a:rPr lang="en-US" baseline="0" dirty="0"/>
                      <a:t> </a:t>
                    </a:r>
                    <a:fld id="{8581B13B-9321-4BD4-93FB-6FE71418A27C}" type="VALUE">
                      <a:rPr lang="en-US" baseline="0"/>
                      <a:pPr/>
                      <a:t>[VALUE]</a:t>
                    </a:fld>
                    <a:r>
                      <a:rPr lang="en-US" baseline="0" dirty="0"/>
                      <a:t>, </a:t>
                    </a:r>
                    <a:fld id="{A7531850-AA6C-449E-BFD6-81091F0F2714}" type="PERCENTAGE">
                      <a:rPr lang="en-US" baseline="0"/>
                      <a:pPr/>
                      <a:t>[PERCENTAGE]</a:t>
                    </a:fld>
                    <a:endParaRPr lang="en-US" baseline="0" dirty="0"/>
                  </a:p>
                </c:rich>
              </c:tx>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E1B5-4F3A-AFB9-E35D4BC9EFB6}"/>
                </c:ext>
              </c:extLst>
            </c:dLbl>
            <c:dLbl>
              <c:idx val="3"/>
              <c:tx>
                <c:rich>
                  <a:bodyPr/>
                  <a:lstStyle/>
                  <a:p>
                    <a:fld id="{2324DCEA-BB1A-4D80-BE65-BA07E4868962}" type="CATEGORYNAME">
                      <a:rPr lang="en-US" sz="1200" b="0">
                        <a:solidFill>
                          <a:schemeClr val="tx1">
                            <a:lumMod val="65000"/>
                            <a:lumOff val="35000"/>
                          </a:schemeClr>
                        </a:solidFill>
                      </a:rPr>
                      <a:pPr/>
                      <a:t>[CATEGORY NAME]</a:t>
                    </a:fld>
                    <a:endParaRPr lang="en-US" sz="1200" b="0" dirty="0">
                      <a:solidFill>
                        <a:schemeClr val="tx1">
                          <a:lumMod val="65000"/>
                          <a:lumOff val="35000"/>
                        </a:schemeClr>
                      </a:solidFill>
                    </a:endParaRPr>
                  </a:p>
                  <a:p>
                    <a:r>
                      <a:rPr lang="en-US" sz="1200" b="0" baseline="0" dirty="0">
                        <a:solidFill>
                          <a:schemeClr val="tx1">
                            <a:lumMod val="65000"/>
                            <a:lumOff val="35000"/>
                          </a:schemeClr>
                        </a:solidFill>
                      </a:rPr>
                      <a:t> </a:t>
                    </a:r>
                    <a:fld id="{FC9B3A16-B2A5-4EE9-945E-545211A70160}" type="VALUE">
                      <a:rPr lang="en-US" sz="1200" b="0" baseline="0">
                        <a:solidFill>
                          <a:schemeClr val="tx1">
                            <a:lumMod val="65000"/>
                            <a:lumOff val="35000"/>
                          </a:schemeClr>
                        </a:solidFill>
                      </a:rPr>
                      <a:pPr/>
                      <a:t>[VALUE]</a:t>
                    </a:fld>
                    <a:r>
                      <a:rPr lang="en-US" sz="1200" b="0" baseline="0" dirty="0">
                        <a:solidFill>
                          <a:schemeClr val="tx1">
                            <a:lumMod val="65000"/>
                            <a:lumOff val="35000"/>
                          </a:schemeClr>
                        </a:solidFill>
                      </a:rPr>
                      <a:t>, </a:t>
                    </a:r>
                    <a:fld id="{E05956D6-E2A8-4AD8-B422-F2701B6B7366}" type="PERCENTAGE">
                      <a:rPr lang="en-US" sz="1200" b="0" baseline="0">
                        <a:solidFill>
                          <a:schemeClr val="tx1">
                            <a:lumMod val="65000"/>
                            <a:lumOff val="35000"/>
                          </a:schemeClr>
                        </a:solidFill>
                      </a:rPr>
                      <a:pPr/>
                      <a:t>[PERCENTAGE]</a:t>
                    </a:fld>
                    <a:endParaRPr lang="en-US" sz="1200" b="0" baseline="0" dirty="0">
                      <a:solidFill>
                        <a:schemeClr val="tx1">
                          <a:lumMod val="65000"/>
                          <a:lumOff val="35000"/>
                        </a:schemeClr>
                      </a:solidFill>
                    </a:endParaRP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1B5-4F3A-AFB9-E35D4BC9EFB6}"/>
                </c:ext>
              </c:extLst>
            </c:dLbl>
            <c:dLbl>
              <c:idx val="4"/>
              <c:tx>
                <c:rich>
                  <a:bodyPr/>
                  <a:lstStyle/>
                  <a:p>
                    <a:r>
                      <a:rPr lang="en-US" sz="1200" b="0" baseline="0" dirty="0">
                        <a:solidFill>
                          <a:schemeClr val="tx1">
                            <a:lumMod val="65000"/>
                            <a:lumOff val="35000"/>
                          </a:schemeClr>
                        </a:solidFill>
                      </a:rPr>
                      <a:t>All Other Revenue</a:t>
                    </a:r>
                  </a:p>
                  <a:p>
                    <a:r>
                      <a:rPr lang="en-US" sz="1200" b="0" baseline="0" dirty="0">
                        <a:solidFill>
                          <a:schemeClr val="tx1">
                            <a:lumMod val="65000"/>
                            <a:lumOff val="35000"/>
                          </a:schemeClr>
                        </a:solidFill>
                      </a:rPr>
                      <a:t> </a:t>
                    </a:r>
                    <a:fld id="{C2B2BBAA-5931-41F0-81C1-19CCD97D2E92}" type="VALUE">
                      <a:rPr lang="en-US" sz="1200" b="0" baseline="0">
                        <a:solidFill>
                          <a:schemeClr val="tx1">
                            <a:lumMod val="65000"/>
                            <a:lumOff val="35000"/>
                          </a:schemeClr>
                        </a:solidFill>
                      </a:rPr>
                      <a:pPr/>
                      <a:t>[VALUE]</a:t>
                    </a:fld>
                    <a:r>
                      <a:rPr lang="en-US" sz="1200" b="0" baseline="0" dirty="0">
                        <a:solidFill>
                          <a:schemeClr val="tx1">
                            <a:lumMod val="65000"/>
                            <a:lumOff val="35000"/>
                          </a:schemeClr>
                        </a:solidFill>
                      </a:rPr>
                      <a:t>, </a:t>
                    </a:r>
                    <a:fld id="{568C45ED-9CC3-4BA5-A61B-55C3EB388B37}" type="PERCENTAGE">
                      <a:rPr lang="en-US" sz="1200" b="0" baseline="0">
                        <a:solidFill>
                          <a:schemeClr val="tx1">
                            <a:lumMod val="65000"/>
                            <a:lumOff val="35000"/>
                          </a:schemeClr>
                        </a:solidFill>
                      </a:rPr>
                      <a:pPr/>
                      <a:t>[PERCENTAGE]</a:t>
                    </a:fld>
                    <a:endParaRPr lang="en-US" sz="1200" b="0" baseline="0" dirty="0">
                      <a:solidFill>
                        <a:schemeClr val="tx1">
                          <a:lumMod val="65000"/>
                          <a:lumOff val="35000"/>
                        </a:schemeClr>
                      </a:solidFill>
                    </a:endParaRPr>
                  </a:p>
                </c:rich>
              </c:tx>
              <c:dLblPos val="outEnd"/>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1B5-4F3A-AFB9-E35D4BC9EFB6}"/>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Data!$B$9:$B$12</c:f>
              <c:strCache>
                <c:ptCount val="4"/>
                <c:pt idx="0">
                  <c:v>Sales Tax</c:v>
                </c:pt>
                <c:pt idx="1">
                  <c:v>Individual
 Income Tax </c:v>
                </c:pt>
                <c:pt idx="2">
                  <c:v>Corporate
 Income Tax </c:v>
                </c:pt>
                <c:pt idx="3">
                  <c:v>All Other </c:v>
                </c:pt>
              </c:strCache>
            </c:strRef>
          </c:cat>
          <c:val>
            <c:numRef>
              <c:f>Data!$D$9:$D$12</c:f>
              <c:numCache>
                <c:formatCode>"$"#,##0.0</c:formatCode>
                <c:ptCount val="4"/>
                <c:pt idx="0">
                  <c:v>5283.8513765499993</c:v>
                </c:pt>
                <c:pt idx="1">
                  <c:v>7047.4309803999986</c:v>
                </c:pt>
                <c:pt idx="2">
                  <c:v>1217.49831761</c:v>
                </c:pt>
                <c:pt idx="3">
                  <c:v>1883.8818824500008</c:v>
                </c:pt>
              </c:numCache>
            </c:numRef>
          </c:val>
          <c:extLst>
            <c:ext xmlns:c16="http://schemas.microsoft.com/office/drawing/2014/chart" uri="{C3380CC4-5D6E-409C-BE32-E72D297353CC}">
              <c16:uniqueId val="{0000000A-E1B5-4F3A-AFB9-E35D4BC9EFB6}"/>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C-E1B5-4F3A-AFB9-E35D4BC9EFB6}"/>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E-E1B5-4F3A-AFB9-E35D4BC9EFB6}"/>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10-E1B5-4F3A-AFB9-E35D4BC9EFB6}"/>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12-E1B5-4F3A-AFB9-E35D4BC9EFB6}"/>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4-E1B5-4F3A-AFB9-E35D4BC9EFB6}"/>
              </c:ext>
            </c:extLst>
          </c:dPt>
          <c:cat>
            <c:strRef>
              <c:f>Data!$B$9:$B$12</c:f>
              <c:strCache>
                <c:ptCount val="4"/>
                <c:pt idx="0">
                  <c:v>Sales Tax</c:v>
                </c:pt>
                <c:pt idx="1">
                  <c:v>Individual
 Income Tax </c:v>
                </c:pt>
                <c:pt idx="2">
                  <c:v>Corporate
 Income Tax </c:v>
                </c:pt>
                <c:pt idx="3">
                  <c:v>All Other </c:v>
                </c:pt>
              </c:strCache>
            </c:strRef>
          </c:cat>
          <c:val>
            <c:numRef>
              <c:f>Data!$E$9:$E$12</c:f>
              <c:numCache>
                <c:formatCode>0.00%</c:formatCode>
                <c:ptCount val="4"/>
                <c:pt idx="0">
                  <c:v>0.34238106075545</c:v>
                </c:pt>
                <c:pt idx="1">
                  <c:v>0.4566568441683988</c:v>
                </c:pt>
                <c:pt idx="2">
                  <c:v>7.8891008801133533E-2</c:v>
                </c:pt>
                <c:pt idx="3">
                  <c:v>0.12207108627501756</c:v>
                </c:pt>
              </c:numCache>
            </c:numRef>
          </c:val>
          <c:extLst>
            <c:ext xmlns:c16="http://schemas.microsoft.com/office/drawing/2014/chart" uri="{C3380CC4-5D6E-409C-BE32-E72D297353CC}">
              <c16:uniqueId val="{00000015-E1B5-4F3A-AFB9-E35D4BC9EFB6}"/>
            </c:ext>
          </c:extLst>
        </c:ser>
        <c:dLbls>
          <c:showLegendKey val="0"/>
          <c:showVal val="0"/>
          <c:showCatName val="0"/>
          <c:showSerName val="0"/>
          <c:showPercent val="0"/>
          <c:showBubbleSize val="0"/>
          <c:showLeaderLines val="0"/>
        </c:dLbls>
        <c:firstSliceAng val="27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0" i="0" u="none" strike="noStrike" kern="1200" spc="0" baseline="0">
                <a:solidFill>
                  <a:schemeClr val="tx1">
                    <a:lumMod val="65000"/>
                    <a:lumOff val="35000"/>
                  </a:schemeClr>
                </a:solidFill>
                <a:latin typeface="+mj-lt"/>
                <a:ea typeface="Calibri" panose="020F0502020204030204" pitchFamily="34" charset="0"/>
                <a:cs typeface="Calibri" panose="020F0502020204030204" pitchFamily="34" charset="0"/>
              </a:defRPr>
            </a:pPr>
            <a:r>
              <a:rPr lang="en-US" sz="1800" dirty="0">
                <a:latin typeface="+mn-lt"/>
              </a:rPr>
              <a:t>GENERAL FUND AND MAJOR OTHER FUNDS REVENUES – FY 2025-26</a:t>
            </a:r>
          </a:p>
        </c:rich>
      </c:tx>
      <c:layout>
        <c:manualLayout>
          <c:xMode val="edge"/>
          <c:yMode val="edge"/>
          <c:x val="0.2022713854882538"/>
          <c:y val="1.2301500279350605E-2"/>
        </c:manualLayout>
      </c:layout>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mj-lt"/>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7.2434703227708092E-2"/>
          <c:y val="9.5537713106541466E-2"/>
          <c:w val="0.91614303742977088"/>
          <c:h val="0.70552668631290527"/>
        </c:manualLayout>
      </c:layout>
      <c:barChart>
        <c:barDir val="col"/>
        <c:grouping val="stacked"/>
        <c:varyColors val="0"/>
        <c:ser>
          <c:idx val="0"/>
          <c:order val="0"/>
          <c:tx>
            <c:v>General Fund Revenue</c:v>
          </c:tx>
          <c:spPr>
            <a:solidFill>
              <a:srgbClr val="415FA9"/>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mn-lt"/>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Allocations'!$C$34:$C$38</c:f>
              <c:numCache>
                <c:formatCode>_("$"* #,##0_);_("$"* \(#,##0\);_("$"* "-"??_);_(@_)</c:formatCode>
                <c:ptCount val="5"/>
                <c:pt idx="0">
                  <c:v>6233409457.3999987</c:v>
                </c:pt>
                <c:pt idx="1">
                  <c:v>5283851376.5499992</c:v>
                </c:pt>
                <c:pt idx="2">
                  <c:v>1217498317.6099999</c:v>
                </c:pt>
                <c:pt idx="3">
                  <c:v>1883881882.4500027</c:v>
                </c:pt>
              </c:numCache>
            </c:numRef>
          </c:val>
          <c:extLst>
            <c:ext xmlns:c16="http://schemas.microsoft.com/office/drawing/2014/chart" uri="{C3380CC4-5D6E-409C-BE32-E72D297353CC}">
              <c16:uniqueId val="{00000000-2469-423C-9188-6191B3845991}"/>
            </c:ext>
          </c:extLst>
        </c:ser>
        <c:ser>
          <c:idx val="1"/>
          <c:order val="1"/>
          <c:tx>
            <c:strRef>
              <c:f>'Tax Allocations'!$D$23</c:f>
              <c:strCache>
                <c:ptCount val="1"/>
                <c:pt idx="0">
                  <c:v>Trust Fund for Tax Relief</c:v>
                </c:pt>
              </c:strCache>
            </c:strRef>
          </c:tx>
          <c:spPr>
            <a:pattFill prst="dkVert">
              <a:fgClr>
                <a:schemeClr val="accent1"/>
              </a:fgClr>
              <a:bgClr>
                <a:schemeClr val="bg1"/>
              </a:bgClr>
            </a:pattFill>
            <a:ln>
              <a:solidFill>
                <a:srgbClr val="C9C9C9"/>
              </a:solidFill>
            </a:ln>
            <a:effectLst/>
          </c:spPr>
          <c:invertIfNegative val="0"/>
          <c:dLbls>
            <c:dLbl>
              <c:idx val="0"/>
              <c:layout>
                <c:manualLayout>
                  <c:x val="4.4464887400112651E-3"/>
                  <c:y val="1.5340067710557105E-2"/>
                </c:manualLayout>
              </c:layout>
              <c:tx>
                <c:rich>
                  <a:bodyPr/>
                  <a:lstStyle/>
                  <a:p>
                    <a:fld id="{2AE9E7F9-8B88-4530-A321-AF07160CA956}" type="SERIESNAME">
                      <a:rPr lang="en-US">
                        <a:solidFill>
                          <a:schemeClr val="tx1">
                            <a:lumMod val="65000"/>
                            <a:lumOff val="35000"/>
                          </a:schemeClr>
                        </a:solidFill>
                        <a:latin typeface="+mn-lt"/>
                      </a:rPr>
                      <a:pPr/>
                      <a:t>[SERIES NAME]</a:t>
                    </a:fld>
                    <a:r>
                      <a:rPr lang="en-US" baseline="0" dirty="0">
                        <a:solidFill>
                          <a:schemeClr val="tx1">
                            <a:lumMod val="65000"/>
                            <a:lumOff val="35000"/>
                          </a:schemeClr>
                        </a:solidFill>
                        <a:latin typeface="+mn-lt"/>
                      </a:rPr>
                      <a:t>, </a:t>
                    </a:r>
                    <a:fld id="{7B924044-6DDE-4D50-9618-8211EAF3E98D}" type="VALUE">
                      <a:rPr lang="en-US" baseline="0">
                        <a:solidFill>
                          <a:schemeClr val="tx1">
                            <a:lumMod val="65000"/>
                            <a:lumOff val="35000"/>
                          </a:schemeClr>
                        </a:solidFill>
                        <a:latin typeface="+mn-lt"/>
                      </a:rPr>
                      <a:pPr/>
                      <a:t>[VALUE]</a:t>
                    </a:fld>
                    <a:endParaRPr lang="en-US" baseline="0" dirty="0">
                      <a:solidFill>
                        <a:schemeClr val="tx1">
                          <a:lumMod val="65000"/>
                          <a:lumOff val="35000"/>
                        </a:schemeClr>
                      </a:solidFill>
                      <a:latin typeface="+mn-lt"/>
                    </a:endParaRPr>
                  </a:p>
                </c:rich>
              </c:tx>
              <c:dLblPos val="ct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469-423C-9188-6191B3845991}"/>
                </c:ext>
              </c:extLst>
            </c:dLbl>
            <c:spPr>
              <a:solidFill>
                <a:sysClr val="window" lastClr="FFFFFF"/>
              </a:solid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Allocations'!$D$34:$D$38</c:f>
              <c:numCache>
                <c:formatCode>General</c:formatCode>
                <c:ptCount val="5"/>
                <c:pt idx="0" formatCode="_(&quot;$&quot;* #,##0_);_(&quot;$&quot;* \(#,##0\);_(&quot;$&quot;* &quot;-&quot;??_);_(@_)">
                  <c:v>809415534</c:v>
                </c:pt>
              </c:numCache>
            </c:numRef>
          </c:val>
          <c:extLst>
            <c:ext xmlns:c16="http://schemas.microsoft.com/office/drawing/2014/chart" uri="{C3380CC4-5D6E-409C-BE32-E72D297353CC}">
              <c16:uniqueId val="{00000002-2469-423C-9188-6191B3845991}"/>
            </c:ext>
          </c:extLst>
        </c:ser>
        <c:ser>
          <c:idx val="2"/>
          <c:order val="2"/>
          <c:tx>
            <c:strRef>
              <c:f>'Tax Allocations'!$E$23</c:f>
              <c:strCache>
                <c:ptCount val="1"/>
                <c:pt idx="0">
                  <c:v>EIA Fund</c:v>
                </c:pt>
              </c:strCache>
            </c:strRef>
          </c:tx>
          <c:spPr>
            <a:solidFill>
              <a:schemeClr val="bg2">
                <a:lumMod val="75000"/>
              </a:schemeClr>
            </a:solidFill>
            <a:ln>
              <a:solidFill>
                <a:srgbClr val="C9C9C9"/>
              </a:solidFill>
            </a:ln>
            <a:effectLst/>
          </c:spPr>
          <c:invertIfNegative val="0"/>
          <c:dPt>
            <c:idx val="1"/>
            <c:invertIfNegative val="0"/>
            <c:bubble3D val="0"/>
            <c:spPr>
              <a:solidFill>
                <a:schemeClr val="accent2">
                  <a:lumMod val="20000"/>
                  <a:lumOff val="80000"/>
                </a:schemeClr>
              </a:solidFill>
              <a:ln>
                <a:solidFill>
                  <a:srgbClr val="C9C9C9"/>
                </a:solidFill>
              </a:ln>
              <a:effectLst/>
            </c:spPr>
            <c:extLst>
              <c:ext xmlns:c16="http://schemas.microsoft.com/office/drawing/2014/chart" uri="{C3380CC4-5D6E-409C-BE32-E72D297353CC}">
                <c16:uniqueId val="{00000004-2469-423C-9188-6191B3845991}"/>
              </c:ext>
            </c:extLst>
          </c:dPt>
          <c:dLbls>
            <c:dLbl>
              <c:idx val="1"/>
              <c:tx>
                <c:rich>
                  <a:bodyPr/>
                  <a:lstStyle/>
                  <a:p>
                    <a:fld id="{B8D50741-3ACE-4BDB-80BE-BBDE79EC114C}" type="SERIESNAME">
                      <a:rPr lang="en-US">
                        <a:solidFill>
                          <a:schemeClr val="tx1">
                            <a:lumMod val="65000"/>
                            <a:lumOff val="35000"/>
                          </a:schemeClr>
                        </a:solidFill>
                        <a:latin typeface="+mn-lt"/>
                      </a:rPr>
                      <a:pPr/>
                      <a:t>[SERIES NAME]</a:t>
                    </a:fld>
                    <a:r>
                      <a:rPr lang="en-US" baseline="0" dirty="0">
                        <a:solidFill>
                          <a:schemeClr val="tx1">
                            <a:lumMod val="65000"/>
                            <a:lumOff val="35000"/>
                          </a:schemeClr>
                        </a:solidFill>
                        <a:latin typeface="+mn-lt"/>
                      </a:rPr>
                      <a:t>, </a:t>
                    </a:r>
                    <a:fld id="{D51D554B-B48D-4153-9B23-B615A16664BC}" type="VALUE">
                      <a:rPr lang="en-US" baseline="0">
                        <a:solidFill>
                          <a:schemeClr val="tx1">
                            <a:lumMod val="65000"/>
                            <a:lumOff val="35000"/>
                          </a:schemeClr>
                        </a:solidFill>
                        <a:latin typeface="+mn-lt"/>
                      </a:rPr>
                      <a:pPr/>
                      <a:t>[VALUE]</a:t>
                    </a:fld>
                    <a:endParaRPr lang="en-US" baseline="0" dirty="0">
                      <a:solidFill>
                        <a:schemeClr val="tx1">
                          <a:lumMod val="65000"/>
                          <a:lumOff val="35000"/>
                        </a:schemeClr>
                      </a:solidFill>
                      <a:latin typeface="+mn-lt"/>
                    </a:endParaRPr>
                  </a:p>
                </c:rich>
              </c:tx>
              <c:dLblPos val="ct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469-423C-9188-6191B3845991}"/>
                </c:ext>
              </c:extLst>
            </c:dLbl>
            <c:spPr>
              <a:solidFill>
                <a:sysClr val="window" lastClr="FFFFFF"/>
              </a:solid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j-lt"/>
                    <a:ea typeface="Calibri" panose="020F0502020204030204" pitchFamily="34" charset="0"/>
                    <a:cs typeface="Calibri" panose="020F0502020204030204" pitchFamily="34" charset="0"/>
                  </a:defRPr>
                </a:pPr>
                <a:endParaRPr lang="en-US"/>
              </a:p>
            </c:txPr>
            <c:dLblPos val="ct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Allocations'!$E$34:$E$38</c:f>
              <c:numCache>
                <c:formatCode>_("$"* #,##0_);_("$"* \(#,##0\);_("$"* "-"??_);_(@_)</c:formatCode>
                <c:ptCount val="5"/>
                <c:pt idx="1">
                  <c:v>1367653640.51</c:v>
                </c:pt>
              </c:numCache>
            </c:numRef>
          </c:val>
          <c:extLst>
            <c:ext xmlns:c16="http://schemas.microsoft.com/office/drawing/2014/chart" uri="{C3380CC4-5D6E-409C-BE32-E72D297353CC}">
              <c16:uniqueId val="{00000005-2469-423C-9188-6191B3845991}"/>
            </c:ext>
          </c:extLst>
        </c:ser>
        <c:ser>
          <c:idx val="3"/>
          <c:order val="3"/>
          <c:tx>
            <c:strRef>
              <c:f>'Tax Allocations'!$F$23</c:f>
              <c:strCache>
                <c:ptCount val="1"/>
                <c:pt idx="0">
                  <c:v>HEX Fund</c:v>
                </c:pt>
              </c:strCache>
            </c:strRef>
          </c:tx>
          <c:spPr>
            <a:solidFill>
              <a:schemeClr val="bg2">
                <a:lumMod val="90000"/>
              </a:schemeClr>
            </a:solidFill>
            <a:ln>
              <a:solidFill>
                <a:srgbClr val="C9C9C9"/>
              </a:solidFill>
            </a:ln>
            <a:effectLst/>
          </c:spPr>
          <c:invertIfNegative val="0"/>
          <c:dLbls>
            <c:dLbl>
              <c:idx val="1"/>
              <c:tx>
                <c:rich>
                  <a:bodyPr/>
                  <a:lstStyle/>
                  <a:p>
                    <a:fld id="{AEB98054-A33E-451D-9EEC-62D83F0EF5BC}" type="SERIESNAME">
                      <a:rPr lang="en-US">
                        <a:latin typeface="+mn-lt"/>
                      </a:rPr>
                      <a:pPr/>
                      <a:t>[SERIES NAME]</a:t>
                    </a:fld>
                    <a:r>
                      <a:rPr lang="en-US" baseline="0" dirty="0">
                        <a:latin typeface="+mn-lt"/>
                      </a:rPr>
                      <a:t>, </a:t>
                    </a:r>
                    <a:fld id="{CEE5CBC7-32D6-49A2-9B19-F4E104B75259}" type="VALUE">
                      <a:rPr lang="en-US" baseline="0">
                        <a:latin typeface="+mn-lt"/>
                      </a:rPr>
                      <a:pPr/>
                      <a:t>[VALUE]</a:t>
                    </a:fld>
                    <a:endParaRPr lang="en-US" baseline="0" dirty="0">
                      <a:latin typeface="+mn-lt"/>
                    </a:endParaRPr>
                  </a:p>
                </c:rich>
              </c:tx>
              <c:dLblPos val="ct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8C0-450B-89B9-C938AB6F5A9C}"/>
                </c:ext>
              </c:extLst>
            </c:dLbl>
            <c:spPr>
              <a:solidFill>
                <a:sysClr val="window" lastClr="FFFFFF"/>
              </a:solidFill>
              <a:ln>
                <a:solidFill>
                  <a:schemeClr val="bg1"/>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dLblPos val="ct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Allocations'!$F$34:$F$38</c:f>
              <c:numCache>
                <c:formatCode>_("$"* #,##0_);_("$"* \(#,##0\);_("$"* "-"??_);_(@_)</c:formatCode>
                <c:ptCount val="5"/>
                <c:pt idx="1">
                  <c:v>1248409691.8800001</c:v>
                </c:pt>
              </c:numCache>
            </c:numRef>
          </c:val>
          <c:extLst>
            <c:ext xmlns:c16="http://schemas.microsoft.com/office/drawing/2014/chart" uri="{C3380CC4-5D6E-409C-BE32-E72D297353CC}">
              <c16:uniqueId val="{00000006-2469-423C-9188-6191B3845991}"/>
            </c:ext>
          </c:extLst>
        </c:ser>
        <c:ser>
          <c:idx val="4"/>
          <c:order val="4"/>
          <c:tx>
            <c:strRef>
              <c:f>'Tax Allocations'!$B$28</c:f>
              <c:strCache>
                <c:ptCount val="1"/>
                <c:pt idx="0">
                  <c:v>Education Lottery Fund</c:v>
                </c:pt>
              </c:strCache>
            </c:strRef>
          </c:tx>
          <c:spPr>
            <a:solidFill>
              <a:srgbClr val="BFBFBF">
                <a:lumMod val="75000"/>
                <a:alpha val="99000"/>
              </a:srgb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mj-lt"/>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Allocations'!$G$34:$G$38</c:f>
              <c:numCache>
                <c:formatCode>General</c:formatCode>
                <c:ptCount val="5"/>
                <c:pt idx="4" formatCode="_(&quot;$&quot;* #,##0_);_(&quot;$&quot;* \(#,##0\);_(&quot;$&quot;* &quot;-&quot;??_);_(@_)">
                  <c:v>619751117.65999997</c:v>
                </c:pt>
              </c:numCache>
            </c:numRef>
          </c:val>
          <c:extLst>
            <c:ext xmlns:c16="http://schemas.microsoft.com/office/drawing/2014/chart" uri="{C3380CC4-5D6E-409C-BE32-E72D297353CC}">
              <c16:uniqueId val="{00000007-2469-423C-9188-6191B3845991}"/>
            </c:ext>
          </c:extLst>
        </c:ser>
        <c:ser>
          <c:idx val="5"/>
          <c:order val="5"/>
          <c:tx>
            <c:strRef>
              <c:f>'Tax Allocations'!$H$23</c:f>
              <c:strCache>
                <c:ptCount val="1"/>
                <c:pt idx="0">
                  <c:v>Motor Fuel Taxes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j-lt"/>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Allocations'!$H$34:$H$39</c:f>
              <c:numCache>
                <c:formatCode>General</c:formatCode>
                <c:ptCount val="6"/>
                <c:pt idx="5" formatCode="_(&quot;$&quot;* #,##0_);_(&quot;$&quot;* \(#,##0\);_(&quot;$&quot;* &quot;-&quot;??_);_(@_)">
                  <c:v>1042262981.0799999</c:v>
                </c:pt>
              </c:numCache>
            </c:numRef>
          </c:val>
          <c:extLst>
            <c:ext xmlns:c16="http://schemas.microsoft.com/office/drawing/2014/chart" uri="{C3380CC4-5D6E-409C-BE32-E72D297353CC}">
              <c16:uniqueId val="{00000008-2469-423C-9188-6191B3845991}"/>
            </c:ext>
          </c:extLst>
        </c:ser>
        <c:ser>
          <c:idx val="6"/>
          <c:order val="6"/>
          <c:tx>
            <c:strRef>
              <c:f>'Tax Allocations'!$I$33</c:f>
              <c:strCache>
                <c:ptCount val="1"/>
                <c:pt idx="0">
                  <c:v>Infrastructure Maintenance Fund</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mj-lt"/>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Allocations'!$I$34:$I$39</c:f>
              <c:numCache>
                <c:formatCode>General</c:formatCode>
                <c:ptCount val="6"/>
                <c:pt idx="5" formatCode="&quot;$&quot;#,##0">
                  <c:v>494307153.88999987</c:v>
                </c:pt>
              </c:numCache>
            </c:numRef>
          </c:val>
          <c:extLst>
            <c:ext xmlns:c16="http://schemas.microsoft.com/office/drawing/2014/chart" uri="{C3380CC4-5D6E-409C-BE32-E72D297353CC}">
              <c16:uniqueId val="{00000009-2469-423C-9188-6191B3845991}"/>
            </c:ext>
          </c:extLst>
        </c:ser>
        <c:ser>
          <c:idx val="7"/>
          <c:order val="7"/>
          <c:spPr>
            <a:solidFill>
              <a:schemeClr val="accent2">
                <a:lumMod val="60000"/>
              </a:schemeClr>
            </a:solidFill>
            <a:ln>
              <a:noFill/>
            </a:ln>
            <a:effectLst/>
          </c:spPr>
          <c:invertIfNegative val="0"/>
          <c:dLbls>
            <c:delete val="1"/>
          </c:dLbls>
          <c:cat>
            <c:strRef>
              <c:f>'Tax Allocations'!$B$34:$B$39</c:f>
              <c:strCache>
                <c:ptCount val="6"/>
                <c:pt idx="0">
                  <c:v>Individual Income Tax</c:v>
                </c:pt>
                <c:pt idx="1">
                  <c:v>Sales Tax</c:v>
                </c:pt>
                <c:pt idx="2">
                  <c:v>Corporate Tax</c:v>
                </c:pt>
                <c:pt idx="3">
                  <c:v>All Other General Fund Revenues</c:v>
                </c:pt>
                <c:pt idx="4">
                  <c:v>Education Lottery Fund</c:v>
                </c:pt>
                <c:pt idx="5">
                  <c:v>Motor Fuel and Infrastructure Maintenance Fund</c:v>
                </c:pt>
              </c:strCache>
            </c:strRef>
          </c:cat>
          <c:val>
            <c:numRef>
              <c:f>'Tax Allocations'!$D$12</c:f>
              <c:numCache>
                <c:formatCode>General</c:formatCode>
                <c:ptCount val="1"/>
                <c:pt idx="0">
                  <c:v>0</c:v>
                </c:pt>
              </c:numCache>
            </c:numRef>
          </c:val>
          <c:extLst>
            <c:ext xmlns:c16="http://schemas.microsoft.com/office/drawing/2014/chart" uri="{C3380CC4-5D6E-409C-BE32-E72D297353CC}">
              <c16:uniqueId val="{0000000A-2469-423C-9188-6191B3845991}"/>
            </c:ext>
          </c:extLst>
        </c:ser>
        <c:dLbls>
          <c:dLblPos val="ctr"/>
          <c:showLegendKey val="0"/>
          <c:showVal val="1"/>
          <c:showCatName val="0"/>
          <c:showSerName val="0"/>
          <c:showPercent val="0"/>
          <c:showBubbleSize val="0"/>
        </c:dLbls>
        <c:gapWidth val="150"/>
        <c:overlap val="100"/>
        <c:axId val="227073679"/>
        <c:axId val="227076079"/>
      </c:barChart>
      <c:catAx>
        <c:axId val="227073679"/>
        <c:scaling>
          <c:orientation val="minMax"/>
        </c:scaling>
        <c:delete val="0"/>
        <c:axPos val="b"/>
        <c:numFmt formatCode="General" sourceLinked="1"/>
        <c:majorTickMark val="out"/>
        <c:minorTickMark val="none"/>
        <c:tickLblPos val="nextTo"/>
        <c:spPr>
          <a:noFill/>
          <a:ln w="9525" cap="flat" cmpd="sng" algn="ctr">
            <a:solidFill>
              <a:srgbClr val="BFBFBF"/>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crossAx val="227076079"/>
        <c:crosses val="autoZero"/>
        <c:auto val="1"/>
        <c:lblAlgn val="ctr"/>
        <c:lblOffset val="100"/>
        <c:noMultiLvlLbl val="0"/>
      </c:catAx>
      <c:valAx>
        <c:axId val="227076079"/>
        <c:scaling>
          <c:orientation val="minMax"/>
          <c:max val="8000000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Calibri" panose="020F0502020204030204" pitchFamily="34" charset="0"/>
                    <a:cs typeface="Calibri" panose="020F0502020204030204" pitchFamily="34" charset="0"/>
                  </a:defRPr>
                </a:pPr>
                <a:r>
                  <a:rPr lang="en-US" dirty="0">
                    <a:solidFill>
                      <a:schemeClr val="tx1">
                        <a:lumMod val="65000"/>
                        <a:lumOff val="35000"/>
                      </a:schemeClr>
                    </a:solidFill>
                    <a:latin typeface="+mn-lt"/>
                  </a:rPr>
                  <a:t>(Millions)</a:t>
                </a:r>
              </a:p>
            </c:rich>
          </c:tx>
          <c:layout>
            <c:manualLayout>
              <c:xMode val="edge"/>
              <c:yMode val="edge"/>
              <c:x val="0"/>
              <c:y val="0.3989784092796201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Calibri" panose="020F0502020204030204" pitchFamily="34" charset="0"/>
                  <a:cs typeface="Calibri" panose="020F0502020204030204" pitchFamily="34" charset="0"/>
                </a:defRPr>
              </a:pPr>
              <a:endParaRPr lang="en-US"/>
            </a:p>
          </c:txPr>
        </c:title>
        <c:numFmt formatCode="&quot;$&quot;#,##0" sourceLinked="0"/>
        <c:majorTickMark val="out"/>
        <c:minorTickMark val="in"/>
        <c:tickLblPos val="nextTo"/>
        <c:spPr>
          <a:noFill/>
          <a:ln>
            <a:solidFill>
              <a:srgbClr val="BFBFBF"/>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crossAx val="227073679"/>
        <c:crosses val="autoZero"/>
        <c:crossBetween val="between"/>
        <c:dispUnits>
          <c:builtInUnit val="millions"/>
        </c:dispUnits>
      </c:valAx>
      <c:spPr>
        <a:noFill/>
        <a:ln>
          <a:solidFill>
            <a:srgbClr val="BFBFBF"/>
          </a:solidFill>
        </a:ln>
        <a:effectLst/>
      </c:spPr>
    </c:plotArea>
    <c:legend>
      <c:legendPos val="b"/>
      <c:legendEntry>
        <c:idx val="1"/>
        <c:delete val="1"/>
      </c:legendEntry>
      <c:legendEntry>
        <c:idx val="2"/>
        <c:delete val="1"/>
      </c:legendEntry>
      <c:legendEntry>
        <c:idx val="3"/>
        <c:delete val="1"/>
      </c:legendEntry>
      <c:legendEntry>
        <c:idx val="7"/>
        <c:delete val="1"/>
      </c:legendEntry>
      <c:layout>
        <c:manualLayout>
          <c:xMode val="edge"/>
          <c:yMode val="edge"/>
          <c:x val="0.10118361503911029"/>
          <c:y val="0.88777370353810536"/>
          <c:w val="0.81582309312226187"/>
          <c:h val="4.216634058840687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latin typeface="+mj-lt"/>
          <a:ea typeface="Calibri" panose="020F0502020204030204" pitchFamily="34" charset="0"/>
          <a:cs typeface="Calibri" panose="020F0502020204030204" pitchFamily="34" charset="0"/>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rPr>
              <a:t>GENERAL FUND REVENUE PERCENTAGE BY TYPE</a:t>
            </a:r>
          </a:p>
          <a:p>
            <a:pPr>
              <a:defRPr/>
            </a:pPr>
            <a:r>
              <a:rPr lang="en-US" dirty="0">
                <a:solidFill>
                  <a:schemeClr val="tx1">
                    <a:lumMod val="65000"/>
                    <a:lumOff val="35000"/>
                  </a:schemeClr>
                </a:solidFill>
              </a:rPr>
              <a:t>FY 1979-80 versus FY 2025-26</a:t>
            </a:r>
          </a:p>
        </c:rich>
      </c:tx>
      <c:layout>
        <c:manualLayout>
          <c:xMode val="edge"/>
          <c:yMode val="edge"/>
          <c:x val="0.29756637757236865"/>
          <c:y val="2.776819867472372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0728835063437134E-2"/>
          <c:y val="0.11932391214858376"/>
          <c:w val="0.91944072022924928"/>
          <c:h val="0.7155577248539704"/>
        </c:manualLayout>
      </c:layout>
      <c:barChart>
        <c:barDir val="col"/>
        <c:grouping val="clustered"/>
        <c:varyColors val="0"/>
        <c:ser>
          <c:idx val="0"/>
          <c:order val="0"/>
          <c:tx>
            <c:v>FY 1979-80</c:v>
          </c:tx>
          <c:spPr>
            <a:solidFill>
              <a:schemeClr val="accent3"/>
            </a:solidFill>
            <a:ln>
              <a:noFill/>
            </a:ln>
            <a:effectLst/>
          </c:spPr>
          <c:invertIfNegative val="0"/>
          <c:dLbls>
            <c:delete val="1"/>
          </c:dLbls>
          <c:cat>
            <c:strRef>
              <c:f>(Sheet1!$V$2:$V$10,Sheet1!$V$14)</c:f>
              <c:strCache>
                <c:ptCount val="10"/>
                <c:pt idx="0">
                  <c:v>Individual Income Tax</c:v>
                </c:pt>
                <c:pt idx="1">
                  <c:v>Sales and Use Tax</c:v>
                </c:pt>
                <c:pt idx="2">
                  <c:v>Corporate Income Tax</c:v>
                </c:pt>
                <c:pt idx="3">
                  <c:v>Earned on Investments</c:v>
                </c:pt>
                <c:pt idx="4">
                  <c:v>Insurance Tax</c:v>
                </c:pt>
                <c:pt idx="5">
                  <c:v>Corporate License Tax</c:v>
                </c:pt>
                <c:pt idx="6">
                  <c:v>Deed Recording Fees</c:v>
                </c:pt>
                <c:pt idx="7">
                  <c:v>Alcoholic Liq Tax</c:v>
                </c:pt>
                <c:pt idx="8">
                  <c:v>Beer and Wine Tax</c:v>
                </c:pt>
                <c:pt idx="9">
                  <c:v>Tobacco Tax</c:v>
                </c:pt>
              </c:strCache>
              <c:extLst/>
            </c:strRef>
          </c:cat>
          <c:val>
            <c:numRef>
              <c:f>(Sheet1!$U$2:$U$10,Sheet1!$U$14)</c:f>
              <c:numCache>
                <c:formatCode>0%</c:formatCode>
                <c:ptCount val="10"/>
                <c:pt idx="0">
                  <c:v>0.3095550966773043</c:v>
                </c:pt>
                <c:pt idx="1">
                  <c:v>0.36074087979475628</c:v>
                </c:pt>
                <c:pt idx="2">
                  <c:v>9.3110568800450544E-2</c:v>
                </c:pt>
                <c:pt idx="3">
                  <c:v>2.5657968837995121E-2</c:v>
                </c:pt>
                <c:pt idx="4">
                  <c:v>2.2996057818659661E-2</c:v>
                </c:pt>
                <c:pt idx="5">
                  <c:v>8.6565296289343591E-3</c:v>
                </c:pt>
                <c:pt idx="6">
                  <c:v>6.0027532695075408E-3</c:v>
                </c:pt>
                <c:pt idx="7">
                  <c:v>2.4137413178149051E-2</c:v>
                </c:pt>
                <c:pt idx="8">
                  <c:v>3.0590075714911461E-2</c:v>
                </c:pt>
                <c:pt idx="9">
                  <c:v>1.758400600713347E-2</c:v>
                </c:pt>
              </c:numCache>
              <c:extLst/>
            </c:numRef>
          </c:val>
          <c:extLst>
            <c:ext xmlns:c16="http://schemas.microsoft.com/office/drawing/2014/chart" uri="{C3380CC4-5D6E-409C-BE32-E72D297353CC}">
              <c16:uniqueId val="{00000000-BCC7-43C6-98FE-309622469514}"/>
            </c:ext>
          </c:extLst>
        </c:ser>
        <c:ser>
          <c:idx val="1"/>
          <c:order val="1"/>
          <c:tx>
            <c:strRef>
              <c:f>Sheet1!$W$1</c:f>
              <c:strCache>
                <c:ptCount val="1"/>
                <c:pt idx="0">
                  <c:v>FY 2025-26</c:v>
                </c:pt>
              </c:strCache>
            </c:strRef>
          </c:tx>
          <c:spPr>
            <a:solidFill>
              <a:schemeClr val="accent2"/>
            </a:solidFill>
            <a:ln>
              <a:noFill/>
            </a:ln>
            <a:effectLst/>
          </c:spPr>
          <c:invertIfNegative val="0"/>
          <c:dLbls>
            <c:delete val="1"/>
          </c:dLbls>
          <c:cat>
            <c:strRef>
              <c:f>(Sheet1!$V$2:$V$10,Sheet1!$V$14)</c:f>
              <c:strCache>
                <c:ptCount val="10"/>
                <c:pt idx="0">
                  <c:v>Individual Income Tax</c:v>
                </c:pt>
                <c:pt idx="1">
                  <c:v>Sales and Use Tax</c:v>
                </c:pt>
                <c:pt idx="2">
                  <c:v>Corporate Income Tax</c:v>
                </c:pt>
                <c:pt idx="3">
                  <c:v>Earned on Investments</c:v>
                </c:pt>
                <c:pt idx="4">
                  <c:v>Insurance Tax</c:v>
                </c:pt>
                <c:pt idx="5">
                  <c:v>Corporate License Tax</c:v>
                </c:pt>
                <c:pt idx="6">
                  <c:v>Deed Recording Fees</c:v>
                </c:pt>
                <c:pt idx="7">
                  <c:v>Alcoholic Liq Tax</c:v>
                </c:pt>
                <c:pt idx="8">
                  <c:v>Beer and Wine Tax</c:v>
                </c:pt>
                <c:pt idx="9">
                  <c:v>Tobacco Tax</c:v>
                </c:pt>
              </c:strCache>
              <c:extLst/>
            </c:strRef>
          </c:cat>
          <c:val>
            <c:numRef>
              <c:f>(Sheet1!$X$2:$X$10,Sheet1!$X$14)</c:f>
              <c:numCache>
                <c:formatCode>0.0%</c:formatCode>
                <c:ptCount val="10"/>
                <c:pt idx="0">
                  <c:v>0.45665836039687313</c:v>
                </c:pt>
                <c:pt idx="1">
                  <c:v>0.34238254731871676</c:v>
                </c:pt>
                <c:pt idx="2">
                  <c:v>7.8890566912486706E-2</c:v>
                </c:pt>
                <c:pt idx="3">
                  <c:v>3.7379902972879832E-2</c:v>
                </c:pt>
                <c:pt idx="4">
                  <c:v>2.4128330668941142E-2</c:v>
                </c:pt>
                <c:pt idx="5">
                  <c:v>1.3544828337562861E-2</c:v>
                </c:pt>
                <c:pt idx="6">
                  <c:v>8.9700926909400576E-3</c:v>
                </c:pt>
                <c:pt idx="7">
                  <c:v>8.0457640093344468E-3</c:v>
                </c:pt>
                <c:pt idx="8">
                  <c:v>6.955136842719473E-3</c:v>
                </c:pt>
                <c:pt idx="9">
                  <c:v>1.6847697202326396E-3</c:v>
                </c:pt>
              </c:numCache>
              <c:extLst/>
            </c:numRef>
          </c:val>
          <c:extLst>
            <c:ext xmlns:c16="http://schemas.microsoft.com/office/drawing/2014/chart" uri="{C3380CC4-5D6E-409C-BE32-E72D297353CC}">
              <c16:uniqueId val="{00000001-BCC7-43C6-98FE-309622469514}"/>
            </c:ext>
          </c:extLst>
        </c:ser>
        <c:dLbls>
          <c:dLblPos val="outEnd"/>
          <c:showLegendKey val="0"/>
          <c:showVal val="1"/>
          <c:showCatName val="0"/>
          <c:showSerName val="0"/>
          <c:showPercent val="0"/>
          <c:showBubbleSize val="0"/>
        </c:dLbls>
        <c:gapWidth val="150"/>
        <c:axId val="504187240"/>
        <c:axId val="504996624"/>
      </c:barChart>
      <c:catAx>
        <c:axId val="504187240"/>
        <c:scaling>
          <c:orientation val="minMax"/>
        </c:scaling>
        <c:delete val="0"/>
        <c:axPos val="b"/>
        <c:numFmt formatCode="General" sourceLinked="1"/>
        <c:majorTickMark val="out"/>
        <c:minorTickMark val="none"/>
        <c:tickLblPos val="nextTo"/>
        <c:spPr>
          <a:noFill/>
          <a:ln w="9525" cap="flat" cmpd="sng" algn="ctr">
            <a:solidFill>
              <a:srgbClr val="BFBFBF"/>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504996624"/>
        <c:crosses val="autoZero"/>
        <c:auto val="1"/>
        <c:lblAlgn val="ctr"/>
        <c:lblOffset val="100"/>
        <c:noMultiLvlLbl val="0"/>
      </c:catAx>
      <c:valAx>
        <c:axId val="504996624"/>
        <c:scaling>
          <c:orientation val="minMax"/>
        </c:scaling>
        <c:delete val="0"/>
        <c:axPos val="l"/>
        <c:majorGridlines>
          <c:spPr>
            <a:ln w="9525" cap="flat" cmpd="sng" algn="ctr">
              <a:solidFill>
                <a:srgbClr val="BFBFBF"/>
              </a:solidFill>
              <a:round/>
            </a:ln>
            <a:effectLst/>
          </c:spPr>
        </c:majorGridlines>
        <c:numFmt formatCode="0%" sourceLinked="0"/>
        <c:majorTickMark val="none"/>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504187240"/>
        <c:crosses val="autoZero"/>
        <c:crossBetween val="between"/>
      </c:valAx>
      <c:spPr>
        <a:noFill/>
        <a:ln>
          <a:solidFill>
            <a:srgbClr val="BFBFBF"/>
          </a:solidFill>
        </a:ln>
        <a:effectLst/>
      </c:spPr>
    </c:plotArea>
    <c:legend>
      <c:legendPos val="b"/>
      <c:layout>
        <c:manualLayout>
          <c:xMode val="edge"/>
          <c:yMode val="edge"/>
          <c:x val="0.32605414812278904"/>
          <c:y val="0.90571439182127333"/>
          <c:w val="0.29229291264290003"/>
          <c:h val="6.871962228459935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r>
              <a:rPr lang="en-US" sz="1800" b="0" dirty="0">
                <a:solidFill>
                  <a:schemeClr val="tx1">
                    <a:lumMod val="65000"/>
                    <a:lumOff val="35000"/>
                  </a:schemeClr>
                </a:solidFill>
              </a:rPr>
              <a:t>ROLLING FISCAL YEAR</a:t>
            </a:r>
            <a:r>
              <a:rPr lang="en-US" sz="1800" b="0" baseline="0" dirty="0">
                <a:solidFill>
                  <a:schemeClr val="tx1">
                    <a:lumMod val="65000"/>
                    <a:lumOff val="35000"/>
                  </a:schemeClr>
                </a:solidFill>
              </a:rPr>
              <a:t> FORECAST- </a:t>
            </a:r>
            <a:r>
              <a:rPr lang="en-US" sz="1800" b="0" dirty="0">
                <a:solidFill>
                  <a:schemeClr val="tx1">
                    <a:lumMod val="65000"/>
                    <a:lumOff val="35000"/>
                  </a:schemeClr>
                </a:solidFill>
              </a:rPr>
              <a:t>GENERAL FUND</a:t>
            </a:r>
            <a:endParaRPr lang="en-US" sz="1800" b="0" baseline="0" dirty="0">
              <a:solidFill>
                <a:schemeClr val="tx1">
                  <a:lumMod val="65000"/>
                  <a:lumOff val="35000"/>
                </a:schemeClr>
              </a:solidFill>
            </a:endParaRPr>
          </a:p>
          <a:p>
            <a:pPr algn="ctr">
              <a:defRPr sz="1800" b="1"/>
            </a:pPr>
            <a:r>
              <a:rPr lang="en-US" sz="1400" b="0" baseline="0" dirty="0">
                <a:solidFill>
                  <a:schemeClr val="tx1">
                    <a:lumMod val="65000"/>
                    <a:lumOff val="35000"/>
                  </a:schemeClr>
                </a:solidFill>
              </a:rPr>
              <a:t>Actuals &amp; Forecast, FY 2012-13 to FY 2025-26</a:t>
            </a:r>
            <a:endParaRPr lang="en-US" sz="1400" b="0" dirty="0">
              <a:solidFill>
                <a:schemeClr val="tx1">
                  <a:lumMod val="65000"/>
                  <a:lumOff val="35000"/>
                </a:schemeClr>
              </a:solidFill>
            </a:endParaRPr>
          </a:p>
        </c:rich>
      </c:tx>
      <c:layout>
        <c:manualLayout>
          <c:xMode val="edge"/>
          <c:yMode val="edge"/>
          <c:x val="0.26621467153562328"/>
          <c:y val="0"/>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0967635999639321E-2"/>
          <c:y val="0.11693748981509412"/>
          <c:w val="0.88488198786529804"/>
          <c:h val="0.68755780692538926"/>
        </c:manualLayout>
      </c:layout>
      <c:barChart>
        <c:barDir val="col"/>
        <c:grouping val="stacked"/>
        <c:varyColors val="0"/>
        <c:dLbls>
          <c:showLegendKey val="0"/>
          <c:showVal val="0"/>
          <c:showCatName val="0"/>
          <c:showSerName val="0"/>
          <c:showPercent val="0"/>
          <c:showBubbleSize val="0"/>
        </c:dLbls>
        <c:gapWidth val="150"/>
        <c:overlap val="100"/>
        <c:axId val="236495288"/>
        <c:axId val="236494112"/>
        <c:extLst>
          <c:ext xmlns:c15="http://schemas.microsoft.com/office/drawing/2012/chart" uri="{02D57815-91ED-43cb-92C2-25804820EDAC}">
            <c15:filteredBarSeries>
              <c15:ser>
                <c:idx val="3"/>
                <c:order val="3"/>
                <c:tx>
                  <c:v>invisible approp</c:v>
                </c:tx>
                <c:spPr>
                  <a:noFill/>
                  <a:ln w="25400">
                    <a:noFill/>
                  </a:ln>
                  <a:effectLst/>
                </c:spPr>
                <c:invertIfNegative val="0"/>
                <c:val>
                  <c:numRef>
                    <c:extLst>
                      <c:ext uri="{02D57815-91ED-43cb-92C2-25804820EDAC}">
                        <c15:formulaRef>
                          <c15:sqref>DATA!$P$18:$P$185</c15:sqref>
                        </c15:formulaRef>
                      </c:ext>
                    </c:extLst>
                    <c:numCache>
                      <c:formatCode>"$"#,##0</c:formatCode>
                      <c:ptCount val="168"/>
                      <c:pt idx="0">
                        <c:v>#N/A</c:v>
                      </c:pt>
                      <c:pt idx="1">
                        <c:v>#N/A</c:v>
                      </c:pt>
                      <c:pt idx="2">
                        <c:v>#N/A</c:v>
                      </c:pt>
                      <c:pt idx="3">
                        <c:v>#N/A</c:v>
                      </c:pt>
                      <c:pt idx="4">
                        <c:v>#N/A</c:v>
                      </c:pt>
                      <c:pt idx="5">
                        <c:v>#N/A</c:v>
                      </c:pt>
                      <c:pt idx="6">
                        <c:v>#N/A</c:v>
                      </c:pt>
                      <c:pt idx="7">
                        <c:v>#N/A</c:v>
                      </c:pt>
                      <c:pt idx="8">
                        <c:v>#N/A</c:v>
                      </c:pt>
                      <c:pt idx="9">
                        <c:v>#N/A</c:v>
                      </c:pt>
                      <c:pt idx="10">
                        <c:v>#N/A</c:v>
                      </c:pt>
                      <c:pt idx="11">
                        <c:v>6089.3734800000002</c:v>
                      </c:pt>
                      <c:pt idx="12">
                        <c:v>#N/A</c:v>
                      </c:pt>
                      <c:pt idx="13">
                        <c:v>#N/A</c:v>
                      </c:pt>
                      <c:pt idx="14">
                        <c:v>#N/A</c:v>
                      </c:pt>
                      <c:pt idx="15">
                        <c:v>#N/A</c:v>
                      </c:pt>
                      <c:pt idx="16">
                        <c:v>#N/A</c:v>
                      </c:pt>
                      <c:pt idx="17">
                        <c:v>#N/A</c:v>
                      </c:pt>
                      <c:pt idx="18">
                        <c:v>#N/A</c:v>
                      </c:pt>
                      <c:pt idx="19">
                        <c:v>#N/A</c:v>
                      </c:pt>
                      <c:pt idx="20">
                        <c:v>#N/A</c:v>
                      </c:pt>
                      <c:pt idx="21">
                        <c:v>#N/A</c:v>
                      </c:pt>
                      <c:pt idx="22">
                        <c:v>#N/A</c:v>
                      </c:pt>
                      <c:pt idx="23">
                        <c:v>6376.923702</c:v>
                      </c:pt>
                      <c:pt idx="24">
                        <c:v>#N/A</c:v>
                      </c:pt>
                      <c:pt idx="25">
                        <c:v>#N/A</c:v>
                      </c:pt>
                      <c:pt idx="26">
                        <c:v>#N/A</c:v>
                      </c:pt>
                      <c:pt idx="27">
                        <c:v>#N/A</c:v>
                      </c:pt>
                      <c:pt idx="28">
                        <c:v>#N/A</c:v>
                      </c:pt>
                      <c:pt idx="29">
                        <c:v>#N/A</c:v>
                      </c:pt>
                      <c:pt idx="30">
                        <c:v>#N/A</c:v>
                      </c:pt>
                      <c:pt idx="31">
                        <c:v>#N/A</c:v>
                      </c:pt>
                      <c:pt idx="32">
                        <c:v>#N/A</c:v>
                      </c:pt>
                      <c:pt idx="33">
                        <c:v>#N/A</c:v>
                      </c:pt>
                      <c:pt idx="34">
                        <c:v>#N/A</c:v>
                      </c:pt>
                      <c:pt idx="35">
                        <c:v>6659.4880519999997</c:v>
                      </c:pt>
                      <c:pt idx="36">
                        <c:v>#N/A</c:v>
                      </c:pt>
                      <c:pt idx="37">
                        <c:v>#N/A</c:v>
                      </c:pt>
                      <c:pt idx="38">
                        <c:v>#N/A</c:v>
                      </c:pt>
                      <c:pt idx="39">
                        <c:v>#N/A</c:v>
                      </c:pt>
                      <c:pt idx="40">
                        <c:v>#N/A</c:v>
                      </c:pt>
                      <c:pt idx="41">
                        <c:v>#N/A</c:v>
                      </c:pt>
                      <c:pt idx="42">
                        <c:v>#N/A</c:v>
                      </c:pt>
                      <c:pt idx="43">
                        <c:v>#N/A</c:v>
                      </c:pt>
                      <c:pt idx="44">
                        <c:v>#N/A</c:v>
                      </c:pt>
                      <c:pt idx="45">
                        <c:v>#N/A</c:v>
                      </c:pt>
                      <c:pt idx="46">
                        <c:v>#N/A</c:v>
                      </c:pt>
                      <c:pt idx="47">
                        <c:v>7045.2158369999997</c:v>
                      </c:pt>
                      <c:pt idx="48">
                        <c:v>#N/A</c:v>
                      </c:pt>
                      <c:pt idx="49">
                        <c:v>#N/A</c:v>
                      </c:pt>
                      <c:pt idx="50">
                        <c:v>#N/A</c:v>
                      </c:pt>
                      <c:pt idx="51">
                        <c:v>#N/A</c:v>
                      </c:pt>
                      <c:pt idx="52">
                        <c:v>#N/A</c:v>
                      </c:pt>
                      <c:pt idx="53">
                        <c:v>#N/A</c:v>
                      </c:pt>
                      <c:pt idx="54">
                        <c:v>#N/A</c:v>
                      </c:pt>
                      <c:pt idx="55">
                        <c:v>#N/A</c:v>
                      </c:pt>
                      <c:pt idx="56">
                        <c:v>#N/A</c:v>
                      </c:pt>
                      <c:pt idx="57">
                        <c:v>#N/A</c:v>
                      </c:pt>
                      <c:pt idx="58">
                        <c:v>#N/A</c:v>
                      </c:pt>
                      <c:pt idx="59">
                        <c:v>7579.5288920000003</c:v>
                      </c:pt>
                      <c:pt idx="60">
                        <c:v>#N/A</c:v>
                      </c:pt>
                      <c:pt idx="61">
                        <c:v>#N/A</c:v>
                      </c:pt>
                      <c:pt idx="62">
                        <c:v>#N/A</c:v>
                      </c:pt>
                      <c:pt idx="63">
                        <c:v>#N/A</c:v>
                      </c:pt>
                      <c:pt idx="64">
                        <c:v>#N/A</c:v>
                      </c:pt>
                      <c:pt idx="65">
                        <c:v>#N/A</c:v>
                      </c:pt>
                      <c:pt idx="66">
                        <c:v>#N/A</c:v>
                      </c:pt>
                      <c:pt idx="67">
                        <c:v>#N/A</c:v>
                      </c:pt>
                      <c:pt idx="68">
                        <c:v>#N/A</c:v>
                      </c:pt>
                      <c:pt idx="69">
                        <c:v>#N/A</c:v>
                      </c:pt>
                      <c:pt idx="70">
                        <c:v>#N/A</c:v>
                      </c:pt>
                      <c:pt idx="71">
                        <c:v>7947.088831</c:v>
                      </c:pt>
                      <c:pt idx="72">
                        <c:v>#N/A</c:v>
                      </c:pt>
                      <c:pt idx="73">
                        <c:v>#N/A</c:v>
                      </c:pt>
                      <c:pt idx="74">
                        <c:v>#N/A</c:v>
                      </c:pt>
                      <c:pt idx="75">
                        <c:v>#N/A</c:v>
                      </c:pt>
                      <c:pt idx="76">
                        <c:v>#N/A</c:v>
                      </c:pt>
                      <c:pt idx="77">
                        <c:v>#N/A</c:v>
                      </c:pt>
                      <c:pt idx="78">
                        <c:v>#N/A</c:v>
                      </c:pt>
                      <c:pt idx="79">
                        <c:v>#N/A</c:v>
                      </c:pt>
                      <c:pt idx="80">
                        <c:v>#N/A</c:v>
                      </c:pt>
                      <c:pt idx="81">
                        <c:v>#N/A</c:v>
                      </c:pt>
                      <c:pt idx="82">
                        <c:v>#N/A</c:v>
                      </c:pt>
                      <c:pt idx="83">
                        <c:v>8218.8236930000003</c:v>
                      </c:pt>
                      <c:pt idx="84">
                        <c:v>#N/A</c:v>
                      </c:pt>
                      <c:pt idx="85">
                        <c:v>#N/A</c:v>
                      </c:pt>
                      <c:pt idx="86">
                        <c:v>#N/A</c:v>
                      </c:pt>
                      <c:pt idx="87">
                        <c:v>#N/A</c:v>
                      </c:pt>
                      <c:pt idx="88">
                        <c:v>#N/A</c:v>
                      </c:pt>
                      <c:pt idx="89">
                        <c:v>#N/A</c:v>
                      </c:pt>
                      <c:pt idx="90">
                        <c:v>#N/A</c:v>
                      </c:pt>
                      <c:pt idx="91">
                        <c:v>#N/A</c:v>
                      </c:pt>
                      <c:pt idx="92">
                        <c:v>#N/A</c:v>
                      </c:pt>
                      <c:pt idx="93">
                        <c:v>#N/A</c:v>
                      </c:pt>
                      <c:pt idx="94">
                        <c:v>#N/A</c:v>
                      </c:pt>
                      <c:pt idx="95">
                        <c:v>8737.0123129999993</c:v>
                      </c:pt>
                      <c:pt idx="96">
                        <c:v>#N/A</c:v>
                      </c:pt>
                      <c:pt idx="97">
                        <c:v>#N/A</c:v>
                      </c:pt>
                      <c:pt idx="98">
                        <c:v>#N/A</c:v>
                      </c:pt>
                      <c:pt idx="99">
                        <c:v>#N/A</c:v>
                      </c:pt>
                      <c:pt idx="100">
                        <c:v>#N/A</c:v>
                      </c:pt>
                      <c:pt idx="101">
                        <c:v>#N/A</c:v>
                      </c:pt>
                      <c:pt idx="102">
                        <c:v>#N/A</c:v>
                      </c:pt>
                      <c:pt idx="103">
                        <c:v>#N/A</c:v>
                      </c:pt>
                      <c:pt idx="104">
                        <c:v>#N/A</c:v>
                      </c:pt>
                      <c:pt idx="105">
                        <c:v>#N/A</c:v>
                      </c:pt>
                      <c:pt idx="106">
                        <c:v>#N/A</c:v>
                      </c:pt>
                      <c:pt idx="107">
                        <c:v>8750.6220510000003</c:v>
                      </c:pt>
                      <c:pt idx="108">
                        <c:v>#N/A</c:v>
                      </c:pt>
                      <c:pt idx="109">
                        <c:v>#N/A</c:v>
                      </c:pt>
                      <c:pt idx="110">
                        <c:v>#N/A</c:v>
                      </c:pt>
                      <c:pt idx="111">
                        <c:v>#N/A</c:v>
                      </c:pt>
                      <c:pt idx="112">
                        <c:v>#N/A</c:v>
                      </c:pt>
                      <c:pt idx="113">
                        <c:v>#N/A</c:v>
                      </c:pt>
                      <c:pt idx="114">
                        <c:v>#N/A</c:v>
                      </c:pt>
                      <c:pt idx="115">
                        <c:v>#N/A</c:v>
                      </c:pt>
                      <c:pt idx="116">
                        <c:v>#N/A</c:v>
                      </c:pt>
                      <c:pt idx="117">
                        <c:v>#N/A</c:v>
                      </c:pt>
                      <c:pt idx="118">
                        <c:v>#N/A</c:v>
                      </c:pt>
                      <c:pt idx="119">
                        <c:v>9270.6197659999998</c:v>
                      </c:pt>
                      <c:pt idx="120">
                        <c:v>#N/A</c:v>
                      </c:pt>
                      <c:pt idx="121">
                        <c:v>#N/A</c:v>
                      </c:pt>
                      <c:pt idx="122">
                        <c:v>#N/A</c:v>
                      </c:pt>
                      <c:pt idx="123">
                        <c:v>#N/A</c:v>
                      </c:pt>
                      <c:pt idx="124">
                        <c:v>#N/A</c:v>
                      </c:pt>
                      <c:pt idx="125">
                        <c:v>#N/A</c:v>
                      </c:pt>
                      <c:pt idx="126">
                        <c:v>#N/A</c:v>
                      </c:pt>
                      <c:pt idx="127">
                        <c:v>#N/A</c:v>
                      </c:pt>
                      <c:pt idx="128">
                        <c:v>#N/A</c:v>
                      </c:pt>
                      <c:pt idx="129">
                        <c:v>#N/A</c:v>
                      </c:pt>
                      <c:pt idx="130">
                        <c:v>#N/A</c:v>
                      </c:pt>
                      <c:pt idx="131">
                        <c:v>10341.341675</c:v>
                      </c:pt>
                      <c:pt idx="132">
                        <c:v>#N/A</c:v>
                      </c:pt>
                      <c:pt idx="133">
                        <c:v>#N/A</c:v>
                      </c:pt>
                      <c:pt idx="134">
                        <c:v>#N/A</c:v>
                      </c:pt>
                      <c:pt idx="135">
                        <c:v>#N/A</c:v>
                      </c:pt>
                      <c:pt idx="136">
                        <c:v>#N/A</c:v>
                      </c:pt>
                      <c:pt idx="137">
                        <c:v>#N/A</c:v>
                      </c:pt>
                      <c:pt idx="138">
                        <c:v>#N/A</c:v>
                      </c:pt>
                      <c:pt idx="139">
                        <c:v>#N/A</c:v>
                      </c:pt>
                      <c:pt idx="140">
                        <c:v>#N/A</c:v>
                      </c:pt>
                      <c:pt idx="141">
                        <c:v>#N/A</c:v>
                      </c:pt>
                      <c:pt idx="142">
                        <c:v>#N/A</c:v>
                      </c:pt>
                      <c:pt idx="143">
                        <c:v>11636.468009</c:v>
                      </c:pt>
                      <c:pt idx="144">
                        <c:v>#N/A</c:v>
                      </c:pt>
                      <c:pt idx="145">
                        <c:v>#N/A</c:v>
                      </c:pt>
                      <c:pt idx="146">
                        <c:v>#N/A</c:v>
                      </c:pt>
                      <c:pt idx="147">
                        <c:v>#N/A</c:v>
                      </c:pt>
                      <c:pt idx="148">
                        <c:v>#N/A</c:v>
                      </c:pt>
                      <c:pt idx="149">
                        <c:v>#N/A</c:v>
                      </c:pt>
                      <c:pt idx="150">
                        <c:v>#N/A</c:v>
                      </c:pt>
                      <c:pt idx="151">
                        <c:v>#N/A</c:v>
                      </c:pt>
                      <c:pt idx="152">
                        <c:v>#N/A</c:v>
                      </c:pt>
                      <c:pt idx="153">
                        <c:v>#N/A</c:v>
                      </c:pt>
                      <c:pt idx="154">
                        <c:v>#N/A</c:v>
                      </c:pt>
                      <c:pt idx="155">
                        <c:v>12420.375425</c:v>
                      </c:pt>
                      <c:pt idx="156">
                        <c:v>#N/A</c:v>
                      </c:pt>
                      <c:pt idx="157">
                        <c:v>#N/A</c:v>
                      </c:pt>
                      <c:pt idx="158">
                        <c:v>#N/A</c:v>
                      </c:pt>
                      <c:pt idx="159">
                        <c:v>#N/A</c:v>
                      </c:pt>
                      <c:pt idx="160">
                        <c:v>#N/A</c:v>
                      </c:pt>
                      <c:pt idx="161">
                        <c:v>#N/A</c:v>
                      </c:pt>
                      <c:pt idx="162">
                        <c:v>#N/A</c:v>
                      </c:pt>
                      <c:pt idx="163">
                        <c:v>#N/A</c:v>
                      </c:pt>
                      <c:pt idx="164">
                        <c:v>#N/A</c:v>
                      </c:pt>
                      <c:pt idx="165">
                        <c:v>#N/A</c:v>
                      </c:pt>
                      <c:pt idx="166">
                        <c:v>#N/A</c:v>
                      </c:pt>
                      <c:pt idx="167">
                        <c:v>13246.162592999999</c:v>
                      </c:pt>
                    </c:numCache>
                  </c:numRef>
                </c:val>
                <c:extLst>
                  <c:ext xmlns:c16="http://schemas.microsoft.com/office/drawing/2014/chart" uri="{C3380CC4-5D6E-409C-BE32-E72D297353CC}">
                    <c16:uniqueId val="{00000007-61CB-46CB-83A8-5174147430B6}"/>
                  </c:ext>
                </c:extLst>
              </c15:ser>
            </c15:filteredBarSeries>
            <c15:filteredBarSeries>
              <c15:ser>
                <c:idx val="6"/>
                <c:order val="4"/>
                <c:tx>
                  <c:v>Excess RFY over Appropriations Act</c:v>
                </c:tx>
                <c:spPr>
                  <a:solidFill>
                    <a:schemeClr val="accent6"/>
                  </a:solidFill>
                  <a:ln>
                    <a:solidFill>
                      <a:schemeClr val="accent6"/>
                    </a:solidFill>
                  </a:ln>
                  <a:effectLst/>
                </c:spPr>
                <c:invertIfNegative val="0"/>
                <c:val>
                  <c:numRef>
                    <c:extLst xmlns:c15="http://schemas.microsoft.com/office/drawing/2012/chart">
                      <c:ext xmlns:c15="http://schemas.microsoft.com/office/drawing/2012/chart" uri="{02D57815-91ED-43cb-92C2-25804820EDAC}">
                        <c15:formulaRef>
                          <c15:sqref>DATA!$Q$18:$Q$185</c15:sqref>
                        </c15:formulaRef>
                      </c:ext>
                    </c:extLst>
                    <c:numCache>
                      <c:formatCode>"$"#,##0.00</c:formatCode>
                      <c:ptCount val="168"/>
                      <c:pt idx="0">
                        <c:v>#N/A</c:v>
                      </c:pt>
                      <c:pt idx="1">
                        <c:v>#N/A</c:v>
                      </c:pt>
                      <c:pt idx="2">
                        <c:v>#N/A</c:v>
                      </c:pt>
                      <c:pt idx="3">
                        <c:v>#N/A</c:v>
                      </c:pt>
                      <c:pt idx="4">
                        <c:v>#N/A</c:v>
                      </c:pt>
                      <c:pt idx="5">
                        <c:v>#N/A</c:v>
                      </c:pt>
                      <c:pt idx="6">
                        <c:v>#N/A</c:v>
                      </c:pt>
                      <c:pt idx="7">
                        <c:v>#N/A</c:v>
                      </c:pt>
                      <c:pt idx="8">
                        <c:v>#N/A</c:v>
                      </c:pt>
                      <c:pt idx="9">
                        <c:v>#N/A</c:v>
                      </c:pt>
                      <c:pt idx="10">
                        <c:v>#N/A</c:v>
                      </c:pt>
                      <c:pt idx="11">
                        <c:v>688.64701025999875</c:v>
                      </c:pt>
                      <c:pt idx="12">
                        <c:v>#N/A</c:v>
                      </c:pt>
                      <c:pt idx="13">
                        <c:v>#N/A</c:v>
                      </c:pt>
                      <c:pt idx="14">
                        <c:v>#N/A</c:v>
                      </c:pt>
                      <c:pt idx="15">
                        <c:v>#N/A</c:v>
                      </c:pt>
                      <c:pt idx="16">
                        <c:v>#N/A</c:v>
                      </c:pt>
                      <c:pt idx="17">
                        <c:v>#N/A</c:v>
                      </c:pt>
                      <c:pt idx="18">
                        <c:v>#N/A</c:v>
                      </c:pt>
                      <c:pt idx="19">
                        <c:v>#N/A</c:v>
                      </c:pt>
                      <c:pt idx="20">
                        <c:v>#N/A</c:v>
                      </c:pt>
                      <c:pt idx="21">
                        <c:v>#N/A</c:v>
                      </c:pt>
                      <c:pt idx="22">
                        <c:v>#N/A</c:v>
                      </c:pt>
                      <c:pt idx="23">
                        <c:v>656.30122133000077</c:v>
                      </c:pt>
                      <c:pt idx="24">
                        <c:v>#N/A</c:v>
                      </c:pt>
                      <c:pt idx="25">
                        <c:v>#N/A</c:v>
                      </c:pt>
                      <c:pt idx="26">
                        <c:v>#N/A</c:v>
                      </c:pt>
                      <c:pt idx="27">
                        <c:v>#N/A</c:v>
                      </c:pt>
                      <c:pt idx="28">
                        <c:v>#N/A</c:v>
                      </c:pt>
                      <c:pt idx="29">
                        <c:v>#N/A</c:v>
                      </c:pt>
                      <c:pt idx="30">
                        <c:v>#N/A</c:v>
                      </c:pt>
                      <c:pt idx="31">
                        <c:v>#N/A</c:v>
                      </c:pt>
                      <c:pt idx="32">
                        <c:v>#N/A</c:v>
                      </c:pt>
                      <c:pt idx="33">
                        <c:v>#N/A</c:v>
                      </c:pt>
                      <c:pt idx="34">
                        <c:v>#N/A</c:v>
                      </c:pt>
                      <c:pt idx="35">
                        <c:v>853.59306560999994</c:v>
                      </c:pt>
                      <c:pt idx="36">
                        <c:v>#N/A</c:v>
                      </c:pt>
                      <c:pt idx="37">
                        <c:v>#N/A</c:v>
                      </c:pt>
                      <c:pt idx="38">
                        <c:v>#N/A</c:v>
                      </c:pt>
                      <c:pt idx="39">
                        <c:v>#N/A</c:v>
                      </c:pt>
                      <c:pt idx="40">
                        <c:v>#N/A</c:v>
                      </c:pt>
                      <c:pt idx="41">
                        <c:v>#N/A</c:v>
                      </c:pt>
                      <c:pt idx="42">
                        <c:v>#N/A</c:v>
                      </c:pt>
                      <c:pt idx="43">
                        <c:v>#N/A</c:v>
                      </c:pt>
                      <c:pt idx="44">
                        <c:v>#N/A</c:v>
                      </c:pt>
                      <c:pt idx="45">
                        <c:v>#N/A</c:v>
                      </c:pt>
                      <c:pt idx="46">
                        <c:v>#N/A</c:v>
                      </c:pt>
                      <c:pt idx="47">
                        <c:v>795.2713871699998</c:v>
                      </c:pt>
                      <c:pt idx="48">
                        <c:v>#N/A</c:v>
                      </c:pt>
                      <c:pt idx="49">
                        <c:v>#N/A</c:v>
                      </c:pt>
                      <c:pt idx="50">
                        <c:v>#N/A</c:v>
                      </c:pt>
                      <c:pt idx="51">
                        <c:v>#N/A</c:v>
                      </c:pt>
                      <c:pt idx="52">
                        <c:v>#N/A</c:v>
                      </c:pt>
                      <c:pt idx="53">
                        <c:v>#N/A</c:v>
                      </c:pt>
                      <c:pt idx="54">
                        <c:v>#N/A</c:v>
                      </c:pt>
                      <c:pt idx="55">
                        <c:v>#N/A</c:v>
                      </c:pt>
                      <c:pt idx="56">
                        <c:v>#N/A</c:v>
                      </c:pt>
                      <c:pt idx="57">
                        <c:v>#N/A</c:v>
                      </c:pt>
                      <c:pt idx="58">
                        <c:v>#N/A</c:v>
                      </c:pt>
                      <c:pt idx="59">
                        <c:v>578.52586722999968</c:v>
                      </c:pt>
                      <c:pt idx="60">
                        <c:v>#N/A</c:v>
                      </c:pt>
                      <c:pt idx="61">
                        <c:v>#N/A</c:v>
                      </c:pt>
                      <c:pt idx="62">
                        <c:v>#N/A</c:v>
                      </c:pt>
                      <c:pt idx="63">
                        <c:v>#N/A</c:v>
                      </c:pt>
                      <c:pt idx="64">
                        <c:v>#N/A</c:v>
                      </c:pt>
                      <c:pt idx="65">
                        <c:v>#N/A</c:v>
                      </c:pt>
                      <c:pt idx="66">
                        <c:v>#N/A</c:v>
                      </c:pt>
                      <c:pt idx="67">
                        <c:v>#N/A</c:v>
                      </c:pt>
                      <c:pt idx="68">
                        <c:v>#N/A</c:v>
                      </c:pt>
                      <c:pt idx="69">
                        <c:v>#N/A</c:v>
                      </c:pt>
                      <c:pt idx="70">
                        <c:v>#N/A</c:v>
                      </c:pt>
                      <c:pt idx="71">
                        <c:v>758.83692503000111</c:v>
                      </c:pt>
                      <c:pt idx="72">
                        <c:v>#N/A</c:v>
                      </c:pt>
                      <c:pt idx="73">
                        <c:v>#N/A</c:v>
                      </c:pt>
                      <c:pt idx="74">
                        <c:v>#N/A</c:v>
                      </c:pt>
                      <c:pt idx="75">
                        <c:v>#N/A</c:v>
                      </c:pt>
                      <c:pt idx="76">
                        <c:v>#N/A</c:v>
                      </c:pt>
                      <c:pt idx="77">
                        <c:v>#N/A</c:v>
                      </c:pt>
                      <c:pt idx="78">
                        <c:v>#N/A</c:v>
                      </c:pt>
                      <c:pt idx="79">
                        <c:v>#N/A</c:v>
                      </c:pt>
                      <c:pt idx="80">
                        <c:v>#N/A</c:v>
                      </c:pt>
                      <c:pt idx="81">
                        <c:v>#N/A</c:v>
                      </c:pt>
                      <c:pt idx="82">
                        <c:v>#N/A</c:v>
                      </c:pt>
                      <c:pt idx="83">
                        <c:v>1183.2763070000001</c:v>
                      </c:pt>
                      <c:pt idx="84">
                        <c:v>#N/A</c:v>
                      </c:pt>
                      <c:pt idx="85">
                        <c:v>#N/A</c:v>
                      </c:pt>
                      <c:pt idx="86">
                        <c:v>#N/A</c:v>
                      </c:pt>
                      <c:pt idx="87">
                        <c:v>#N/A</c:v>
                      </c:pt>
                      <c:pt idx="88">
                        <c:v>#N/A</c:v>
                      </c:pt>
                      <c:pt idx="89">
                        <c:v>#N/A</c:v>
                      </c:pt>
                      <c:pt idx="90">
                        <c:v>#N/A</c:v>
                      </c:pt>
                      <c:pt idx="91">
                        <c:v>#N/A</c:v>
                      </c:pt>
                      <c:pt idx="92">
                        <c:v>#N/A</c:v>
                      </c:pt>
                      <c:pt idx="93">
                        <c:v>#N/A</c:v>
                      </c:pt>
                      <c:pt idx="94">
                        <c:v>#N/A</c:v>
                      </c:pt>
                      <c:pt idx="95">
                        <c:v>1055.9367860399998</c:v>
                      </c:pt>
                      <c:pt idx="96">
                        <c:v>#N/A</c:v>
                      </c:pt>
                      <c:pt idx="97">
                        <c:v>#N/A</c:v>
                      </c:pt>
                      <c:pt idx="98">
                        <c:v>#N/A</c:v>
                      </c:pt>
                      <c:pt idx="99">
                        <c:v>#N/A</c:v>
                      </c:pt>
                      <c:pt idx="100">
                        <c:v>#N/A</c:v>
                      </c:pt>
                      <c:pt idx="101">
                        <c:v>#N/A</c:v>
                      </c:pt>
                      <c:pt idx="102">
                        <c:v>#N/A</c:v>
                      </c:pt>
                      <c:pt idx="103">
                        <c:v>#N/A</c:v>
                      </c:pt>
                      <c:pt idx="104">
                        <c:v>#N/A</c:v>
                      </c:pt>
                      <c:pt idx="105">
                        <c:v>#N/A</c:v>
                      </c:pt>
                      <c:pt idx="106">
                        <c:v>#N/A</c:v>
                      </c:pt>
                      <c:pt idx="107">
                        <c:v>2338.5581814899997</c:v>
                      </c:pt>
                      <c:pt idx="108">
                        <c:v>#N/A</c:v>
                      </c:pt>
                      <c:pt idx="109">
                        <c:v>#N/A</c:v>
                      </c:pt>
                      <c:pt idx="110">
                        <c:v>#N/A</c:v>
                      </c:pt>
                      <c:pt idx="111">
                        <c:v>#N/A</c:v>
                      </c:pt>
                      <c:pt idx="112">
                        <c:v>#N/A</c:v>
                      </c:pt>
                      <c:pt idx="113">
                        <c:v>#N/A</c:v>
                      </c:pt>
                      <c:pt idx="114">
                        <c:v>#N/A</c:v>
                      </c:pt>
                      <c:pt idx="115">
                        <c:v>#N/A</c:v>
                      </c:pt>
                      <c:pt idx="116">
                        <c:v>#N/A</c:v>
                      </c:pt>
                      <c:pt idx="117">
                        <c:v>#N/A</c:v>
                      </c:pt>
                      <c:pt idx="118">
                        <c:v>#N/A</c:v>
                      </c:pt>
                      <c:pt idx="119">
                        <c:v>4383.7955582700015</c:v>
                      </c:pt>
                      <c:pt idx="120">
                        <c:v>#N/A</c:v>
                      </c:pt>
                      <c:pt idx="121">
                        <c:v>#N/A</c:v>
                      </c:pt>
                      <c:pt idx="122">
                        <c:v>#N/A</c:v>
                      </c:pt>
                      <c:pt idx="123">
                        <c:v>#N/A</c:v>
                      </c:pt>
                      <c:pt idx="124">
                        <c:v>#N/A</c:v>
                      </c:pt>
                      <c:pt idx="125">
                        <c:v>#N/A</c:v>
                      </c:pt>
                      <c:pt idx="126">
                        <c:v>#N/A</c:v>
                      </c:pt>
                      <c:pt idx="127">
                        <c:v>#N/A</c:v>
                      </c:pt>
                      <c:pt idx="128">
                        <c:v>#N/A</c:v>
                      </c:pt>
                      <c:pt idx="129">
                        <c:v>#N/A</c:v>
                      </c:pt>
                      <c:pt idx="130">
                        <c:v>#N/A</c:v>
                      </c:pt>
                      <c:pt idx="131">
                        <c:v>2739.6655887200013</c:v>
                      </c:pt>
                      <c:pt idx="132">
                        <c:v>#N/A</c:v>
                      </c:pt>
                      <c:pt idx="133">
                        <c:v>#N/A</c:v>
                      </c:pt>
                      <c:pt idx="134">
                        <c:v>#N/A</c:v>
                      </c:pt>
                      <c:pt idx="135">
                        <c:v>#N/A</c:v>
                      </c:pt>
                      <c:pt idx="136">
                        <c:v>#N/A</c:v>
                      </c:pt>
                      <c:pt idx="137">
                        <c:v>#N/A</c:v>
                      </c:pt>
                      <c:pt idx="138">
                        <c:v>#N/A</c:v>
                      </c:pt>
                      <c:pt idx="139">
                        <c:v>#N/A</c:v>
                      </c:pt>
                      <c:pt idx="140">
                        <c:v>#N/A</c:v>
                      </c:pt>
                      <c:pt idx="141">
                        <c:v>#N/A</c:v>
                      </c:pt>
                      <c:pt idx="142">
                        <c:v>#N/A</c:v>
                      </c:pt>
                      <c:pt idx="143">
                        <c:v>2071.2126236999993</c:v>
                      </c:pt>
                      <c:pt idx="144">
                        <c:v>#N/A</c:v>
                      </c:pt>
                      <c:pt idx="145">
                        <c:v>#N/A</c:v>
                      </c:pt>
                      <c:pt idx="146">
                        <c:v>#N/A</c:v>
                      </c:pt>
                      <c:pt idx="147">
                        <c:v>#N/A</c:v>
                      </c:pt>
                      <c:pt idx="148">
                        <c:v>#N/A</c:v>
                      </c:pt>
                      <c:pt idx="149">
                        <c:v>#N/A</c:v>
                      </c:pt>
                      <c:pt idx="150">
                        <c:v>#N/A</c:v>
                      </c:pt>
                      <c:pt idx="151">
                        <c:v>#N/A</c:v>
                      </c:pt>
                      <c:pt idx="152">
                        <c:v>#N/A</c:v>
                      </c:pt>
                      <c:pt idx="153">
                        <c:v>#N/A</c:v>
                      </c:pt>
                      <c:pt idx="154">
                        <c:v>#N/A</c:v>
                      </c:pt>
                      <c:pt idx="155">
                        <c:v>2438.0420967399987</c:v>
                      </c:pt>
                      <c:pt idx="156">
                        <c:v>#N/A</c:v>
                      </c:pt>
                      <c:pt idx="157">
                        <c:v>#N/A</c:v>
                      </c:pt>
                      <c:pt idx="158">
                        <c:v>#N/A</c:v>
                      </c:pt>
                      <c:pt idx="159">
                        <c:v>#N/A</c:v>
                      </c:pt>
                      <c:pt idx="160">
                        <c:v>#N/A</c:v>
                      </c:pt>
                      <c:pt idx="161">
                        <c:v>#N/A</c:v>
                      </c:pt>
                      <c:pt idx="162">
                        <c:v>#N/A</c:v>
                      </c:pt>
                      <c:pt idx="163">
                        <c:v>#N/A</c:v>
                      </c:pt>
                      <c:pt idx="164">
                        <c:v>#N/A</c:v>
                      </c:pt>
                      <c:pt idx="165">
                        <c:v>#N/A</c:v>
                      </c:pt>
                      <c:pt idx="166">
                        <c:v>#N/A</c:v>
                      </c:pt>
                      <c:pt idx="167">
                        <c:v>2186.4999640099995</c:v>
                      </c:pt>
                    </c:numCache>
                  </c:numRef>
                </c:val>
                <c:extLst xmlns:c15="http://schemas.microsoft.com/office/drawing/2012/chart">
                  <c:ext xmlns:c16="http://schemas.microsoft.com/office/drawing/2014/chart" uri="{C3380CC4-5D6E-409C-BE32-E72D297353CC}">
                    <c16:uniqueId val="{00000008-61CB-46CB-83A8-5174147430B6}"/>
                  </c:ext>
                </c:extLst>
              </c15:ser>
            </c15:filteredBarSeries>
          </c:ext>
        </c:extLst>
      </c:barChart>
      <c:lineChart>
        <c:grouping val="standard"/>
        <c:varyColors val="0"/>
        <c:ser>
          <c:idx val="0"/>
          <c:order val="0"/>
          <c:tx>
            <c:v>Actual Collections</c:v>
          </c:tx>
          <c:spPr>
            <a:ln w="25400" cap="rnd">
              <a:solidFill>
                <a:schemeClr val="accent1"/>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DATA!$E$18:$E$185</c:f>
              <c:numCache>
                <c:formatCode>"$"#,##0.00</c:formatCode>
                <c:ptCount val="168"/>
                <c:pt idx="0">
                  <c:v>6297.5939511400011</c:v>
                </c:pt>
                <c:pt idx="1">
                  <c:v>6310.8186451400006</c:v>
                </c:pt>
                <c:pt idx="2">
                  <c:v>6382.0001412499996</c:v>
                </c:pt>
                <c:pt idx="3">
                  <c:v>6421.1512552499998</c:v>
                </c:pt>
                <c:pt idx="4">
                  <c:v>6439.3059122499999</c:v>
                </c:pt>
                <c:pt idx="5">
                  <c:v>6490.0893582500012</c:v>
                </c:pt>
                <c:pt idx="6">
                  <c:v>6593.8162842499996</c:v>
                </c:pt>
                <c:pt idx="7">
                  <c:v>6732.8054302500004</c:v>
                </c:pt>
                <c:pt idx="8">
                  <c:v>6637.110022249999</c:v>
                </c:pt>
                <c:pt idx="9">
                  <c:v>6717.7196442499999</c:v>
                </c:pt>
                <c:pt idx="10">
                  <c:v>6706.0297082499992</c:v>
                </c:pt>
                <c:pt idx="11">
                  <c:v>6778.020490259999</c:v>
                </c:pt>
                <c:pt idx="12">
                  <c:v>6799.5761932799996</c:v>
                </c:pt>
                <c:pt idx="13">
                  <c:v>6805.1813342999985</c:v>
                </c:pt>
                <c:pt idx="14">
                  <c:v>6836.3563971999993</c:v>
                </c:pt>
                <c:pt idx="15">
                  <c:v>6860.4717782199987</c:v>
                </c:pt>
                <c:pt idx="16">
                  <c:v>6911.6007012400005</c:v>
                </c:pt>
                <c:pt idx="17">
                  <c:v>6928.9185682400002</c:v>
                </c:pt>
                <c:pt idx="18">
                  <c:v>6991.1653472599992</c:v>
                </c:pt>
                <c:pt idx="19">
                  <c:v>6835.8980072800005</c:v>
                </c:pt>
                <c:pt idx="20">
                  <c:v>6961.483444290001</c:v>
                </c:pt>
                <c:pt idx="21">
                  <c:v>6914.9162213100008</c:v>
                </c:pt>
                <c:pt idx="22">
                  <c:v>6955.3789803300006</c:v>
                </c:pt>
                <c:pt idx="23">
                  <c:v>7033.2249233300008</c:v>
                </c:pt>
                <c:pt idx="24">
                  <c:v>7022.3132343300003</c:v>
                </c:pt>
                <c:pt idx="25">
                  <c:v>7055.3308643299997</c:v>
                </c:pt>
                <c:pt idx="26">
                  <c:v>7118.5584523299995</c:v>
                </c:pt>
                <c:pt idx="27">
                  <c:v>7127.2613633299998</c:v>
                </c:pt>
                <c:pt idx="28">
                  <c:v>7104.7838414299995</c:v>
                </c:pt>
                <c:pt idx="29">
                  <c:v>7214.1329434299996</c:v>
                </c:pt>
                <c:pt idx="30">
                  <c:v>7094.0182564299994</c:v>
                </c:pt>
                <c:pt idx="31">
                  <c:v>7273.8691564299988</c:v>
                </c:pt>
                <c:pt idx="32">
                  <c:v>7332.0081794299995</c:v>
                </c:pt>
                <c:pt idx="33">
                  <c:v>7349.4091944299998</c:v>
                </c:pt>
                <c:pt idx="34">
                  <c:v>7405.8744794299992</c:v>
                </c:pt>
                <c:pt idx="35">
                  <c:v>7513.0811176099996</c:v>
                </c:pt>
                <c:pt idx="36">
                  <c:v>7557.5878925999987</c:v>
                </c:pt>
                <c:pt idx="37">
                  <c:v>7581.5278225900001</c:v>
                </c:pt>
                <c:pt idx="38">
                  <c:v>7558.7287355899998</c:v>
                </c:pt>
                <c:pt idx="39">
                  <c:v>7609.1121695599995</c:v>
                </c:pt>
                <c:pt idx="40">
                  <c:v>7648.16476943</c:v>
                </c:pt>
                <c:pt idx="41">
                  <c:v>7619.7072634199994</c:v>
                </c:pt>
                <c:pt idx="42">
                  <c:v>7827.169837389999</c:v>
                </c:pt>
                <c:pt idx="43">
                  <c:v>8064.6743323599994</c:v>
                </c:pt>
                <c:pt idx="44">
                  <c:v>7822.3382403399992</c:v>
                </c:pt>
                <c:pt idx="45">
                  <c:v>7809.6798443099997</c:v>
                </c:pt>
                <c:pt idx="46">
                  <c:v>7833.6051062799997</c:v>
                </c:pt>
                <c:pt idx="47">
                  <c:v>7840.4872241699995</c:v>
                </c:pt>
                <c:pt idx="48">
                  <c:v>7836.8666191499988</c:v>
                </c:pt>
                <c:pt idx="49">
                  <c:v>7876.6148931300004</c:v>
                </c:pt>
                <c:pt idx="50">
                  <c:v>7965.5367201099998</c:v>
                </c:pt>
                <c:pt idx="51">
                  <c:v>8004.9020621100008</c:v>
                </c:pt>
                <c:pt idx="52">
                  <c:v>8044.9478801099995</c:v>
                </c:pt>
                <c:pt idx="53">
                  <c:v>8091.7183271100002</c:v>
                </c:pt>
                <c:pt idx="54">
                  <c:v>8073.7376621099993</c:v>
                </c:pt>
                <c:pt idx="55">
                  <c:v>7951.1113291099991</c:v>
                </c:pt>
                <c:pt idx="56">
                  <c:v>8010.7821041100005</c:v>
                </c:pt>
                <c:pt idx="57">
                  <c:v>8053.0969201099997</c:v>
                </c:pt>
                <c:pt idx="58">
                  <c:v>8106.3869041099997</c:v>
                </c:pt>
                <c:pt idx="59">
                  <c:v>8158.0547592299999</c:v>
                </c:pt>
                <c:pt idx="60">
                  <c:v>8192.0150482299996</c:v>
                </c:pt>
                <c:pt idx="61">
                  <c:v>8210.1809432299997</c:v>
                </c:pt>
                <c:pt idx="62">
                  <c:v>8195.5157552300007</c:v>
                </c:pt>
                <c:pt idx="63">
                  <c:v>8225.4618392299999</c:v>
                </c:pt>
                <c:pt idx="64">
                  <c:v>8307.3149992300005</c:v>
                </c:pt>
                <c:pt idx="65">
                  <c:v>8369.4697212300016</c:v>
                </c:pt>
                <c:pt idx="66">
                  <c:v>8462.8349602300004</c:v>
                </c:pt>
                <c:pt idx="67">
                  <c:v>8412.5110372300005</c:v>
                </c:pt>
                <c:pt idx="68">
                  <c:v>8535.2289842299997</c:v>
                </c:pt>
                <c:pt idx="69">
                  <c:v>8510.1112172300018</c:v>
                </c:pt>
                <c:pt idx="70">
                  <c:v>8673.7190922300015</c:v>
                </c:pt>
                <c:pt idx="71">
                  <c:v>8705.9257560300011</c:v>
                </c:pt>
                <c:pt idx="72">
                  <c:v>8752.9000000000015</c:v>
                </c:pt>
                <c:pt idx="73">
                  <c:v>8808.6</c:v>
                </c:pt>
                <c:pt idx="74">
                  <c:v>8882.7999999999993</c:v>
                </c:pt>
                <c:pt idx="75">
                  <c:v>8917.5</c:v>
                </c:pt>
                <c:pt idx="76">
                  <c:v>8919.9</c:v>
                </c:pt>
                <c:pt idx="77">
                  <c:v>8922.9</c:v>
                </c:pt>
                <c:pt idx="78">
                  <c:v>8912.1999999999989</c:v>
                </c:pt>
                <c:pt idx="79">
                  <c:v>8885.7999999999993</c:v>
                </c:pt>
                <c:pt idx="80">
                  <c:v>9025.3000000000011</c:v>
                </c:pt>
                <c:pt idx="81">
                  <c:v>9365.6999999999989</c:v>
                </c:pt>
                <c:pt idx="82">
                  <c:v>9308.1</c:v>
                </c:pt>
                <c:pt idx="83">
                  <c:v>9402.1</c:v>
                </c:pt>
                <c:pt idx="84">
                  <c:v>9428.6</c:v>
                </c:pt>
                <c:pt idx="85">
                  <c:v>9464.1</c:v>
                </c:pt>
                <c:pt idx="86">
                  <c:v>9560.9</c:v>
                </c:pt>
                <c:pt idx="87">
                  <c:v>9598.1</c:v>
                </c:pt>
                <c:pt idx="88">
                  <c:v>9652.0999999999985</c:v>
                </c:pt>
                <c:pt idx="89">
                  <c:v>9769.4000000000015</c:v>
                </c:pt>
                <c:pt idx="90">
                  <c:v>9845.7999999999993</c:v>
                </c:pt>
                <c:pt idx="91">
                  <c:v>9885.4471503900004</c:v>
                </c:pt>
                <c:pt idx="92">
                  <c:v>9846.1201308</c:v>
                </c:pt>
                <c:pt idx="93">
                  <c:v>9445.779805690001</c:v>
                </c:pt>
                <c:pt idx="94">
                  <c:v>9300.0997295400011</c:v>
                </c:pt>
                <c:pt idx="95">
                  <c:v>9792.9490990399991</c:v>
                </c:pt>
                <c:pt idx="96">
                  <c:v>9731.6004821499992</c:v>
                </c:pt>
                <c:pt idx="97">
                  <c:v>9784.3594311499983</c:v>
                </c:pt>
                <c:pt idx="98">
                  <c:v>9813.6091436799979</c:v>
                </c:pt>
                <c:pt idx="99">
                  <c:v>9865.5081434200019</c:v>
                </c:pt>
                <c:pt idx="100">
                  <c:v>9927.885431480001</c:v>
                </c:pt>
                <c:pt idx="101">
                  <c:v>9985.1125014599984</c:v>
                </c:pt>
                <c:pt idx="102">
                  <c:v>10076.713016959999</c:v>
                </c:pt>
                <c:pt idx="103">
                  <c:v>10642.345338069999</c:v>
                </c:pt>
                <c:pt idx="104">
                  <c:v>10369.217541399999</c:v>
                </c:pt>
                <c:pt idx="105">
                  <c:v>10896.94952584</c:v>
                </c:pt>
                <c:pt idx="106">
                  <c:v>11232.929601989999</c:v>
                </c:pt>
                <c:pt idx="107">
                  <c:v>11089.18023249</c:v>
                </c:pt>
                <c:pt idx="108">
                  <c:v>11218.417219299999</c:v>
                </c:pt>
                <c:pt idx="109">
                  <c:v>11395.84873213</c:v>
                </c:pt>
                <c:pt idx="110">
                  <c:v>11597.393691650001</c:v>
                </c:pt>
                <c:pt idx="111">
                  <c:v>11728.911898460003</c:v>
                </c:pt>
                <c:pt idx="112">
                  <c:v>11891.831773580001</c:v>
                </c:pt>
                <c:pt idx="113">
                  <c:v>12133.212436480002</c:v>
                </c:pt>
                <c:pt idx="114">
                  <c:v>12348.175909180001</c:v>
                </c:pt>
                <c:pt idx="115">
                  <c:v>12093.565765120004</c:v>
                </c:pt>
                <c:pt idx="116">
                  <c:v>12691.100558100001</c:v>
                </c:pt>
                <c:pt idx="117">
                  <c:v>13288.861191110002</c:v>
                </c:pt>
                <c:pt idx="118">
                  <c:v>13427.044565720002</c:v>
                </c:pt>
                <c:pt idx="119">
                  <c:v>13654.415324270001</c:v>
                </c:pt>
                <c:pt idx="120">
                  <c:v>13694.56411438</c:v>
                </c:pt>
                <c:pt idx="121">
                  <c:v>13781.564464990002</c:v>
                </c:pt>
                <c:pt idx="122">
                  <c:v>14012.905807950003</c:v>
                </c:pt>
                <c:pt idx="123">
                  <c:v>14129.743792650002</c:v>
                </c:pt>
                <c:pt idx="124">
                  <c:v>14245.860783410004</c:v>
                </c:pt>
                <c:pt idx="125">
                  <c:v>14281.633172350002</c:v>
                </c:pt>
                <c:pt idx="126">
                  <c:v>14290.326831280003</c:v>
                </c:pt>
                <c:pt idx="127">
                  <c:v>14085.861987200002</c:v>
                </c:pt>
                <c:pt idx="128">
                  <c:v>13937.510001390001</c:v>
                </c:pt>
                <c:pt idx="129">
                  <c:v>13399.919858100002</c:v>
                </c:pt>
                <c:pt idx="130">
                  <c:v>13175.88600249</c:v>
                </c:pt>
                <c:pt idx="131">
                  <c:v>13081.007263720001</c:v>
                </c:pt>
                <c:pt idx="132">
                  <c:v>13079.54216934</c:v>
                </c:pt>
                <c:pt idx="133">
                  <c:v>12996.526116510002</c:v>
                </c:pt>
                <c:pt idx="134">
                  <c:v>12867.234540540001</c:v>
                </c:pt>
                <c:pt idx="135">
                  <c:v>12813.327439410003</c:v>
                </c:pt>
                <c:pt idx="136">
                  <c:v>12688.39325347</c:v>
                </c:pt>
                <c:pt idx="137">
                  <c:v>12659.140127049999</c:v>
                </c:pt>
                <c:pt idx="138">
                  <c:v>12627.939338480001</c:v>
                </c:pt>
                <c:pt idx="139">
                  <c:v>12839.08920751</c:v>
                </c:pt>
                <c:pt idx="140">
                  <c:v>13058.35074829</c:v>
                </c:pt>
                <c:pt idx="141">
                  <c:v>13425.457113320001</c:v>
                </c:pt>
                <c:pt idx="142">
                  <c:v>13573.4880369</c:v>
                </c:pt>
                <c:pt idx="143">
                  <c:v>13707.680632699999</c:v>
                </c:pt>
                <c:pt idx="144">
                  <c:v>13811.247883640001</c:v>
                </c:pt>
                <c:pt idx="145">
                  <c:v>13892.51565008</c:v>
                </c:pt>
                <c:pt idx="146">
                  <c:v>14087.334503650003</c:v>
                </c:pt>
                <c:pt idx="147">
                  <c:v>14145.147073900003</c:v>
                </c:pt>
                <c:pt idx="148">
                  <c:v>14277.654143770003</c:v>
                </c:pt>
                <c:pt idx="149">
                  <c:v>14446.653292219999</c:v>
                </c:pt>
                <c:pt idx="150">
                  <c:v>14556.832226780001</c:v>
                </c:pt>
                <c:pt idx="151">
                  <c:v>14553.224482409998</c:v>
                </c:pt>
                <c:pt idx="152">
                  <c:v>14595.029140369998</c:v>
                </c:pt>
                <c:pt idx="153">
                  <c:v>14601.5950342</c:v>
                </c:pt>
                <c:pt idx="154">
                  <c:v>14766.320848979998</c:v>
                </c:pt>
                <c:pt idx="155">
                  <c:v>14858.417521739999</c:v>
                </c:pt>
                <c:pt idx="156">
                  <c:v>14812.01783766</c:v>
                </c:pt>
                <c:pt idx="157">
                  <c:v>14858.12851043</c:v>
                </c:pt>
                <c:pt idx="158">
                  <c:v>14987.057344690002</c:v>
                </c:pt>
                <c:pt idx="159">
                  <c:v>15076.83263246</c:v>
                </c:pt>
                <c:pt idx="160">
                  <c:v>15066.84048176</c:v>
                </c:pt>
                <c:pt idx="161">
                  <c:v>15121.58872462</c:v>
                </c:pt>
                <c:pt idx="162">
                  <c:v>15142.083120110001</c:v>
                </c:pt>
                <c:pt idx="163">
                  <c:v>15564.932172730001</c:v>
                </c:pt>
                <c:pt idx="164">
                  <c:v>15387.675872490001</c:v>
                </c:pt>
                <c:pt idx="165">
                  <c:v>15492.35433989</c:v>
                </c:pt>
                <c:pt idx="166">
                  <c:v>15314.24805443</c:v>
                </c:pt>
                <c:pt idx="167">
                  <c:v>15432.662557009999</c:v>
                </c:pt>
              </c:numCache>
            </c:numRef>
          </c:val>
          <c:smooth val="0"/>
          <c:extLst>
            <c:ext xmlns:c16="http://schemas.microsoft.com/office/drawing/2014/chart" uri="{C3380CC4-5D6E-409C-BE32-E72D297353CC}">
              <c16:uniqueId val="{00000000-61CB-46CB-83A8-5174147430B6}"/>
            </c:ext>
          </c:extLst>
        </c:ser>
        <c:ser>
          <c:idx val="1"/>
          <c:order val="6"/>
          <c:tx>
            <c:v>zero</c:v>
          </c:tx>
          <c:spPr>
            <a:ln w="28575" cap="rnd">
              <a:solidFill>
                <a:schemeClr val="accent2"/>
              </a:solidFill>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DATA!$AE$19:$AE$185</c:f>
              <c:numCache>
                <c:formatCode>General</c:formatCode>
                <c:ptCount val="167"/>
                <c:pt idx="119">
                  <c:v>-699.32100000000003</c:v>
                </c:pt>
                <c:pt idx="131">
                  <c:v>-796.20600000000002</c:v>
                </c:pt>
                <c:pt idx="143">
                  <c:v>-1002.21</c:v>
                </c:pt>
              </c:numCache>
            </c:numRef>
          </c:val>
          <c:smooth val="0"/>
          <c:extLst>
            <c:ext xmlns:c16="http://schemas.microsoft.com/office/drawing/2014/chart" uri="{C3380CC4-5D6E-409C-BE32-E72D297353CC}">
              <c16:uniqueId val="{00000002-61CB-46CB-83A8-5174147430B6}"/>
            </c:ext>
          </c:extLst>
        </c:ser>
        <c:ser>
          <c:idx val="5"/>
          <c:order val="7"/>
          <c:tx>
            <c:v>Pre-Pandemic (FY13 - FY19) Trend</c:v>
          </c:tx>
          <c:spPr>
            <a:ln w="28575" cap="rnd">
              <a:solidFill>
                <a:srgbClr val="747474"/>
              </a:solidFill>
              <a:prstDash val="sysDot"/>
              <a:round/>
            </a:ln>
            <a:effectLst/>
          </c:spPr>
          <c:marker>
            <c:symbol val="none"/>
          </c:marker>
          <c:cat>
            <c:multiLvlStrRef>
              <c:f>DATA!$C$18:$D$185</c:f>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f>DATA!$AD$19:$AD$185</c:f>
              <c:numCache>
                <c:formatCode>General</c:formatCode>
                <c:ptCount val="167"/>
                <c:pt idx="0">
                  <c:v>6336.2082402677534</c:v>
                </c:pt>
                <c:pt idx="1">
                  <c:v>6369.5902633946262</c:v>
                </c:pt>
                <c:pt idx="2">
                  <c:v>6402.9722865214981</c:v>
                </c:pt>
                <c:pt idx="3">
                  <c:v>6436.35430964837</c:v>
                </c:pt>
                <c:pt idx="4">
                  <c:v>6469.7363327752428</c:v>
                </c:pt>
                <c:pt idx="5">
                  <c:v>6503.1183559021156</c:v>
                </c:pt>
                <c:pt idx="6">
                  <c:v>6536.5003790289875</c:v>
                </c:pt>
                <c:pt idx="7">
                  <c:v>6569.8824021558594</c:v>
                </c:pt>
                <c:pt idx="8">
                  <c:v>6603.2644252827322</c:v>
                </c:pt>
                <c:pt idx="9">
                  <c:v>6636.6464484096041</c:v>
                </c:pt>
                <c:pt idx="10">
                  <c:v>6670.028471536476</c:v>
                </c:pt>
                <c:pt idx="11">
                  <c:v>6703.4104946633488</c:v>
                </c:pt>
                <c:pt idx="12">
                  <c:v>6736.7925177902216</c:v>
                </c:pt>
                <c:pt idx="13">
                  <c:v>6770.1745409170935</c:v>
                </c:pt>
                <c:pt idx="14">
                  <c:v>6803.5565640439654</c:v>
                </c:pt>
                <c:pt idx="15">
                  <c:v>6836.9385871708382</c:v>
                </c:pt>
                <c:pt idx="16">
                  <c:v>6870.3206102977101</c:v>
                </c:pt>
                <c:pt idx="17">
                  <c:v>6903.702633424582</c:v>
                </c:pt>
                <c:pt idx="18">
                  <c:v>6937.0846565514548</c:v>
                </c:pt>
                <c:pt idx="19">
                  <c:v>6970.4666796783276</c:v>
                </c:pt>
                <c:pt idx="20">
                  <c:v>7003.8487028051995</c:v>
                </c:pt>
                <c:pt idx="21">
                  <c:v>7037.2307259320714</c:v>
                </c:pt>
                <c:pt idx="22">
                  <c:v>7070.6127490589442</c:v>
                </c:pt>
                <c:pt idx="23">
                  <c:v>7103.9947721858161</c:v>
                </c:pt>
                <c:pt idx="24">
                  <c:v>7137.376795312688</c:v>
                </c:pt>
                <c:pt idx="25">
                  <c:v>7170.7588184395609</c:v>
                </c:pt>
                <c:pt idx="26">
                  <c:v>7204.1408415664337</c:v>
                </c:pt>
                <c:pt idx="27">
                  <c:v>7237.5228646933056</c:v>
                </c:pt>
                <c:pt idx="28">
                  <c:v>7270.9048878201775</c:v>
                </c:pt>
                <c:pt idx="29">
                  <c:v>7304.2869109470503</c:v>
                </c:pt>
                <c:pt idx="30">
                  <c:v>7337.6689340739222</c:v>
                </c:pt>
                <c:pt idx="31">
                  <c:v>7371.050957200795</c:v>
                </c:pt>
                <c:pt idx="32">
                  <c:v>7404.4329803276669</c:v>
                </c:pt>
                <c:pt idx="33">
                  <c:v>7437.8150034545397</c:v>
                </c:pt>
                <c:pt idx="34">
                  <c:v>7471.1970265814116</c:v>
                </c:pt>
                <c:pt idx="35">
                  <c:v>7504.5790497082835</c:v>
                </c:pt>
                <c:pt idx="36">
                  <c:v>7537.9610728351563</c:v>
                </c:pt>
                <c:pt idx="37">
                  <c:v>7571.3430959620282</c:v>
                </c:pt>
                <c:pt idx="38">
                  <c:v>7604.725119088901</c:v>
                </c:pt>
                <c:pt idx="39">
                  <c:v>7638.1071422157729</c:v>
                </c:pt>
                <c:pt idx="40">
                  <c:v>7671.4891653426457</c:v>
                </c:pt>
                <c:pt idx="41">
                  <c:v>7704.8711884695176</c:v>
                </c:pt>
                <c:pt idx="42">
                  <c:v>7738.2532115963895</c:v>
                </c:pt>
                <c:pt idx="43">
                  <c:v>7771.6352347232623</c:v>
                </c:pt>
                <c:pt idx="44">
                  <c:v>7805.0172578501351</c:v>
                </c:pt>
                <c:pt idx="45">
                  <c:v>7838.399280977007</c:v>
                </c:pt>
                <c:pt idx="46">
                  <c:v>7871.7813041038789</c:v>
                </c:pt>
                <c:pt idx="47">
                  <c:v>7905.1633272307517</c:v>
                </c:pt>
                <c:pt idx="48">
                  <c:v>7938.5453503576236</c:v>
                </c:pt>
                <c:pt idx="49">
                  <c:v>7971.9273734844955</c:v>
                </c:pt>
                <c:pt idx="50">
                  <c:v>8005.3093966113684</c:v>
                </c:pt>
                <c:pt idx="51">
                  <c:v>8038.6914197382412</c:v>
                </c:pt>
                <c:pt idx="52">
                  <c:v>8072.0734428651131</c:v>
                </c:pt>
                <c:pt idx="53">
                  <c:v>8105.455465991985</c:v>
                </c:pt>
                <c:pt idx="54">
                  <c:v>8138.8374891188578</c:v>
                </c:pt>
                <c:pt idx="55">
                  <c:v>8172.2195122457297</c:v>
                </c:pt>
                <c:pt idx="56">
                  <c:v>8205.6015353726016</c:v>
                </c:pt>
                <c:pt idx="57">
                  <c:v>8238.9835584994744</c:v>
                </c:pt>
                <c:pt idx="58">
                  <c:v>8272.3655816263472</c:v>
                </c:pt>
                <c:pt idx="59">
                  <c:v>8305.7476047532182</c:v>
                </c:pt>
                <c:pt idx="60">
                  <c:v>8339.129627880091</c:v>
                </c:pt>
                <c:pt idx="61">
                  <c:v>8372.5116510069638</c:v>
                </c:pt>
                <c:pt idx="62">
                  <c:v>8405.8936741338366</c:v>
                </c:pt>
                <c:pt idx="63">
                  <c:v>8439.2756972607076</c:v>
                </c:pt>
                <c:pt idx="64">
                  <c:v>8472.6577203875804</c:v>
                </c:pt>
                <c:pt idx="65">
                  <c:v>8506.0397435144532</c:v>
                </c:pt>
                <c:pt idx="66">
                  <c:v>8539.4217666413242</c:v>
                </c:pt>
                <c:pt idx="67">
                  <c:v>8572.803789768197</c:v>
                </c:pt>
                <c:pt idx="68">
                  <c:v>8606.1858128950698</c:v>
                </c:pt>
                <c:pt idx="69">
                  <c:v>8639.5678360219426</c:v>
                </c:pt>
                <c:pt idx="70">
                  <c:v>8672.9498591488136</c:v>
                </c:pt>
                <c:pt idx="71">
                  <c:v>8706.3318822756864</c:v>
                </c:pt>
                <c:pt idx="72">
                  <c:v>8739.7139054025592</c:v>
                </c:pt>
                <c:pt idx="73">
                  <c:v>8773.0959285294321</c:v>
                </c:pt>
                <c:pt idx="74">
                  <c:v>8806.477951656303</c:v>
                </c:pt>
                <c:pt idx="75">
                  <c:v>8839.8599747831759</c:v>
                </c:pt>
                <c:pt idx="76">
                  <c:v>8873.2419979100487</c:v>
                </c:pt>
                <c:pt idx="77">
                  <c:v>8906.6240210369197</c:v>
                </c:pt>
                <c:pt idx="78">
                  <c:v>8940.0060441637925</c:v>
                </c:pt>
                <c:pt idx="79">
                  <c:v>8973.3880672906653</c:v>
                </c:pt>
                <c:pt idx="80">
                  <c:v>9006.7700904175381</c:v>
                </c:pt>
                <c:pt idx="81">
                  <c:v>9040.1521135444091</c:v>
                </c:pt>
                <c:pt idx="82">
                  <c:v>9073.5341366712819</c:v>
                </c:pt>
                <c:pt idx="83">
                  <c:v>9106.9161597981547</c:v>
                </c:pt>
                <c:pt idx="84">
                  <c:v>9140.2981829250257</c:v>
                </c:pt>
                <c:pt idx="85">
                  <c:v>9173.6802060518985</c:v>
                </c:pt>
                <c:pt idx="86">
                  <c:v>9207.0622291787713</c:v>
                </c:pt>
                <c:pt idx="87">
                  <c:v>9240.4442523056441</c:v>
                </c:pt>
                <c:pt idx="88">
                  <c:v>9273.8262754325151</c:v>
                </c:pt>
                <c:pt idx="89">
                  <c:v>9307.2082985593879</c:v>
                </c:pt>
                <c:pt idx="90">
                  <c:v>9340.5903216862607</c:v>
                </c:pt>
                <c:pt idx="91">
                  <c:v>9373.9723448131317</c:v>
                </c:pt>
                <c:pt idx="92">
                  <c:v>9407.3543679400045</c:v>
                </c:pt>
                <c:pt idx="93">
                  <c:v>9440.7363910668773</c:v>
                </c:pt>
                <c:pt idx="94">
                  <c:v>9474.1184141937501</c:v>
                </c:pt>
                <c:pt idx="95">
                  <c:v>9507.5004373206211</c:v>
                </c:pt>
                <c:pt idx="96">
                  <c:v>9540.8824604474939</c:v>
                </c:pt>
                <c:pt idx="97">
                  <c:v>9574.2644835743667</c:v>
                </c:pt>
                <c:pt idx="98">
                  <c:v>9607.6465067012396</c:v>
                </c:pt>
                <c:pt idx="99">
                  <c:v>9641.0285298281105</c:v>
                </c:pt>
                <c:pt idx="100">
                  <c:v>9674.4105529549834</c:v>
                </c:pt>
                <c:pt idx="101">
                  <c:v>9707.7925760818562</c:v>
                </c:pt>
                <c:pt idx="102">
                  <c:v>9741.1745992087272</c:v>
                </c:pt>
                <c:pt idx="103">
                  <c:v>9774.5566223356</c:v>
                </c:pt>
                <c:pt idx="104">
                  <c:v>9807.9386454624728</c:v>
                </c:pt>
                <c:pt idx="105">
                  <c:v>9841.3206685893456</c:v>
                </c:pt>
                <c:pt idx="106">
                  <c:v>9874.7026917162166</c:v>
                </c:pt>
                <c:pt idx="107">
                  <c:v>9908.0847148430894</c:v>
                </c:pt>
                <c:pt idx="108">
                  <c:v>9941.4667379699622</c:v>
                </c:pt>
                <c:pt idx="109">
                  <c:v>9974.8487610968332</c:v>
                </c:pt>
                <c:pt idx="110">
                  <c:v>10008.230784223706</c:v>
                </c:pt>
                <c:pt idx="111">
                  <c:v>10041.612807350579</c:v>
                </c:pt>
                <c:pt idx="112">
                  <c:v>10074.994830477452</c:v>
                </c:pt>
                <c:pt idx="113">
                  <c:v>10108.376853604323</c:v>
                </c:pt>
                <c:pt idx="114">
                  <c:v>10141.758876731195</c:v>
                </c:pt>
                <c:pt idx="115">
                  <c:v>10175.140899858068</c:v>
                </c:pt>
                <c:pt idx="116">
                  <c:v>10208.522922984939</c:v>
                </c:pt>
                <c:pt idx="117">
                  <c:v>10241.904946111812</c:v>
                </c:pt>
                <c:pt idx="118">
                  <c:v>10275.286969238685</c:v>
                </c:pt>
                <c:pt idx="119">
                  <c:v>10308.668992365558</c:v>
                </c:pt>
                <c:pt idx="120">
                  <c:v>10342.051015492429</c:v>
                </c:pt>
                <c:pt idx="121">
                  <c:v>10375.433038619301</c:v>
                </c:pt>
                <c:pt idx="122">
                  <c:v>10408.815061746174</c:v>
                </c:pt>
                <c:pt idx="123">
                  <c:v>10442.197084873045</c:v>
                </c:pt>
                <c:pt idx="124">
                  <c:v>10475.579107999918</c:v>
                </c:pt>
                <c:pt idx="125">
                  <c:v>10508.961131126791</c:v>
                </c:pt>
                <c:pt idx="126">
                  <c:v>10542.343154253664</c:v>
                </c:pt>
                <c:pt idx="127">
                  <c:v>10575.725177380535</c:v>
                </c:pt>
                <c:pt idx="128">
                  <c:v>10609.107200507407</c:v>
                </c:pt>
                <c:pt idx="129">
                  <c:v>10642.48922363428</c:v>
                </c:pt>
                <c:pt idx="130">
                  <c:v>10675.871246761151</c:v>
                </c:pt>
                <c:pt idx="131">
                  <c:v>10709.253269888024</c:v>
                </c:pt>
                <c:pt idx="132">
                  <c:v>10742.635293014897</c:v>
                </c:pt>
                <c:pt idx="133">
                  <c:v>10776.01731614177</c:v>
                </c:pt>
                <c:pt idx="134">
                  <c:v>10809.399339268641</c:v>
                </c:pt>
                <c:pt idx="135">
                  <c:v>10842.781362395513</c:v>
                </c:pt>
                <c:pt idx="136">
                  <c:v>10876.163385522386</c:v>
                </c:pt>
                <c:pt idx="137">
                  <c:v>10909.545408649257</c:v>
                </c:pt>
                <c:pt idx="138">
                  <c:v>10942.92743177613</c:v>
                </c:pt>
                <c:pt idx="139">
                  <c:v>10976.309454903003</c:v>
                </c:pt>
                <c:pt idx="140">
                  <c:v>11009.691478029876</c:v>
                </c:pt>
                <c:pt idx="141">
                  <c:v>11043.073501156747</c:v>
                </c:pt>
                <c:pt idx="142">
                  <c:v>11076.45552428362</c:v>
                </c:pt>
                <c:pt idx="143">
                  <c:v>11109.837547410492</c:v>
                </c:pt>
                <c:pt idx="144">
                  <c:v>11143.219570537363</c:v>
                </c:pt>
                <c:pt idx="145">
                  <c:v>11176.601593664236</c:v>
                </c:pt>
                <c:pt idx="146">
                  <c:v>11209.983616791109</c:v>
                </c:pt>
                <c:pt idx="147">
                  <c:v>11243.365639917982</c:v>
                </c:pt>
                <c:pt idx="148">
                  <c:v>11276.747663044855</c:v>
                </c:pt>
                <c:pt idx="149">
                  <c:v>11310.129686171726</c:v>
                </c:pt>
                <c:pt idx="150">
                  <c:v>11343.511709298598</c:v>
                </c:pt>
                <c:pt idx="151">
                  <c:v>11376.893732425469</c:v>
                </c:pt>
                <c:pt idx="152">
                  <c:v>11410.275755552342</c:v>
                </c:pt>
                <c:pt idx="153">
                  <c:v>11443.657778679215</c:v>
                </c:pt>
                <c:pt idx="154">
                  <c:v>11477.039801806088</c:v>
                </c:pt>
                <c:pt idx="155">
                  <c:v>11510.421824932961</c:v>
                </c:pt>
                <c:pt idx="156">
                  <c:v>11543.803848059832</c:v>
                </c:pt>
                <c:pt idx="157">
                  <c:v>11577.185871186704</c:v>
                </c:pt>
                <c:pt idx="158">
                  <c:v>11610.567894313575</c:v>
                </c:pt>
                <c:pt idx="159">
                  <c:v>11643.949917440448</c:v>
                </c:pt>
                <c:pt idx="160">
                  <c:v>11677.331940567321</c:v>
                </c:pt>
                <c:pt idx="161">
                  <c:v>11710.713963694194</c:v>
                </c:pt>
                <c:pt idx="162">
                  <c:v>11744.095986821067</c:v>
                </c:pt>
                <c:pt idx="163">
                  <c:v>11777.478009947938</c:v>
                </c:pt>
                <c:pt idx="164">
                  <c:v>11810.86003307481</c:v>
                </c:pt>
                <c:pt idx="165">
                  <c:v>11844.242056201683</c:v>
                </c:pt>
                <c:pt idx="166">
                  <c:v>11877.624079328554</c:v>
                </c:pt>
              </c:numCache>
            </c:numRef>
          </c:val>
          <c:smooth val="0"/>
          <c:extLst xmlns:c15="http://schemas.microsoft.com/office/drawing/2012/chart">
            <c:ext xmlns:c16="http://schemas.microsoft.com/office/drawing/2014/chart" uri="{C3380CC4-5D6E-409C-BE32-E72D297353CC}">
              <c16:uniqueId val="{00000001-61CB-46CB-83A8-5174147430B6}"/>
            </c:ext>
          </c:extLst>
        </c:ser>
        <c:dLbls>
          <c:showLegendKey val="0"/>
          <c:showVal val="0"/>
          <c:showCatName val="0"/>
          <c:showSerName val="0"/>
          <c:showPercent val="0"/>
          <c:showBubbleSize val="0"/>
        </c:dLbls>
        <c:marker val="1"/>
        <c:smooth val="0"/>
        <c:axId val="236495288"/>
        <c:axId val="236494112"/>
        <c:extLst>
          <c:ext xmlns:c15="http://schemas.microsoft.com/office/drawing/2012/chart" uri="{02D57815-91ED-43cb-92C2-25804820EDAC}">
            <c15:filteredLineSeries>
              <c15:ser>
                <c:idx val="7"/>
                <c:order val="1"/>
                <c:tx>
                  <c:v>Estimate</c:v>
                </c:tx>
                <c:spPr>
                  <a:ln w="28575" cap="rnd">
                    <a:solidFill>
                      <a:schemeClr val="accent5"/>
                    </a:solidFill>
                    <a:prstDash val="sysDash"/>
                    <a:round/>
                  </a:ln>
                  <a:effectLst/>
                </c:spPr>
                <c:marker>
                  <c:symbol val="none"/>
                </c:marker>
                <c:cat>
                  <c:multiLvlStrRef>
                    <c:extLst>
                      <c:ext uri="{02D57815-91ED-43cb-92C2-25804820EDAC}">
                        <c15:formulaRef>
                          <c15:sqref>DATA!$C$18:$D$185</c15:sqref>
                        </c15:formulaRef>
                      </c:ext>
                    </c:extLst>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extLst>
                      <c:ext uri="{02D57815-91ED-43cb-92C2-25804820EDAC}">
                        <c15:formulaRef>
                          <c15:sqref>DATA!$H$18:$H$185</c15:sqref>
                        </c15:formulaRef>
                      </c:ext>
                    </c:extLst>
                    <c:numCache>
                      <c:formatCode>General</c:formatCode>
                      <c:ptCount val="168"/>
                      <c:pt idx="155" formatCode="&quot;$&quot;#,##0.00">
                        <c:v>14858.417521739999</c:v>
                      </c:pt>
                      <c:pt idx="156" formatCode="&quot;$&quot;#,##0.00">
                        <c:v>14777.132355659192</c:v>
                      </c:pt>
                      <c:pt idx="157" formatCode="&quot;$&quot;#,##0.00">
                        <c:v>14853.235207936719</c:v>
                      </c:pt>
                      <c:pt idx="158" formatCode="&quot;$&quot;#,##0.00">
                        <c:v>14893.073891494061</c:v>
                      </c:pt>
                      <c:pt idx="159" formatCode="&quot;$&quot;#,##0.00">
                        <c:v>14961.396367989466</c:v>
                      </c:pt>
                      <c:pt idx="160" formatCode="&quot;$&quot;#,##0.00">
                        <c:v>14999.668747546177</c:v>
                      </c:pt>
                      <c:pt idx="161" formatCode="&quot;$&quot;#,##0.00">
                        <c:v>15014.29360272229</c:v>
                      </c:pt>
                      <c:pt idx="162" formatCode="&quot;$&quot;#,##0.00">
                        <c:v>15088.288916929228</c:v>
                      </c:pt>
                      <c:pt idx="163" formatCode="&quot;$&quot;#,##0.00">
                        <c:v>15384.762615765345</c:v>
                      </c:pt>
                      <c:pt idx="164" formatCode="&quot;$&quot;#,##0.00">
                        <c:v>15254.255440515733</c:v>
                      </c:pt>
                      <c:pt idx="165" formatCode="&quot;$&quot;#,##0.00">
                        <c:v>15235.444647813239</c:v>
                      </c:pt>
                      <c:pt idx="166" formatCode="&quot;$&quot;#,##0.00">
                        <c:v>14999.339213319188</c:v>
                      </c:pt>
                      <c:pt idx="167" formatCode="&quot;$&quot;#,##0.00">
                        <c:v>15050.815999993471</c:v>
                      </c:pt>
                    </c:numCache>
                  </c:numRef>
                </c:val>
                <c:smooth val="0"/>
                <c:extLst>
                  <c:ext xmlns:c16="http://schemas.microsoft.com/office/drawing/2014/chart" uri="{C3380CC4-5D6E-409C-BE32-E72D297353CC}">
                    <c16:uniqueId val="{00000005-61CB-46CB-83A8-5174147430B6}"/>
                  </c:ext>
                </c:extLst>
              </c15:ser>
            </c15:filteredLineSeries>
            <c15:filteredLineSeries>
              <c15:ser>
                <c:idx val="2"/>
                <c:order val="2"/>
                <c:tx>
                  <c:v>Appropriations Act</c:v>
                </c:tx>
                <c:spPr>
                  <a:ln w="28575" cap="rnd">
                    <a:noFill/>
                    <a:round/>
                  </a:ln>
                  <a:effectLst/>
                </c:spPr>
                <c:marker>
                  <c:symbol val="circle"/>
                  <c:size val="10"/>
                  <c:spPr>
                    <a:solidFill>
                      <a:schemeClr val="accent3"/>
                    </a:solidFill>
                    <a:ln w="9525">
                      <a:solidFill>
                        <a:schemeClr val="accent3"/>
                      </a:solidFill>
                    </a:ln>
                    <a:effectLst/>
                  </c:spPr>
                </c:marker>
                <c:cat>
                  <c:multiLvlStrRef>
                    <c:extLst xmlns:c15="http://schemas.microsoft.com/office/drawing/2012/chart">
                      <c:ext xmlns:c15="http://schemas.microsoft.com/office/drawing/2012/chart" uri="{02D57815-91ED-43cb-92C2-25804820EDAC}">
                        <c15:formulaRef>
                          <c15:sqref>DATA!$C$18:$D$185</c15:sqref>
                        </c15:formulaRef>
                      </c:ext>
                    </c:extLst>
                    <c:multiLvlStrCache>
                      <c:ptCount val="168"/>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pt idx="132">
                          <c:v>Jul</c:v>
                        </c:pt>
                        <c:pt idx="133">
                          <c:v>Aug</c:v>
                        </c:pt>
                        <c:pt idx="134">
                          <c:v>Sep</c:v>
                        </c:pt>
                        <c:pt idx="135">
                          <c:v>Oct</c:v>
                        </c:pt>
                        <c:pt idx="136">
                          <c:v>Nov</c:v>
                        </c:pt>
                        <c:pt idx="137">
                          <c:v>Dec</c:v>
                        </c:pt>
                        <c:pt idx="138">
                          <c:v>Jan</c:v>
                        </c:pt>
                        <c:pt idx="139">
                          <c:v>Feb</c:v>
                        </c:pt>
                        <c:pt idx="140">
                          <c:v>Mar</c:v>
                        </c:pt>
                        <c:pt idx="141">
                          <c:v>Apr</c:v>
                        </c:pt>
                        <c:pt idx="142">
                          <c:v>May</c:v>
                        </c:pt>
                        <c:pt idx="143">
                          <c:v>Jun</c:v>
                        </c:pt>
                        <c:pt idx="144">
                          <c:v>Jul</c:v>
                        </c:pt>
                        <c:pt idx="145">
                          <c:v>Aug</c:v>
                        </c:pt>
                        <c:pt idx="146">
                          <c:v>Sep</c:v>
                        </c:pt>
                        <c:pt idx="147">
                          <c:v>Oct</c:v>
                        </c:pt>
                        <c:pt idx="148">
                          <c:v>Nov</c:v>
                        </c:pt>
                        <c:pt idx="149">
                          <c:v>Dec</c:v>
                        </c:pt>
                        <c:pt idx="150">
                          <c:v>Jan</c:v>
                        </c:pt>
                        <c:pt idx="151">
                          <c:v>Feb</c:v>
                        </c:pt>
                        <c:pt idx="152">
                          <c:v>Mar</c:v>
                        </c:pt>
                        <c:pt idx="153">
                          <c:v>Apr</c:v>
                        </c:pt>
                        <c:pt idx="154">
                          <c:v>May</c:v>
                        </c:pt>
                        <c:pt idx="155">
                          <c:v>Jun</c:v>
                        </c:pt>
                        <c:pt idx="156">
                          <c:v>Jul</c:v>
                        </c:pt>
                        <c:pt idx="157">
                          <c:v>Aug</c:v>
                        </c:pt>
                        <c:pt idx="158">
                          <c:v>Sep</c:v>
                        </c:pt>
                        <c:pt idx="159">
                          <c:v>Oct</c:v>
                        </c:pt>
                        <c:pt idx="160">
                          <c:v>Nov</c:v>
                        </c:pt>
                        <c:pt idx="161">
                          <c:v>Dec</c:v>
                        </c:pt>
                        <c:pt idx="162">
                          <c:v>Jan</c:v>
                        </c:pt>
                        <c:pt idx="163">
                          <c:v>Feb</c:v>
                        </c:pt>
                        <c:pt idx="164">
                          <c:v>Mar</c:v>
                        </c:pt>
                        <c:pt idx="165">
                          <c:v>Apr</c:v>
                        </c:pt>
                        <c:pt idx="166">
                          <c:v>May</c:v>
                        </c:pt>
                        <c:pt idx="167">
                          <c:v>Jun</c:v>
                        </c:pt>
                      </c:lvl>
                      <c:lvl>
                        <c:pt idx="0">
                          <c:v>FY2012-13</c:v>
                        </c:pt>
                        <c:pt idx="12">
                          <c:v>FY2013-14</c:v>
                        </c:pt>
                        <c:pt idx="24">
                          <c:v>FY2014-15</c:v>
                        </c:pt>
                        <c:pt idx="36">
                          <c:v>FY2015-16</c:v>
                        </c:pt>
                        <c:pt idx="48">
                          <c:v>FY 2016-17</c:v>
                        </c:pt>
                        <c:pt idx="60">
                          <c:v>FY 2017-18</c:v>
                        </c:pt>
                        <c:pt idx="72">
                          <c:v>FY 2018-19</c:v>
                        </c:pt>
                        <c:pt idx="84">
                          <c:v>FY 2019-20</c:v>
                        </c:pt>
                        <c:pt idx="96">
                          <c:v>FY 2020-21</c:v>
                        </c:pt>
                        <c:pt idx="108">
                          <c:v>FY 2021-22</c:v>
                        </c:pt>
                        <c:pt idx="120">
                          <c:v>FY 2022-23</c:v>
                        </c:pt>
                        <c:pt idx="132">
                          <c:v>FY 2023-24</c:v>
                        </c:pt>
                        <c:pt idx="144">
                          <c:v>FY 2024-25</c:v>
                        </c:pt>
                        <c:pt idx="156">
                          <c:v>FY 2025-26</c:v>
                        </c:pt>
                      </c:lvl>
                    </c:multiLvlStrCache>
                  </c:multiLvlStrRef>
                </c:cat>
                <c:val>
                  <c:numRef>
                    <c:extLst xmlns:c15="http://schemas.microsoft.com/office/drawing/2012/chart">
                      <c:ext xmlns:c15="http://schemas.microsoft.com/office/drawing/2012/chart" uri="{02D57815-91ED-43cb-92C2-25804820EDAC}">
                        <c15:formulaRef>
                          <c15:sqref>DATA!$O$18:$O$185</c15:sqref>
                        </c15:formulaRef>
                      </c:ext>
                    </c:extLst>
                    <c:numCache>
                      <c:formatCode>"$"#,##0</c:formatCode>
                      <c:ptCount val="168"/>
                      <c:pt idx="0">
                        <c:v>#N/A</c:v>
                      </c:pt>
                      <c:pt idx="1">
                        <c:v>#N/A</c:v>
                      </c:pt>
                      <c:pt idx="2">
                        <c:v>#N/A</c:v>
                      </c:pt>
                      <c:pt idx="3">
                        <c:v>#N/A</c:v>
                      </c:pt>
                      <c:pt idx="4">
                        <c:v>#N/A</c:v>
                      </c:pt>
                      <c:pt idx="5">
                        <c:v>#N/A</c:v>
                      </c:pt>
                      <c:pt idx="6">
                        <c:v>#N/A</c:v>
                      </c:pt>
                      <c:pt idx="7">
                        <c:v>#N/A</c:v>
                      </c:pt>
                      <c:pt idx="8">
                        <c:v>#N/A</c:v>
                      </c:pt>
                      <c:pt idx="9">
                        <c:v>#N/A</c:v>
                      </c:pt>
                      <c:pt idx="10">
                        <c:v>#N/A</c:v>
                      </c:pt>
                      <c:pt idx="11">
                        <c:v>6089.3734800000002</c:v>
                      </c:pt>
                      <c:pt idx="12">
                        <c:v>#N/A</c:v>
                      </c:pt>
                      <c:pt idx="13">
                        <c:v>#N/A</c:v>
                      </c:pt>
                      <c:pt idx="14">
                        <c:v>#N/A</c:v>
                      </c:pt>
                      <c:pt idx="15">
                        <c:v>#N/A</c:v>
                      </c:pt>
                      <c:pt idx="16">
                        <c:v>#N/A</c:v>
                      </c:pt>
                      <c:pt idx="17">
                        <c:v>#N/A</c:v>
                      </c:pt>
                      <c:pt idx="18">
                        <c:v>#N/A</c:v>
                      </c:pt>
                      <c:pt idx="19">
                        <c:v>#N/A</c:v>
                      </c:pt>
                      <c:pt idx="20">
                        <c:v>#N/A</c:v>
                      </c:pt>
                      <c:pt idx="21">
                        <c:v>#N/A</c:v>
                      </c:pt>
                      <c:pt idx="22">
                        <c:v>#N/A</c:v>
                      </c:pt>
                      <c:pt idx="23">
                        <c:v>6376.923702</c:v>
                      </c:pt>
                      <c:pt idx="24">
                        <c:v>#N/A</c:v>
                      </c:pt>
                      <c:pt idx="25">
                        <c:v>#N/A</c:v>
                      </c:pt>
                      <c:pt idx="26">
                        <c:v>#N/A</c:v>
                      </c:pt>
                      <c:pt idx="27">
                        <c:v>#N/A</c:v>
                      </c:pt>
                      <c:pt idx="28">
                        <c:v>#N/A</c:v>
                      </c:pt>
                      <c:pt idx="29">
                        <c:v>#N/A</c:v>
                      </c:pt>
                      <c:pt idx="30">
                        <c:v>#N/A</c:v>
                      </c:pt>
                      <c:pt idx="31">
                        <c:v>#N/A</c:v>
                      </c:pt>
                      <c:pt idx="32">
                        <c:v>#N/A</c:v>
                      </c:pt>
                      <c:pt idx="33">
                        <c:v>#N/A</c:v>
                      </c:pt>
                      <c:pt idx="34">
                        <c:v>#N/A</c:v>
                      </c:pt>
                      <c:pt idx="35">
                        <c:v>6659.4880519999997</c:v>
                      </c:pt>
                      <c:pt idx="36">
                        <c:v>#N/A</c:v>
                      </c:pt>
                      <c:pt idx="37">
                        <c:v>#N/A</c:v>
                      </c:pt>
                      <c:pt idx="38">
                        <c:v>#N/A</c:v>
                      </c:pt>
                      <c:pt idx="39">
                        <c:v>#N/A</c:v>
                      </c:pt>
                      <c:pt idx="40">
                        <c:v>#N/A</c:v>
                      </c:pt>
                      <c:pt idx="41">
                        <c:v>#N/A</c:v>
                      </c:pt>
                      <c:pt idx="42">
                        <c:v>#N/A</c:v>
                      </c:pt>
                      <c:pt idx="43">
                        <c:v>#N/A</c:v>
                      </c:pt>
                      <c:pt idx="44">
                        <c:v>#N/A</c:v>
                      </c:pt>
                      <c:pt idx="45">
                        <c:v>#N/A</c:v>
                      </c:pt>
                      <c:pt idx="46">
                        <c:v>#N/A</c:v>
                      </c:pt>
                      <c:pt idx="47">
                        <c:v>7045.2158369999997</c:v>
                      </c:pt>
                      <c:pt idx="48">
                        <c:v>#N/A</c:v>
                      </c:pt>
                      <c:pt idx="49">
                        <c:v>#N/A</c:v>
                      </c:pt>
                      <c:pt idx="50">
                        <c:v>#N/A</c:v>
                      </c:pt>
                      <c:pt idx="51">
                        <c:v>#N/A</c:v>
                      </c:pt>
                      <c:pt idx="52">
                        <c:v>#N/A</c:v>
                      </c:pt>
                      <c:pt idx="53">
                        <c:v>#N/A</c:v>
                      </c:pt>
                      <c:pt idx="54">
                        <c:v>#N/A</c:v>
                      </c:pt>
                      <c:pt idx="55">
                        <c:v>#N/A</c:v>
                      </c:pt>
                      <c:pt idx="56">
                        <c:v>#N/A</c:v>
                      </c:pt>
                      <c:pt idx="57">
                        <c:v>#N/A</c:v>
                      </c:pt>
                      <c:pt idx="58">
                        <c:v>#N/A</c:v>
                      </c:pt>
                      <c:pt idx="59">
                        <c:v>7579.5288920000003</c:v>
                      </c:pt>
                      <c:pt idx="60">
                        <c:v>#N/A</c:v>
                      </c:pt>
                      <c:pt idx="61">
                        <c:v>#N/A</c:v>
                      </c:pt>
                      <c:pt idx="62">
                        <c:v>#N/A</c:v>
                      </c:pt>
                      <c:pt idx="63">
                        <c:v>#N/A</c:v>
                      </c:pt>
                      <c:pt idx="64">
                        <c:v>#N/A</c:v>
                      </c:pt>
                      <c:pt idx="65">
                        <c:v>#N/A</c:v>
                      </c:pt>
                      <c:pt idx="66">
                        <c:v>#N/A</c:v>
                      </c:pt>
                      <c:pt idx="67">
                        <c:v>#N/A</c:v>
                      </c:pt>
                      <c:pt idx="68">
                        <c:v>#N/A</c:v>
                      </c:pt>
                      <c:pt idx="69">
                        <c:v>#N/A</c:v>
                      </c:pt>
                      <c:pt idx="70">
                        <c:v>#N/A</c:v>
                      </c:pt>
                      <c:pt idx="71" formatCode="#,##0">
                        <c:v>7947.088831</c:v>
                      </c:pt>
                      <c:pt idx="72">
                        <c:v>#N/A</c:v>
                      </c:pt>
                      <c:pt idx="73">
                        <c:v>#N/A</c:v>
                      </c:pt>
                      <c:pt idx="74">
                        <c:v>#N/A</c:v>
                      </c:pt>
                      <c:pt idx="75">
                        <c:v>#N/A</c:v>
                      </c:pt>
                      <c:pt idx="76">
                        <c:v>#N/A</c:v>
                      </c:pt>
                      <c:pt idx="77">
                        <c:v>#N/A</c:v>
                      </c:pt>
                      <c:pt idx="78">
                        <c:v>#N/A</c:v>
                      </c:pt>
                      <c:pt idx="79">
                        <c:v>#N/A</c:v>
                      </c:pt>
                      <c:pt idx="80">
                        <c:v>#N/A</c:v>
                      </c:pt>
                      <c:pt idx="81">
                        <c:v>#N/A</c:v>
                      </c:pt>
                      <c:pt idx="82">
                        <c:v>#N/A</c:v>
                      </c:pt>
                      <c:pt idx="83" formatCode="#,##0">
                        <c:v>8218.8236930000003</c:v>
                      </c:pt>
                      <c:pt idx="84">
                        <c:v>#N/A</c:v>
                      </c:pt>
                      <c:pt idx="85">
                        <c:v>#N/A</c:v>
                      </c:pt>
                      <c:pt idx="86">
                        <c:v>#N/A</c:v>
                      </c:pt>
                      <c:pt idx="87">
                        <c:v>#N/A</c:v>
                      </c:pt>
                      <c:pt idx="88">
                        <c:v>#N/A</c:v>
                      </c:pt>
                      <c:pt idx="89">
                        <c:v>#N/A</c:v>
                      </c:pt>
                      <c:pt idx="90">
                        <c:v>#N/A</c:v>
                      </c:pt>
                      <c:pt idx="91">
                        <c:v>#N/A</c:v>
                      </c:pt>
                      <c:pt idx="92">
                        <c:v>#N/A</c:v>
                      </c:pt>
                      <c:pt idx="93">
                        <c:v>#N/A</c:v>
                      </c:pt>
                      <c:pt idx="94">
                        <c:v>#N/A</c:v>
                      </c:pt>
                      <c:pt idx="95" formatCode="#,##0">
                        <c:v>8737.0123129999993</c:v>
                      </c:pt>
                      <c:pt idx="96">
                        <c:v>#N/A</c:v>
                      </c:pt>
                      <c:pt idx="97">
                        <c:v>#N/A</c:v>
                      </c:pt>
                      <c:pt idx="98">
                        <c:v>#N/A</c:v>
                      </c:pt>
                      <c:pt idx="99">
                        <c:v>#N/A</c:v>
                      </c:pt>
                      <c:pt idx="100">
                        <c:v>#N/A</c:v>
                      </c:pt>
                      <c:pt idx="101">
                        <c:v>#N/A</c:v>
                      </c:pt>
                      <c:pt idx="102">
                        <c:v>#N/A</c:v>
                      </c:pt>
                      <c:pt idx="103">
                        <c:v>#N/A</c:v>
                      </c:pt>
                      <c:pt idx="104">
                        <c:v>#N/A</c:v>
                      </c:pt>
                      <c:pt idx="105">
                        <c:v>#N/A</c:v>
                      </c:pt>
                      <c:pt idx="106">
                        <c:v>#N/A</c:v>
                      </c:pt>
                      <c:pt idx="107" formatCode="#,##0">
                        <c:v>8750.6220510000003</c:v>
                      </c:pt>
                      <c:pt idx="108">
                        <c:v>#N/A</c:v>
                      </c:pt>
                      <c:pt idx="109">
                        <c:v>#N/A</c:v>
                      </c:pt>
                      <c:pt idx="110">
                        <c:v>#N/A</c:v>
                      </c:pt>
                      <c:pt idx="111">
                        <c:v>#N/A</c:v>
                      </c:pt>
                      <c:pt idx="112">
                        <c:v>#N/A</c:v>
                      </c:pt>
                      <c:pt idx="113">
                        <c:v>#N/A</c:v>
                      </c:pt>
                      <c:pt idx="114">
                        <c:v>#N/A</c:v>
                      </c:pt>
                      <c:pt idx="115">
                        <c:v>#N/A</c:v>
                      </c:pt>
                      <c:pt idx="116">
                        <c:v>#N/A</c:v>
                      </c:pt>
                      <c:pt idx="117">
                        <c:v>#N/A</c:v>
                      </c:pt>
                      <c:pt idx="118">
                        <c:v>#N/A</c:v>
                      </c:pt>
                      <c:pt idx="119" formatCode="#,##0">
                        <c:v>9270.6197659999998</c:v>
                      </c:pt>
                      <c:pt idx="120">
                        <c:v>#N/A</c:v>
                      </c:pt>
                      <c:pt idx="121">
                        <c:v>#N/A</c:v>
                      </c:pt>
                      <c:pt idx="122">
                        <c:v>#N/A</c:v>
                      </c:pt>
                      <c:pt idx="123">
                        <c:v>#N/A</c:v>
                      </c:pt>
                      <c:pt idx="124">
                        <c:v>#N/A</c:v>
                      </c:pt>
                      <c:pt idx="125">
                        <c:v>#N/A</c:v>
                      </c:pt>
                      <c:pt idx="126">
                        <c:v>#N/A</c:v>
                      </c:pt>
                      <c:pt idx="127">
                        <c:v>#N/A</c:v>
                      </c:pt>
                      <c:pt idx="128">
                        <c:v>#N/A</c:v>
                      </c:pt>
                      <c:pt idx="129">
                        <c:v>#N/A</c:v>
                      </c:pt>
                      <c:pt idx="130">
                        <c:v>#N/A</c:v>
                      </c:pt>
                      <c:pt idx="131" formatCode="#,##0">
                        <c:v>10341.341675</c:v>
                      </c:pt>
                      <c:pt idx="132">
                        <c:v>#N/A</c:v>
                      </c:pt>
                      <c:pt idx="133">
                        <c:v>#N/A</c:v>
                      </c:pt>
                      <c:pt idx="134">
                        <c:v>#N/A</c:v>
                      </c:pt>
                      <c:pt idx="135">
                        <c:v>#N/A</c:v>
                      </c:pt>
                      <c:pt idx="136">
                        <c:v>#N/A</c:v>
                      </c:pt>
                      <c:pt idx="137">
                        <c:v>#N/A</c:v>
                      </c:pt>
                      <c:pt idx="138">
                        <c:v>#N/A</c:v>
                      </c:pt>
                      <c:pt idx="139">
                        <c:v>#N/A</c:v>
                      </c:pt>
                      <c:pt idx="140">
                        <c:v>#N/A</c:v>
                      </c:pt>
                      <c:pt idx="141">
                        <c:v>#N/A</c:v>
                      </c:pt>
                      <c:pt idx="142">
                        <c:v>#N/A</c:v>
                      </c:pt>
                      <c:pt idx="143" formatCode="#,##0">
                        <c:v>11636.468009</c:v>
                      </c:pt>
                      <c:pt idx="144">
                        <c:v>#N/A</c:v>
                      </c:pt>
                      <c:pt idx="145">
                        <c:v>#N/A</c:v>
                      </c:pt>
                      <c:pt idx="146">
                        <c:v>#N/A</c:v>
                      </c:pt>
                      <c:pt idx="147">
                        <c:v>#N/A</c:v>
                      </c:pt>
                      <c:pt idx="148">
                        <c:v>#N/A</c:v>
                      </c:pt>
                      <c:pt idx="149">
                        <c:v>#N/A</c:v>
                      </c:pt>
                      <c:pt idx="150">
                        <c:v>#N/A</c:v>
                      </c:pt>
                      <c:pt idx="151">
                        <c:v>#N/A</c:v>
                      </c:pt>
                      <c:pt idx="152">
                        <c:v>#N/A</c:v>
                      </c:pt>
                      <c:pt idx="153">
                        <c:v>#N/A</c:v>
                      </c:pt>
                      <c:pt idx="154">
                        <c:v>#N/A</c:v>
                      </c:pt>
                      <c:pt idx="155" formatCode="#,##0">
                        <c:v>12420.375425</c:v>
                      </c:pt>
                      <c:pt idx="156">
                        <c:v>#N/A</c:v>
                      </c:pt>
                      <c:pt idx="157">
                        <c:v>#N/A</c:v>
                      </c:pt>
                      <c:pt idx="158">
                        <c:v>#N/A</c:v>
                      </c:pt>
                      <c:pt idx="159">
                        <c:v>#N/A</c:v>
                      </c:pt>
                      <c:pt idx="160">
                        <c:v>#N/A</c:v>
                      </c:pt>
                      <c:pt idx="161">
                        <c:v>#N/A</c:v>
                      </c:pt>
                      <c:pt idx="162">
                        <c:v>#N/A</c:v>
                      </c:pt>
                      <c:pt idx="163">
                        <c:v>#N/A</c:v>
                      </c:pt>
                      <c:pt idx="164">
                        <c:v>#N/A</c:v>
                      </c:pt>
                      <c:pt idx="165">
                        <c:v>#N/A</c:v>
                      </c:pt>
                      <c:pt idx="166">
                        <c:v>#N/A</c:v>
                      </c:pt>
                      <c:pt idx="167" formatCode="#,##0">
                        <c:v>13246.162592999999</c:v>
                      </c:pt>
                    </c:numCache>
                  </c:numRef>
                </c:val>
                <c:smooth val="0"/>
                <c:extLst xmlns:c15="http://schemas.microsoft.com/office/drawing/2012/chart">
                  <c:ext xmlns:c16="http://schemas.microsoft.com/office/drawing/2014/chart" uri="{C3380CC4-5D6E-409C-BE32-E72D297353CC}">
                    <c16:uniqueId val="{00000006-61CB-46CB-83A8-5174147430B6}"/>
                  </c:ext>
                </c:extLst>
              </c15:ser>
            </c15:filteredLineSeries>
          </c:ext>
        </c:extLst>
      </c:lineChart>
      <c:scatterChart>
        <c:scatterStyle val="smoothMarker"/>
        <c:varyColors val="0"/>
        <c:ser>
          <c:idx val="4"/>
          <c:order val="5"/>
          <c:tx>
            <c:strRef>
              <c:f>DATA!$AO$6</c:f>
              <c:strCache>
                <c:ptCount val="1"/>
                <c:pt idx="0">
                  <c:v>Y</c:v>
                </c:pt>
              </c:strCache>
            </c:strRef>
          </c:tx>
          <c:spPr>
            <a:ln w="28575" cap="rnd">
              <a:noFill/>
              <a:round/>
            </a:ln>
            <a:effectLst/>
          </c:spPr>
          <c:marker>
            <c:symbol val="none"/>
          </c:marker>
          <c:errBars>
            <c:errDir val="y"/>
            <c:errBarType val="plus"/>
            <c:errValType val="cust"/>
            <c:noEndCap val="1"/>
            <c:plus>
              <c:numLit>
                <c:formatCode>General</c:formatCode>
                <c:ptCount val="1"/>
                <c:pt idx="0">
                  <c:v>1</c:v>
                </c:pt>
              </c:numLit>
            </c:plus>
            <c:minus>
              <c:numLit>
                <c:formatCode>General</c:formatCode>
                <c:ptCount val="1"/>
                <c:pt idx="0">
                  <c:v>1</c:v>
                </c:pt>
              </c:numLit>
            </c:minus>
            <c:spPr>
              <a:noFill/>
              <a:ln w="9525" cap="flat" cmpd="sng" algn="ctr">
                <a:solidFill>
                  <a:schemeClr val="accent3"/>
                </a:solidFill>
                <a:round/>
              </a:ln>
              <a:effectLst/>
            </c:spPr>
          </c:errBars>
          <c:errBars>
            <c:errDir val="x"/>
            <c:errBarType val="both"/>
            <c:errValType val="fixedVal"/>
            <c:noEndCap val="0"/>
            <c:val val="1"/>
            <c:spPr>
              <a:noFill/>
              <a:ln w="9525" cap="flat" cmpd="sng" algn="ctr">
                <a:noFill/>
                <a:round/>
              </a:ln>
              <a:effectLst/>
            </c:spPr>
          </c:errBars>
          <c:xVal>
            <c:numRef>
              <c:f>DATA!$AN$7:$AN$19</c:f>
              <c:numCache>
                <c:formatCode>General</c:formatCode>
                <c:ptCount val="13"/>
                <c:pt idx="0">
                  <c:v>12.5</c:v>
                </c:pt>
                <c:pt idx="1">
                  <c:v>24.5</c:v>
                </c:pt>
                <c:pt idx="2">
                  <c:v>36.5</c:v>
                </c:pt>
                <c:pt idx="3">
                  <c:v>48.5</c:v>
                </c:pt>
                <c:pt idx="4">
                  <c:v>60.5</c:v>
                </c:pt>
                <c:pt idx="5">
                  <c:v>72.5</c:v>
                </c:pt>
                <c:pt idx="6">
                  <c:v>84.5</c:v>
                </c:pt>
                <c:pt idx="7">
                  <c:v>96.5</c:v>
                </c:pt>
                <c:pt idx="8">
                  <c:v>108.5</c:v>
                </c:pt>
                <c:pt idx="9">
                  <c:v>120.5</c:v>
                </c:pt>
                <c:pt idx="10">
                  <c:v>132.5</c:v>
                </c:pt>
                <c:pt idx="11">
                  <c:v>144.5</c:v>
                </c:pt>
                <c:pt idx="12">
                  <c:v>156.5</c:v>
                </c:pt>
              </c:numCache>
            </c:numRef>
          </c:xVal>
          <c:yVal>
            <c:numRef>
              <c:f>DATA!$AO$7:$AO$19</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yVal>
          <c:smooth val="1"/>
          <c:extLst>
            <c:ext xmlns:c16="http://schemas.microsoft.com/office/drawing/2014/chart" uri="{C3380CC4-5D6E-409C-BE32-E72D297353CC}">
              <c16:uniqueId val="{00000004-61CB-46CB-83A8-5174147430B6}"/>
            </c:ext>
          </c:extLst>
        </c:ser>
        <c:dLbls>
          <c:showLegendKey val="0"/>
          <c:showVal val="0"/>
          <c:showCatName val="0"/>
          <c:showSerName val="0"/>
          <c:showPercent val="0"/>
          <c:showBubbleSize val="0"/>
        </c:dLbls>
        <c:axId val="732218560"/>
        <c:axId val="732224800"/>
      </c:scatterChart>
      <c:catAx>
        <c:axId val="236495288"/>
        <c:scaling>
          <c:orientation val="minMax"/>
        </c:scaling>
        <c:delete val="0"/>
        <c:axPos val="b"/>
        <c:numFmt formatCode="General" sourceLinked="1"/>
        <c:majorTickMark val="none"/>
        <c:minorTickMark val="none"/>
        <c:tickLblPos val="nextTo"/>
        <c:spPr>
          <a:noFill/>
          <a:ln w="9525" cap="flat" cmpd="sng" algn="ctr">
            <a:solidFill>
              <a:schemeClr val="bg2">
                <a:lumMod val="75000"/>
              </a:schemeClr>
            </a:solidFill>
            <a:round/>
          </a:ln>
          <a:effectLst/>
        </c:spPr>
        <c:txPr>
          <a:bodyPr rot="-540000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36494112"/>
        <c:crosses val="autoZero"/>
        <c:auto val="0"/>
        <c:lblAlgn val="ctr"/>
        <c:lblOffset val="100"/>
        <c:tickLblSkip val="6"/>
        <c:noMultiLvlLbl val="0"/>
      </c:catAx>
      <c:valAx>
        <c:axId val="236494112"/>
        <c:scaling>
          <c:orientation val="minMax"/>
          <c:max val="17000"/>
          <c:min val="6000"/>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solidFill>
                      <a:schemeClr val="tx1">
                        <a:lumMod val="65000"/>
                        <a:lumOff val="35000"/>
                      </a:schemeClr>
                    </a:solidFill>
                  </a:rPr>
                  <a:t>(Millions)</a:t>
                </a:r>
              </a:p>
            </c:rich>
          </c:tx>
          <c:layout>
            <c:manualLayout>
              <c:xMode val="edge"/>
              <c:yMode val="edge"/>
              <c:x val="1.0096428163870817E-3"/>
              <c:y val="0.3775850145954737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36495288"/>
        <c:crosses val="autoZero"/>
        <c:crossBetween val="between"/>
        <c:majorUnit val="1000"/>
        <c:minorUnit val="500"/>
      </c:valAx>
      <c:valAx>
        <c:axId val="732224800"/>
        <c:scaling>
          <c:orientation val="minMax"/>
          <c:max val="1"/>
          <c:min val="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218560"/>
        <c:crosses val="max"/>
        <c:crossBetween val="between"/>
      </c:valAx>
      <c:catAx>
        <c:axId val="732218560"/>
        <c:scaling>
          <c:orientation val="minMax"/>
        </c:scaling>
        <c:delete val="1"/>
        <c:axPos val="t"/>
        <c:numFmt formatCode="General" sourceLinked="1"/>
        <c:majorTickMark val="out"/>
        <c:minorTickMark val="none"/>
        <c:tickLblPos val="nextTo"/>
        <c:crossAx val="732224800"/>
        <c:crosses val="max"/>
        <c:auto val="1"/>
        <c:lblAlgn val="ctr"/>
        <c:lblOffset val="100"/>
        <c:noMultiLvlLbl val="0"/>
      </c:catAx>
      <c:spPr>
        <a:noFill/>
        <a:ln>
          <a:solidFill>
            <a:schemeClr val="accent3"/>
          </a:solidFill>
        </a:ln>
        <a:effectLst/>
      </c:spPr>
    </c:plotArea>
    <c:legend>
      <c:legendPos val="b"/>
      <c:legendEntry>
        <c:idx val="1"/>
        <c:delete val="1"/>
      </c:legendEntry>
      <c:legendEntry>
        <c:idx val="3"/>
        <c:delete val="1"/>
      </c:legendEntry>
      <c:layout>
        <c:manualLayout>
          <c:xMode val="edge"/>
          <c:yMode val="edge"/>
          <c:x val="0.24027720719692647"/>
          <c:y val="0.92432909292631171"/>
          <c:w val="0.48631473594983504"/>
          <c:h val="3.3986207470433433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707456207063156E-2"/>
          <c:y val="0.13456596953816791"/>
          <c:w val="0.77406224980955252"/>
          <c:h val="0.75040316346712588"/>
        </c:manualLayout>
      </c:layout>
      <c:lineChart>
        <c:grouping val="standard"/>
        <c:varyColors val="0"/>
        <c:ser>
          <c:idx val="1"/>
          <c:order val="0"/>
          <c:tx>
            <c:strRef>
              <c:f>DATA!$B$9</c:f>
              <c:strCache>
                <c:ptCount val="1"/>
                <c:pt idx="0">
                  <c:v>Actual Revenue</c:v>
                </c:pt>
              </c:strCache>
            </c:strRef>
          </c:tx>
          <c:spPr>
            <a:ln>
              <a:solidFill>
                <a:schemeClr val="accent2"/>
              </a:solidFill>
              <a:prstDash val="solid"/>
            </a:ln>
          </c:spPr>
          <c:marker>
            <c:symbol val="none"/>
          </c:marker>
          <c:dPt>
            <c:idx val="5"/>
            <c:bubble3D val="0"/>
            <c:extLst>
              <c:ext xmlns:c16="http://schemas.microsoft.com/office/drawing/2014/chart" uri="{C3380CC4-5D6E-409C-BE32-E72D297353CC}">
                <c16:uniqueId val="{00000000-0652-4C8B-8C44-B3E11803B1C0}"/>
              </c:ext>
            </c:extLst>
          </c:dPt>
          <c:dPt>
            <c:idx val="6"/>
            <c:bubble3D val="0"/>
            <c:extLst>
              <c:ext xmlns:c16="http://schemas.microsoft.com/office/drawing/2014/chart" uri="{C3380CC4-5D6E-409C-BE32-E72D297353CC}">
                <c16:uniqueId val="{00000001-0652-4C8B-8C44-B3E11803B1C0}"/>
              </c:ext>
            </c:extLst>
          </c:dPt>
          <c:cat>
            <c:strRef>
              <c:f>DATA!$D$6:$O$6</c:f>
              <c:strCache>
                <c:ptCount val="12"/>
                <c:pt idx="0">
                  <c:v>FY 16</c:v>
                </c:pt>
                <c:pt idx="1">
                  <c:v>FY 17</c:v>
                </c:pt>
                <c:pt idx="2">
                  <c:v>FY 18</c:v>
                </c:pt>
                <c:pt idx="3">
                  <c:v>FY 19</c:v>
                </c:pt>
                <c:pt idx="4">
                  <c:v>FY 20</c:v>
                </c:pt>
                <c:pt idx="5">
                  <c:v>FY 21</c:v>
                </c:pt>
                <c:pt idx="6">
                  <c:v>FY 22</c:v>
                </c:pt>
                <c:pt idx="7">
                  <c:v>FY 23</c:v>
                </c:pt>
                <c:pt idx="8">
                  <c:v>FY 24</c:v>
                </c:pt>
                <c:pt idx="9">
                  <c:v>FY 25</c:v>
                </c:pt>
                <c:pt idx="10">
                  <c:v>FY 26</c:v>
                </c:pt>
                <c:pt idx="11">
                  <c:v>FY 27</c:v>
                </c:pt>
              </c:strCache>
            </c:strRef>
          </c:cat>
          <c:val>
            <c:numRef>
              <c:f>DATA!$D$9:$O$9</c:f>
              <c:numCache>
                <c:formatCode>"$"#,##0.0</c:formatCode>
                <c:ptCount val="12"/>
                <c:pt idx="0" formatCode="General">
                  <c:v>7274.1090000000004</c:v>
                </c:pt>
                <c:pt idx="1">
                  <c:v>7582.4696549999999</c:v>
                </c:pt>
                <c:pt idx="2">
                  <c:v>8124.2652280000002</c:v>
                </c:pt>
                <c:pt idx="3">
                  <c:v>8804.7522100000006</c:v>
                </c:pt>
                <c:pt idx="4">
                  <c:v>9179.224494</c:v>
                </c:pt>
                <c:pt idx="5">
                  <c:v>10459.721541000001</c:v>
                </c:pt>
                <c:pt idx="6">
                  <c:v>13004.392103870399</c:v>
                </c:pt>
                <c:pt idx="7" formatCode="&quot;$&quot;#,##0">
                  <c:v>12326.129401</c:v>
                </c:pt>
                <c:pt idx="8" formatCode="&quot;$&quot;#,##0">
                  <c:v>12911.737902000001</c:v>
                </c:pt>
                <c:pt idx="9" formatCode="&quot;$&quot;#,##0">
                  <c:v>14057.743517999999</c:v>
                </c:pt>
                <c:pt idx="10" formatCode="General">
                  <c:v>14618.573</c:v>
                </c:pt>
              </c:numCache>
            </c:numRef>
          </c:val>
          <c:smooth val="0"/>
          <c:extLst>
            <c:ext xmlns:c16="http://schemas.microsoft.com/office/drawing/2014/chart" uri="{C3380CC4-5D6E-409C-BE32-E72D297353CC}">
              <c16:uniqueId val="{00000002-0652-4C8B-8C44-B3E11803B1C0}"/>
            </c:ext>
          </c:extLst>
        </c:ser>
        <c:ser>
          <c:idx val="4"/>
          <c:order val="1"/>
          <c:tx>
            <c:strRef>
              <c:f>DATA!$B$15</c:f>
              <c:strCache>
                <c:ptCount val="1"/>
                <c:pt idx="0">
                  <c:v>May 2026 Est (with Legislative Adjustments)</c:v>
                </c:pt>
              </c:strCache>
            </c:strRef>
          </c:tx>
          <c:spPr>
            <a:ln>
              <a:solidFill>
                <a:schemeClr val="accent2"/>
              </a:solidFill>
              <a:prstDash val="sysDash"/>
            </a:ln>
          </c:spPr>
          <c:marker>
            <c:symbol val="none"/>
          </c:marker>
          <c:cat>
            <c:strRef>
              <c:f>DATA!$D$6:$O$6</c:f>
              <c:strCache>
                <c:ptCount val="12"/>
                <c:pt idx="0">
                  <c:v>FY 16</c:v>
                </c:pt>
                <c:pt idx="1">
                  <c:v>FY 17</c:v>
                </c:pt>
                <c:pt idx="2">
                  <c:v>FY 18</c:v>
                </c:pt>
                <c:pt idx="3">
                  <c:v>FY 19</c:v>
                </c:pt>
                <c:pt idx="4">
                  <c:v>FY 20</c:v>
                </c:pt>
                <c:pt idx="5">
                  <c:v>FY 21</c:v>
                </c:pt>
                <c:pt idx="6">
                  <c:v>FY 22</c:v>
                </c:pt>
                <c:pt idx="7">
                  <c:v>FY 23</c:v>
                </c:pt>
                <c:pt idx="8">
                  <c:v>FY 24</c:v>
                </c:pt>
                <c:pt idx="9">
                  <c:v>FY 25</c:v>
                </c:pt>
                <c:pt idx="10">
                  <c:v>FY 26</c:v>
                </c:pt>
                <c:pt idx="11">
                  <c:v>FY 27</c:v>
                </c:pt>
              </c:strCache>
            </c:strRef>
          </c:cat>
          <c:val>
            <c:numRef>
              <c:f>DATA!$D$15:$O$15</c:f>
              <c:numCache>
                <c:formatCode>General</c:formatCode>
                <c:ptCount val="12"/>
                <c:pt idx="9" formatCode="&quot;$&quot;#,##0">
                  <c:v>14057.743517999999</c:v>
                </c:pt>
                <c:pt idx="10" formatCode="&quot;$&quot;#,##0">
                  <c:v>14618.573</c:v>
                </c:pt>
                <c:pt idx="11" formatCode="&quot;$&quot;#,##0">
                  <c:v>13990</c:v>
                </c:pt>
              </c:numCache>
            </c:numRef>
          </c:val>
          <c:smooth val="0"/>
          <c:extLst>
            <c:ext xmlns:c16="http://schemas.microsoft.com/office/drawing/2014/chart" uri="{C3380CC4-5D6E-409C-BE32-E72D297353CC}">
              <c16:uniqueId val="{00000003-0652-4C8B-8C44-B3E11803B1C0}"/>
            </c:ext>
          </c:extLst>
        </c:ser>
        <c:ser>
          <c:idx val="0"/>
          <c:order val="2"/>
          <c:tx>
            <c:strRef>
              <c:f>DATA!$B$7</c:f>
              <c:strCache>
                <c:ptCount val="1"/>
                <c:pt idx="0">
                  <c:v>App Act</c:v>
                </c:pt>
              </c:strCache>
            </c:strRef>
          </c:tx>
          <c:spPr>
            <a:ln w="31750">
              <a:solidFill>
                <a:schemeClr val="accent3"/>
              </a:solidFill>
              <a:prstDash val="solid"/>
            </a:ln>
          </c:spPr>
          <c:marker>
            <c:symbol val="none"/>
          </c:marker>
          <c:dPt>
            <c:idx val="8"/>
            <c:bubble3D val="0"/>
            <c:extLst>
              <c:ext xmlns:c16="http://schemas.microsoft.com/office/drawing/2014/chart" uri="{C3380CC4-5D6E-409C-BE32-E72D297353CC}">
                <c16:uniqueId val="{00000004-0652-4C8B-8C44-B3E11803B1C0}"/>
              </c:ext>
            </c:extLst>
          </c:dPt>
          <c:dPt>
            <c:idx val="9"/>
            <c:bubble3D val="0"/>
            <c:extLst>
              <c:ext xmlns:c16="http://schemas.microsoft.com/office/drawing/2014/chart" uri="{C3380CC4-5D6E-409C-BE32-E72D297353CC}">
                <c16:uniqueId val="{00000005-0652-4C8B-8C44-B3E11803B1C0}"/>
              </c:ext>
            </c:extLst>
          </c:dPt>
          <c:dPt>
            <c:idx val="10"/>
            <c:bubble3D val="0"/>
            <c:extLst>
              <c:ext xmlns:c16="http://schemas.microsoft.com/office/drawing/2014/chart" uri="{C3380CC4-5D6E-409C-BE32-E72D297353CC}">
                <c16:uniqueId val="{00000006-0652-4C8B-8C44-B3E11803B1C0}"/>
              </c:ext>
            </c:extLst>
          </c:dPt>
          <c:dPt>
            <c:idx val="11"/>
            <c:bubble3D val="0"/>
            <c:extLst>
              <c:ext xmlns:c16="http://schemas.microsoft.com/office/drawing/2014/chart" uri="{C3380CC4-5D6E-409C-BE32-E72D297353CC}">
                <c16:uniqueId val="{00000007-0652-4C8B-8C44-B3E11803B1C0}"/>
              </c:ext>
            </c:extLst>
          </c:dPt>
          <c:cat>
            <c:strRef>
              <c:f>DATA!$D$6:$O$6</c:f>
              <c:strCache>
                <c:ptCount val="12"/>
                <c:pt idx="0">
                  <c:v>FY 16</c:v>
                </c:pt>
                <c:pt idx="1">
                  <c:v>FY 17</c:v>
                </c:pt>
                <c:pt idx="2">
                  <c:v>FY 18</c:v>
                </c:pt>
                <c:pt idx="3">
                  <c:v>FY 19</c:v>
                </c:pt>
                <c:pt idx="4">
                  <c:v>FY 20</c:v>
                </c:pt>
                <c:pt idx="5">
                  <c:v>FY 21</c:v>
                </c:pt>
                <c:pt idx="6">
                  <c:v>FY 22</c:v>
                </c:pt>
                <c:pt idx="7">
                  <c:v>FY 23</c:v>
                </c:pt>
                <c:pt idx="8">
                  <c:v>FY 24</c:v>
                </c:pt>
                <c:pt idx="9">
                  <c:v>FY 25</c:v>
                </c:pt>
                <c:pt idx="10">
                  <c:v>FY 26</c:v>
                </c:pt>
                <c:pt idx="11">
                  <c:v>FY 27</c:v>
                </c:pt>
              </c:strCache>
            </c:strRef>
          </c:cat>
          <c:val>
            <c:numRef>
              <c:f>DATA!$D$7:$O$7</c:f>
              <c:numCache>
                <c:formatCode>"$"#,##0.0</c:formatCode>
                <c:ptCount val="12"/>
                <c:pt idx="1">
                  <c:v>7579.5288920000003</c:v>
                </c:pt>
                <c:pt idx="2">
                  <c:v>7950.713831</c:v>
                </c:pt>
                <c:pt idx="3">
                  <c:v>8236.6039999999994</c:v>
                </c:pt>
                <c:pt idx="4">
                  <c:v>8716.6090000000004</c:v>
                </c:pt>
                <c:pt idx="5">
                  <c:v>8922.8279999999995</c:v>
                </c:pt>
                <c:pt idx="6">
                  <c:v>9271.2369780000008</c:v>
                </c:pt>
                <c:pt idx="7">
                  <c:v>10341.341675</c:v>
                </c:pt>
                <c:pt idx="8">
                  <c:v>11636.468000000001</c:v>
                </c:pt>
                <c:pt idx="9">
                  <c:v>12320.776</c:v>
                </c:pt>
                <c:pt idx="10">
                  <c:v>13371.207</c:v>
                </c:pt>
                <c:pt idx="11">
                  <c:v>13989.981</c:v>
                </c:pt>
              </c:numCache>
            </c:numRef>
          </c:val>
          <c:smooth val="0"/>
          <c:extLst>
            <c:ext xmlns:c16="http://schemas.microsoft.com/office/drawing/2014/chart" uri="{C3380CC4-5D6E-409C-BE32-E72D297353CC}">
              <c16:uniqueId val="{00000008-0652-4C8B-8C44-B3E11803B1C0}"/>
            </c:ext>
          </c:extLst>
        </c:ser>
        <c:dLbls>
          <c:showLegendKey val="0"/>
          <c:showVal val="0"/>
          <c:showCatName val="0"/>
          <c:showSerName val="0"/>
          <c:showPercent val="0"/>
          <c:showBubbleSize val="0"/>
        </c:dLbls>
        <c:smooth val="0"/>
        <c:axId val="107144320"/>
        <c:axId val="107146240"/>
        <c:extLst/>
      </c:lineChart>
      <c:catAx>
        <c:axId val="107144320"/>
        <c:scaling>
          <c:orientation val="minMax"/>
        </c:scaling>
        <c:delete val="0"/>
        <c:axPos val="b"/>
        <c:numFmt formatCode="General" sourceLinked="0"/>
        <c:majorTickMark val="out"/>
        <c:minorTickMark val="none"/>
        <c:tickLblPos val="nextTo"/>
        <c:spPr>
          <a:ln>
            <a:solidFill>
              <a:srgbClr val="C9C9C9"/>
            </a:solidFill>
          </a:ln>
        </c:spPr>
        <c:txPr>
          <a:bodyPr/>
          <a:lstStyle/>
          <a:p>
            <a:pPr>
              <a:defRPr sz="1100" b="0" baseline="0">
                <a:solidFill>
                  <a:schemeClr val="tx1">
                    <a:lumMod val="65000"/>
                    <a:lumOff val="35000"/>
                  </a:schemeClr>
                </a:solidFill>
              </a:defRPr>
            </a:pPr>
            <a:endParaRPr lang="en-US"/>
          </a:p>
        </c:txPr>
        <c:crossAx val="107146240"/>
        <c:crosses val="autoZero"/>
        <c:auto val="1"/>
        <c:lblAlgn val="ctr"/>
        <c:lblOffset val="100"/>
        <c:noMultiLvlLbl val="0"/>
      </c:catAx>
      <c:valAx>
        <c:axId val="107146240"/>
        <c:scaling>
          <c:orientation val="minMax"/>
          <c:max val="15000"/>
          <c:min val="7000"/>
        </c:scaling>
        <c:delete val="0"/>
        <c:axPos val="l"/>
        <c:majorGridlines>
          <c:spPr>
            <a:ln>
              <a:solidFill>
                <a:srgbClr val="C9C9C9"/>
              </a:solidFill>
            </a:ln>
          </c:spPr>
        </c:majorGridlines>
        <c:title>
          <c:tx>
            <c:rich>
              <a:bodyPr/>
              <a:lstStyle/>
              <a:p>
                <a:pPr>
                  <a:defRPr sz="1100" b="0">
                    <a:solidFill>
                      <a:schemeClr val="tx1">
                        <a:lumMod val="65000"/>
                        <a:lumOff val="35000"/>
                      </a:schemeClr>
                    </a:solidFill>
                    <a:latin typeface="+mn-lt"/>
                  </a:defRPr>
                </a:pPr>
                <a:r>
                  <a:rPr lang="en-US" sz="1100" b="0" dirty="0">
                    <a:solidFill>
                      <a:schemeClr val="tx1">
                        <a:lumMod val="65000"/>
                        <a:lumOff val="35000"/>
                      </a:schemeClr>
                    </a:solidFill>
                    <a:latin typeface="+mn-lt"/>
                  </a:rPr>
                  <a:t>(Millions)</a:t>
                </a:r>
              </a:p>
            </c:rich>
          </c:tx>
          <c:layout>
            <c:manualLayout>
              <c:xMode val="edge"/>
              <c:yMode val="edge"/>
              <c:x val="1.0146525040336585E-2"/>
              <c:y val="0.43400840019973058"/>
            </c:manualLayout>
          </c:layout>
          <c:overlay val="0"/>
        </c:title>
        <c:numFmt formatCode="&quot;$&quot;#,##0" sourceLinked="0"/>
        <c:majorTickMark val="out"/>
        <c:minorTickMark val="in"/>
        <c:tickLblPos val="nextTo"/>
        <c:spPr>
          <a:ln>
            <a:solidFill>
              <a:srgbClr val="C9C9C9"/>
            </a:solidFill>
          </a:ln>
        </c:spPr>
        <c:txPr>
          <a:bodyPr/>
          <a:lstStyle/>
          <a:p>
            <a:pPr>
              <a:defRPr sz="1100" b="0" baseline="0">
                <a:solidFill>
                  <a:schemeClr val="tx1">
                    <a:lumMod val="65000"/>
                    <a:lumOff val="35000"/>
                  </a:schemeClr>
                </a:solidFill>
              </a:defRPr>
            </a:pPr>
            <a:endParaRPr lang="en-US"/>
          </a:p>
        </c:txPr>
        <c:crossAx val="107144320"/>
        <c:crosses val="autoZero"/>
        <c:crossBetween val="between"/>
        <c:majorUnit val="1000"/>
      </c:valAx>
      <c:spPr>
        <a:noFill/>
        <a:ln w="9525">
          <a:solidFill>
            <a:srgbClr val="C9C9C9"/>
          </a:solidFill>
        </a:ln>
      </c:spPr>
    </c:plotArea>
    <c:legend>
      <c:legendPos val="r"/>
      <c:layout>
        <c:manualLayout>
          <c:xMode val="edge"/>
          <c:yMode val="edge"/>
          <c:x val="0.87652055575045384"/>
          <c:y val="0.32017574549113115"/>
          <c:w val="0.1181181146300059"/>
          <c:h val="0.48733889010319209"/>
        </c:manualLayout>
      </c:layout>
      <c:overlay val="0"/>
      <c:txPr>
        <a:bodyPr/>
        <a:lstStyle/>
        <a:p>
          <a:pPr>
            <a:defRPr sz="1100">
              <a:solidFill>
                <a:schemeClr val="tx1">
                  <a:lumMod val="65000"/>
                  <a:lumOff val="35000"/>
                </a:schemeClr>
              </a:solidFill>
              <a:latin typeface="+mn-lt"/>
            </a:defRPr>
          </a:pPr>
          <a:endParaRPr lang="en-US"/>
        </a:p>
      </c:txPr>
    </c:legend>
    <c:plotVisOnly val="1"/>
    <c:dispBlanksAs val="gap"/>
    <c:showDLblsOverMax val="0"/>
  </c:chart>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ANNUAL GROWTH IN GENERAL FUND REVENUE</a:t>
            </a:r>
          </a:p>
        </c:rich>
      </c:tx>
      <c:layout>
        <c:manualLayout>
          <c:xMode val="edge"/>
          <c:yMode val="edge"/>
          <c:x val="0.28036241393738826"/>
          <c:y val="2.422848648706873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3071275663537817E-2"/>
          <c:y val="0.12454360281895412"/>
          <c:w val="0.8892580926268554"/>
          <c:h val="0.68655536047050203"/>
        </c:manualLayout>
      </c:layout>
      <c:barChart>
        <c:barDir val="col"/>
        <c:grouping val="stacked"/>
        <c:varyColors val="0"/>
        <c:ser>
          <c:idx val="0"/>
          <c:order val="0"/>
          <c:tx>
            <c:strRef>
              <c:f>DATA!$L$1</c:f>
              <c:strCache>
                <c:ptCount val="1"/>
                <c:pt idx="0">
                  <c:v>General Fund Growth</c:v>
                </c:pt>
              </c:strCache>
            </c:strRef>
          </c:tx>
          <c:spPr>
            <a:solidFill>
              <a:schemeClr val="accent5"/>
            </a:solidFill>
            <a:ln>
              <a:solidFill>
                <a:schemeClr val="accent5"/>
              </a:solidFill>
            </a:ln>
            <a:effectLst/>
          </c:spPr>
          <c:invertIfNegative val="0"/>
          <c:dPt>
            <c:idx val="6"/>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1-17A7-4D43-915C-EA1AED462E6C}"/>
              </c:ext>
            </c:extLst>
          </c:dPt>
          <c:dPt>
            <c:idx val="7"/>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3-17A7-4D43-915C-EA1AED462E6C}"/>
              </c:ext>
            </c:extLst>
          </c:dPt>
          <c:dPt>
            <c:idx val="8"/>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5-17A7-4D43-915C-EA1AED462E6C}"/>
              </c:ext>
            </c:extLst>
          </c:dPt>
          <c:dPt>
            <c:idx val="9"/>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7-17A7-4D43-915C-EA1AED462E6C}"/>
              </c:ext>
            </c:extLst>
          </c:dPt>
          <c:dPt>
            <c:idx val="10"/>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9-17A7-4D43-915C-EA1AED462E6C}"/>
              </c:ext>
            </c:extLst>
          </c:dPt>
          <c:dPt>
            <c:idx val="11"/>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B-17A7-4D43-915C-EA1AED462E6C}"/>
              </c:ext>
            </c:extLst>
          </c:dPt>
          <c:dPt>
            <c:idx val="12"/>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D-17A7-4D43-915C-EA1AED462E6C}"/>
              </c:ext>
            </c:extLst>
          </c:dPt>
          <c:dPt>
            <c:idx val="13"/>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0F-17A7-4D43-915C-EA1AED462E6C}"/>
              </c:ext>
            </c:extLst>
          </c:dPt>
          <c:dPt>
            <c:idx val="14"/>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11-17A7-4D43-915C-EA1AED462E6C}"/>
              </c:ext>
            </c:extLst>
          </c:dPt>
          <c:dPt>
            <c:idx val="15"/>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13-17A7-4D43-915C-EA1AED462E6C}"/>
              </c:ext>
            </c:extLst>
          </c:dPt>
          <c:dPt>
            <c:idx val="17"/>
            <c:invertIfNegative val="0"/>
            <c:bubble3D val="0"/>
            <c:spPr>
              <a:pattFill prst="wdUpDiag">
                <a:fgClr>
                  <a:schemeClr val="accent5"/>
                </a:fgClr>
                <a:bgClr>
                  <a:schemeClr val="bg1"/>
                </a:bgClr>
              </a:pattFill>
              <a:ln>
                <a:solidFill>
                  <a:schemeClr val="accent5"/>
                </a:solidFill>
              </a:ln>
              <a:effectLst/>
            </c:spPr>
            <c:extLst>
              <c:ext xmlns:c16="http://schemas.microsoft.com/office/drawing/2014/chart" uri="{C3380CC4-5D6E-409C-BE32-E72D297353CC}">
                <c16:uniqueId val="{00000015-17A7-4D43-915C-EA1AED462E6C}"/>
              </c:ext>
            </c:extLst>
          </c:dPt>
          <c:dLbls>
            <c:dLbl>
              <c:idx val="0"/>
              <c:layout>
                <c:manualLayout>
                  <c:x val="0"/>
                  <c:y val="-6.85120863501807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7A7-4D43-915C-EA1AED462E6C}"/>
                </c:ext>
              </c:extLst>
            </c:dLbl>
            <c:dLbl>
              <c:idx val="1"/>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7A7-4D43-915C-EA1AED462E6C}"/>
                </c:ext>
              </c:extLst>
            </c:dLbl>
            <c:dLbl>
              <c:idx val="2"/>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7A7-4D43-915C-EA1AED462E6C}"/>
                </c:ext>
              </c:extLst>
            </c:dLbl>
            <c:dLbl>
              <c:idx val="3"/>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7A7-4D43-915C-EA1AED462E6C}"/>
                </c:ext>
              </c:extLst>
            </c:dLbl>
            <c:dLbl>
              <c:idx val="4"/>
              <c:layout>
                <c:manualLayout>
                  <c:x val="-4.0772024485538888E-17"/>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7A7-4D43-915C-EA1AED462E6C}"/>
                </c:ext>
              </c:extLst>
            </c:dLbl>
            <c:dLbl>
              <c:idx val="5"/>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7A7-4D43-915C-EA1AED462E6C}"/>
                </c:ext>
              </c:extLst>
            </c:dLbl>
            <c:dLbl>
              <c:idx val="6"/>
              <c:layout>
                <c:manualLayout>
                  <c:x val="-8.1544048971077776E-17"/>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A7-4D43-915C-EA1AED462E6C}"/>
                </c:ext>
              </c:extLst>
            </c:dLbl>
            <c:dLbl>
              <c:idx val="7"/>
              <c:layout>
                <c:manualLayout>
                  <c:x val="0"/>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A7-4D43-915C-EA1AED462E6C}"/>
                </c:ext>
              </c:extLst>
            </c:dLbl>
            <c:dLbl>
              <c:idx val="8"/>
              <c:layout>
                <c:manualLayout>
                  <c:x val="-8.1544048971077776E-17"/>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7A7-4D43-915C-EA1AED462E6C}"/>
                </c:ext>
              </c:extLst>
            </c:dLbl>
            <c:dLbl>
              <c:idx val="9"/>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7A7-4D43-915C-EA1AED462E6C}"/>
                </c:ext>
              </c:extLst>
            </c:dLbl>
            <c:dLbl>
              <c:idx val="10"/>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7A7-4D43-915C-EA1AED462E6C}"/>
                </c:ext>
              </c:extLst>
            </c:dLbl>
            <c:dLbl>
              <c:idx val="11"/>
              <c:layout>
                <c:manualLayout>
                  <c:x val="0"/>
                  <c:y val="-0.1249340938541597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7A7-4D43-915C-EA1AED462E6C}"/>
                </c:ext>
              </c:extLst>
            </c:dLbl>
            <c:dLbl>
              <c:idx val="12"/>
              <c:layout>
                <c:manualLayout>
                  <c:x val="-8.1544048971077776E-17"/>
                  <c:y val="-0.23777779152888459"/>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7A7-4D43-915C-EA1AED462E6C}"/>
                </c:ext>
              </c:extLst>
            </c:dLbl>
            <c:dLbl>
              <c:idx val="13"/>
              <c:layout>
                <c:manualLayout>
                  <c:x val="0"/>
                  <c:y val="-6.85120863501807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7A7-4D43-915C-EA1AED462E6C}"/>
                </c:ext>
              </c:extLst>
            </c:dLbl>
            <c:dLbl>
              <c:idx val="14"/>
              <c:layout>
                <c:manualLayout>
                  <c:x val="0"/>
                  <c:y val="-6.85122450167972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7A7-4D43-915C-EA1AED462E6C}"/>
                </c:ext>
              </c:extLst>
            </c:dLbl>
            <c:dLbl>
              <c:idx val="15"/>
              <c:layout>
                <c:manualLayout>
                  <c:x val="0"/>
                  <c:y val="-0.1148587637046307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7A7-4D43-915C-EA1AED462E6C}"/>
                </c:ext>
              </c:extLst>
            </c:dLbl>
            <c:dLbl>
              <c:idx val="16"/>
              <c:layout>
                <c:manualLayout>
                  <c:x val="-1.1119771496575898E-3"/>
                  <c:y val="-6.851224501679731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7A7-4D43-915C-EA1AED462E6C}"/>
                </c:ext>
              </c:extLst>
            </c:dLbl>
            <c:dLbl>
              <c:idx val="17"/>
              <c:layout>
                <c:manualLayout>
                  <c:x val="0"/>
                  <c:y val="-6.851208635018056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7A7-4D43-915C-EA1AED462E6C}"/>
                </c:ext>
              </c:extLst>
            </c:dLbl>
            <c:numFmt formatCode="&quot;$&quot;#,##0_);\(&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DATA!$A$12:$A$29</c:f>
              <c:strCache>
                <c:ptCount val="18"/>
                <c:pt idx="0">
                  <c:v>FY 10</c:v>
                </c:pt>
                <c:pt idx="1">
                  <c:v>FY 11</c:v>
                </c:pt>
                <c:pt idx="2">
                  <c:v>FY 12</c:v>
                </c:pt>
                <c:pt idx="3">
                  <c:v>FY 13</c:v>
                </c:pt>
                <c:pt idx="4">
                  <c:v>FY 14</c:v>
                </c:pt>
                <c:pt idx="5">
                  <c:v>FY 15</c:v>
                </c:pt>
                <c:pt idx="6">
                  <c:v>FY 16</c:v>
                </c:pt>
                <c:pt idx="7">
                  <c:v>FY 17</c:v>
                </c:pt>
                <c:pt idx="8">
                  <c:v>FY 18</c:v>
                </c:pt>
                <c:pt idx="9">
                  <c:v>FY 19</c:v>
                </c:pt>
                <c:pt idx="10">
                  <c:v>FY 20</c:v>
                </c:pt>
                <c:pt idx="11">
                  <c:v>FY 21</c:v>
                </c:pt>
                <c:pt idx="12">
                  <c:v>FY 22</c:v>
                </c:pt>
                <c:pt idx="13">
                  <c:v>FY 23</c:v>
                </c:pt>
                <c:pt idx="14">
                  <c:v>FY 24</c:v>
                </c:pt>
                <c:pt idx="15">
                  <c:v>FY 25</c:v>
                </c:pt>
                <c:pt idx="16">
                  <c:v>FY 26</c:v>
                </c:pt>
                <c:pt idx="17">
                  <c:v>FY 27 (e)</c:v>
                </c:pt>
              </c:strCache>
              <c:extLst/>
            </c:strRef>
          </c:cat>
          <c:val>
            <c:numRef>
              <c:f>DATA!$D$12:$D$29</c:f>
              <c:numCache>
                <c:formatCode>_(* #,##0.0_);_(* \(#,##0.0\);_(* "-"??_);_(@_)</c:formatCode>
                <c:ptCount val="18"/>
                <c:pt idx="0">
                  <c:v>-322.19999999999982</c:v>
                </c:pt>
                <c:pt idx="1">
                  <c:v>367.39999999999964</c:v>
                </c:pt>
                <c:pt idx="2">
                  <c:v>314.30000000000018</c:v>
                </c:pt>
                <c:pt idx="3">
                  <c:v>523.80000000000018</c:v>
                </c:pt>
                <c:pt idx="4">
                  <c:v>108.39999999999964</c:v>
                </c:pt>
                <c:pt idx="5">
                  <c:v>479.90000000000055</c:v>
                </c:pt>
                <c:pt idx="6">
                  <c:v>326.324028</c:v>
                </c:pt>
                <c:pt idx="7">
                  <c:v>319.08550899999955</c:v>
                </c:pt>
                <c:pt idx="8">
                  <c:v>547.50790899999993</c:v>
                </c:pt>
                <c:pt idx="9">
                  <c:v>696.10936299999958</c:v>
                </c:pt>
                <c:pt idx="10">
                  <c:v>391.37732845000028</c:v>
                </c:pt>
                <c:pt idx="11">
                  <c:v>1295.6224025499996</c:v>
                </c:pt>
                <c:pt idx="12">
                  <c:v>2565.2887841700012</c:v>
                </c:pt>
                <c:pt idx="13">
                  <c:v>-560.21329199000138</c:v>
                </c:pt>
                <c:pt idx="14">
                  <c:v>613.47860163000041</c:v>
                </c:pt>
                <c:pt idx="15">
                  <c:v>1150.77176057</c:v>
                </c:pt>
                <c:pt idx="16">
                  <c:v>574.14408693000041</c:v>
                </c:pt>
                <c:pt idx="17">
                  <c:v>-585.78048130999923</c:v>
                </c:pt>
              </c:numCache>
              <c:extLst/>
            </c:numRef>
          </c:val>
          <c:extLst>
            <c:ext xmlns:c16="http://schemas.microsoft.com/office/drawing/2014/chart" uri="{C3380CC4-5D6E-409C-BE32-E72D297353CC}">
              <c16:uniqueId val="{0000001D-17A7-4D43-915C-EA1AED462E6C}"/>
            </c:ext>
          </c:extLst>
        </c:ser>
        <c:dLbls>
          <c:showLegendKey val="0"/>
          <c:showVal val="0"/>
          <c:showCatName val="0"/>
          <c:showSerName val="0"/>
          <c:showPercent val="0"/>
          <c:showBubbleSize val="0"/>
        </c:dLbls>
        <c:gapWidth val="138"/>
        <c:overlap val="100"/>
        <c:axId val="429869592"/>
        <c:axId val="427212576"/>
      </c:barChart>
      <c:catAx>
        <c:axId val="429869592"/>
        <c:scaling>
          <c:orientation val="minMax"/>
        </c:scaling>
        <c:delete val="0"/>
        <c:axPos val="b"/>
        <c:numFmt formatCode="General" sourceLinked="1"/>
        <c:majorTickMark val="out"/>
        <c:minorTickMark val="none"/>
        <c:tickLblPos val="low"/>
        <c:spPr>
          <a:noFill/>
          <a:ln w="9525" cap="flat" cmpd="sng" algn="ctr">
            <a:solidFill>
              <a:schemeClr val="accent3"/>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7212576"/>
        <c:crosses val="autoZero"/>
        <c:auto val="1"/>
        <c:lblAlgn val="ctr"/>
        <c:lblOffset val="100"/>
        <c:noMultiLvlLbl val="0"/>
      </c:catAx>
      <c:valAx>
        <c:axId val="427212576"/>
        <c:scaling>
          <c:orientation val="minMax"/>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_);\(&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9869592"/>
        <c:crosses val="autoZero"/>
        <c:crossBetween val="between"/>
      </c:valAx>
      <c:spPr>
        <a:noFill/>
        <a:ln>
          <a:solidFill>
            <a:schemeClr val="bg2">
              <a:lumMod val="7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1">
              <a:lumMod val="65000"/>
              <a:lumOff val="35000"/>
            </a:schemeClr>
          </a:solidFill>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sz="1440" b="0" i="0" u="none" strike="noStrike" kern="1200" spc="0" baseline="0">
                <a:solidFill>
                  <a:schemeClr val="tx1">
                    <a:lumMod val="65000"/>
                    <a:lumOff val="35000"/>
                  </a:schemeClr>
                </a:solidFill>
                <a:latin typeface="Franklin Gothic Book" panose="020B0503020102020204" pitchFamily="34" charset="0"/>
                <a:ea typeface="+mn-ea"/>
                <a:cs typeface="+mn-cs"/>
              </a:defRPr>
            </a:pPr>
            <a:r>
              <a:rPr lang="en-US" sz="1800" dirty="0"/>
              <a:t>ESTIMATED FY 2023-24 VALUE OF LEGISLATIVE ENACTMENTS AFFECTING </a:t>
            </a:r>
          </a:p>
          <a:p>
            <a:pPr algn="ctr" rtl="0">
              <a:defRPr/>
            </a:pPr>
            <a:r>
              <a:rPr lang="en-US" sz="1800" dirty="0"/>
              <a:t>GENERAL FUND REVENUE - "TAX SAVINGS"</a:t>
            </a:r>
          </a:p>
          <a:p>
            <a:pPr algn="ctr" rtl="0">
              <a:defRPr/>
            </a:pPr>
            <a:r>
              <a:rPr lang="en-US" sz="1400" dirty="0"/>
              <a:t>Cumulative Current Value of Provisions Available by Year and Tax Category</a:t>
            </a:r>
          </a:p>
        </c:rich>
      </c:tx>
      <c:overlay val="0"/>
      <c:spPr>
        <a:noFill/>
        <a:ln>
          <a:noFill/>
        </a:ln>
        <a:effectLst/>
      </c:spPr>
      <c:txPr>
        <a:bodyPr rot="0" spcFirstLastPara="1" vertOverflow="ellipsis" vert="horz" wrap="square" anchor="ctr" anchorCtr="1"/>
        <a:lstStyle/>
        <a:p>
          <a:pPr algn="ctr" rtl="0">
            <a:defRPr sz="1440" b="0" i="0" u="none" strike="noStrike" kern="1200" spc="0" baseline="0">
              <a:solidFill>
                <a:schemeClr val="tx1">
                  <a:lumMod val="65000"/>
                  <a:lumOff val="35000"/>
                </a:schemeClr>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8.3386414628413563E-2"/>
          <c:y val="0.16176307638214837"/>
          <c:w val="0.81927302926158674"/>
          <c:h val="0.65849055720320537"/>
        </c:manualLayout>
      </c:layout>
      <c:barChart>
        <c:barDir val="col"/>
        <c:grouping val="stacked"/>
        <c:varyColors val="0"/>
        <c:ser>
          <c:idx val="0"/>
          <c:order val="0"/>
          <c:tx>
            <c:strRef>
              <c:f>'Data-Details'!$R$213</c:f>
              <c:strCache>
                <c:ptCount val="1"/>
                <c:pt idx="0">
                  <c:v>Sales</c:v>
                </c:pt>
              </c:strCache>
            </c:strRef>
          </c:tx>
          <c:spPr>
            <a:solidFill>
              <a:srgbClr val="415FA9"/>
            </a:solidFill>
            <a:ln>
              <a:solidFill>
                <a:schemeClr val="accent3"/>
              </a:solidFill>
            </a:ln>
            <a:effectLst/>
          </c:spPr>
          <c:invertIfNegative val="0"/>
          <c:cat>
            <c:strRef>
              <c:f>'Data-Details'!$C$216:$C$257</c:f>
              <c:strCache>
                <c:ptCount val="42"/>
                <c:pt idx="0">
                  <c:v>&lt; 1990</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pt idx="28">
                  <c:v>2017</c:v>
                </c:pt>
                <c:pt idx="29">
                  <c:v>2018</c:v>
                </c:pt>
                <c:pt idx="30">
                  <c:v>2019</c:v>
                </c:pt>
                <c:pt idx="31">
                  <c:v>2020</c:v>
                </c:pt>
                <c:pt idx="32">
                  <c:v>2021</c:v>
                </c:pt>
                <c:pt idx="33">
                  <c:v>2022</c:v>
                </c:pt>
                <c:pt idx="34">
                  <c:v>2023</c:v>
                </c:pt>
                <c:pt idx="35">
                  <c:v>2024</c:v>
                </c:pt>
                <c:pt idx="36">
                  <c:v>2025</c:v>
                </c:pt>
                <c:pt idx="37">
                  <c:v>2026</c:v>
                </c:pt>
                <c:pt idx="38">
                  <c:v>2027</c:v>
                </c:pt>
                <c:pt idx="39">
                  <c:v>2028</c:v>
                </c:pt>
                <c:pt idx="40">
                  <c:v>2029</c:v>
                </c:pt>
                <c:pt idx="41">
                  <c:v>2030</c:v>
                </c:pt>
              </c:strCache>
            </c:strRef>
          </c:cat>
          <c:val>
            <c:numRef>
              <c:f>'Data-Details'!$R$216:$R$250</c:f>
              <c:numCache>
                <c:formatCode>General</c:formatCode>
                <c:ptCount val="35"/>
                <c:pt idx="0">
                  <c:v>1888.6190539999998</c:v>
                </c:pt>
                <c:pt idx="1">
                  <c:v>1888.6190539999998</c:v>
                </c:pt>
                <c:pt idx="2">
                  <c:v>1893.9930539999998</c:v>
                </c:pt>
                <c:pt idx="3">
                  <c:v>1893.9930539999998</c:v>
                </c:pt>
                <c:pt idx="4">
                  <c:v>1893.9930539999998</c:v>
                </c:pt>
                <c:pt idx="5">
                  <c:v>1894.7823873333332</c:v>
                </c:pt>
                <c:pt idx="6">
                  <c:v>1897.1257206666664</c:v>
                </c:pt>
                <c:pt idx="7">
                  <c:v>1935.7563873333331</c:v>
                </c:pt>
                <c:pt idx="8">
                  <c:v>1935.7563873333331</c:v>
                </c:pt>
                <c:pt idx="9">
                  <c:v>1935.7563873333331</c:v>
                </c:pt>
                <c:pt idx="10">
                  <c:v>1949.3461181958523</c:v>
                </c:pt>
                <c:pt idx="11">
                  <c:v>1957.7381181958524</c:v>
                </c:pt>
                <c:pt idx="12">
                  <c:v>1957.7381181958524</c:v>
                </c:pt>
                <c:pt idx="13">
                  <c:v>1957.7381181958524</c:v>
                </c:pt>
                <c:pt idx="14">
                  <c:v>1958.4314515291858</c:v>
                </c:pt>
                <c:pt idx="15">
                  <c:v>1958.4314515291858</c:v>
                </c:pt>
                <c:pt idx="16">
                  <c:v>1958.8367848625192</c:v>
                </c:pt>
                <c:pt idx="17">
                  <c:v>1995.8147848625192</c:v>
                </c:pt>
                <c:pt idx="18">
                  <c:v>2488.937851529186</c:v>
                </c:pt>
                <c:pt idx="19">
                  <c:v>2488.937851529186</c:v>
                </c:pt>
                <c:pt idx="20">
                  <c:v>2488.937851529186</c:v>
                </c:pt>
                <c:pt idx="21">
                  <c:v>2489.1085181958529</c:v>
                </c:pt>
                <c:pt idx="22">
                  <c:v>2489.1085181958529</c:v>
                </c:pt>
                <c:pt idx="23">
                  <c:v>2490.9251848625195</c:v>
                </c:pt>
                <c:pt idx="24">
                  <c:v>2490.9251848625195</c:v>
                </c:pt>
                <c:pt idx="25">
                  <c:v>2490.9251848625195</c:v>
                </c:pt>
                <c:pt idx="26">
                  <c:v>2491.5785181958527</c:v>
                </c:pt>
                <c:pt idx="27">
                  <c:v>2491.5785181958527</c:v>
                </c:pt>
                <c:pt idx="28">
                  <c:v>2491.5785181958527</c:v>
                </c:pt>
                <c:pt idx="29">
                  <c:v>2491.5785181958527</c:v>
                </c:pt>
                <c:pt idx="30">
                  <c:v>2491.5785181958527</c:v>
                </c:pt>
                <c:pt idx="31">
                  <c:v>2491.5785181958527</c:v>
                </c:pt>
                <c:pt idx="32">
                  <c:v>2491.5785181958527</c:v>
                </c:pt>
                <c:pt idx="33">
                  <c:v>2493.1258515291861</c:v>
                </c:pt>
                <c:pt idx="34">
                  <c:v>2493.1782778269248</c:v>
                </c:pt>
              </c:numCache>
            </c:numRef>
          </c:val>
          <c:extLst>
            <c:ext xmlns:c16="http://schemas.microsoft.com/office/drawing/2014/chart" uri="{C3380CC4-5D6E-409C-BE32-E72D297353CC}">
              <c16:uniqueId val="{00000000-EB72-46E1-978E-4EECFF786A3A}"/>
            </c:ext>
          </c:extLst>
        </c:ser>
        <c:ser>
          <c:idx val="1"/>
          <c:order val="1"/>
          <c:tx>
            <c:strRef>
              <c:f>'Data-Details'!$S$213</c:f>
              <c:strCache>
                <c:ptCount val="1"/>
                <c:pt idx="0">
                  <c:v>Income</c:v>
                </c:pt>
              </c:strCache>
            </c:strRef>
          </c:tx>
          <c:spPr>
            <a:solidFill>
              <a:srgbClr val="A2B5DE"/>
            </a:solidFill>
            <a:ln>
              <a:solidFill>
                <a:schemeClr val="accent3"/>
              </a:solidFill>
            </a:ln>
            <a:effectLst/>
          </c:spPr>
          <c:invertIfNegative val="0"/>
          <c:cat>
            <c:strRef>
              <c:f>'Data-Details'!$C$216:$C$257</c:f>
              <c:strCache>
                <c:ptCount val="42"/>
                <c:pt idx="0">
                  <c:v>&lt; 1990</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pt idx="28">
                  <c:v>2017</c:v>
                </c:pt>
                <c:pt idx="29">
                  <c:v>2018</c:v>
                </c:pt>
                <c:pt idx="30">
                  <c:v>2019</c:v>
                </c:pt>
                <c:pt idx="31">
                  <c:v>2020</c:v>
                </c:pt>
                <c:pt idx="32">
                  <c:v>2021</c:v>
                </c:pt>
                <c:pt idx="33">
                  <c:v>2022</c:v>
                </c:pt>
                <c:pt idx="34">
                  <c:v>2023</c:v>
                </c:pt>
                <c:pt idx="35">
                  <c:v>2024</c:v>
                </c:pt>
                <c:pt idx="36">
                  <c:v>2025</c:v>
                </c:pt>
                <c:pt idx="37">
                  <c:v>2026</c:v>
                </c:pt>
                <c:pt idx="38">
                  <c:v>2027</c:v>
                </c:pt>
                <c:pt idx="39">
                  <c:v>2028</c:v>
                </c:pt>
                <c:pt idx="40">
                  <c:v>2029</c:v>
                </c:pt>
                <c:pt idx="41">
                  <c:v>2030</c:v>
                </c:pt>
              </c:strCache>
            </c:strRef>
          </c:cat>
          <c:val>
            <c:numRef>
              <c:f>'Data-Details'!$S$216:$S$250</c:f>
              <c:numCache>
                <c:formatCode>General</c:formatCode>
                <c:ptCount val="35"/>
                <c:pt idx="0">
                  <c:v>1837.9449030724249</c:v>
                </c:pt>
                <c:pt idx="1">
                  <c:v>1837.9449030724249</c:v>
                </c:pt>
                <c:pt idx="2">
                  <c:v>1837.9449030724249</c:v>
                </c:pt>
                <c:pt idx="3">
                  <c:v>1837.9449030724249</c:v>
                </c:pt>
                <c:pt idx="4">
                  <c:v>1837.9449030724249</c:v>
                </c:pt>
                <c:pt idx="5">
                  <c:v>1837.9449030724249</c:v>
                </c:pt>
                <c:pt idx="6">
                  <c:v>2346.9949030724251</c:v>
                </c:pt>
                <c:pt idx="7">
                  <c:v>2357.6949030724249</c:v>
                </c:pt>
                <c:pt idx="8">
                  <c:v>2378.5529030724251</c:v>
                </c:pt>
                <c:pt idx="9">
                  <c:v>2385.7089030724251</c:v>
                </c:pt>
                <c:pt idx="10">
                  <c:v>2385.7089030724251</c:v>
                </c:pt>
                <c:pt idx="11">
                  <c:v>2471.4859030724251</c:v>
                </c:pt>
                <c:pt idx="12">
                  <c:v>2472.915903072425</c:v>
                </c:pt>
                <c:pt idx="13">
                  <c:v>2492.3539030724251</c:v>
                </c:pt>
                <c:pt idx="14">
                  <c:v>2492.3539030724251</c:v>
                </c:pt>
                <c:pt idx="15">
                  <c:v>2502.3539030724251</c:v>
                </c:pt>
                <c:pt idx="16">
                  <c:v>2873.3769030724252</c:v>
                </c:pt>
                <c:pt idx="17">
                  <c:v>2904.4309030724253</c:v>
                </c:pt>
                <c:pt idx="18">
                  <c:v>3053.2129030724254</c:v>
                </c:pt>
                <c:pt idx="19">
                  <c:v>3090.5919030724253</c:v>
                </c:pt>
                <c:pt idx="20">
                  <c:v>3090.6949030724254</c:v>
                </c:pt>
                <c:pt idx="21">
                  <c:v>3090.6949030724254</c:v>
                </c:pt>
                <c:pt idx="22">
                  <c:v>3090.6949030724254</c:v>
                </c:pt>
                <c:pt idx="23">
                  <c:v>3090.6949030724254</c:v>
                </c:pt>
                <c:pt idx="24">
                  <c:v>3119.1129030724255</c:v>
                </c:pt>
                <c:pt idx="25">
                  <c:v>3124.8339030724255</c:v>
                </c:pt>
                <c:pt idx="26">
                  <c:v>3135.5989030724254</c:v>
                </c:pt>
                <c:pt idx="27">
                  <c:v>3218.4719030724254</c:v>
                </c:pt>
                <c:pt idx="28">
                  <c:v>3240.8869030724254</c:v>
                </c:pt>
                <c:pt idx="29">
                  <c:v>3597.2119030724252</c:v>
                </c:pt>
                <c:pt idx="30">
                  <c:v>3597.2119030724252</c:v>
                </c:pt>
                <c:pt idx="31">
                  <c:v>3641.8589030724252</c:v>
                </c:pt>
                <c:pt idx="32">
                  <c:v>3641.8589030724252</c:v>
                </c:pt>
                <c:pt idx="33">
                  <c:v>4432.3629030724251</c:v>
                </c:pt>
                <c:pt idx="34">
                  <c:v>4432.3629030724251</c:v>
                </c:pt>
              </c:numCache>
            </c:numRef>
          </c:val>
          <c:extLst>
            <c:ext xmlns:c16="http://schemas.microsoft.com/office/drawing/2014/chart" uri="{C3380CC4-5D6E-409C-BE32-E72D297353CC}">
              <c16:uniqueId val="{00000001-EB72-46E1-978E-4EECFF786A3A}"/>
            </c:ext>
          </c:extLst>
        </c:ser>
        <c:ser>
          <c:idx val="3"/>
          <c:order val="2"/>
          <c:tx>
            <c:strRef>
              <c:f>'Data-Details'!$T$213</c:f>
              <c:strCache>
                <c:ptCount val="1"/>
                <c:pt idx="0">
                  <c:v>Other </c:v>
                </c:pt>
              </c:strCache>
            </c:strRef>
          </c:tx>
          <c:spPr>
            <a:solidFill>
              <a:srgbClr val="003366"/>
            </a:solidFill>
            <a:ln>
              <a:solidFill>
                <a:srgbClr val="003366"/>
              </a:solidFill>
            </a:ln>
            <a:effectLst/>
          </c:spPr>
          <c:invertIfNegative val="0"/>
          <c:cat>
            <c:strRef>
              <c:f>'Data-Details'!$C$216:$C$257</c:f>
              <c:strCache>
                <c:ptCount val="42"/>
                <c:pt idx="0">
                  <c:v>&lt; 1990</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pt idx="28">
                  <c:v>2017</c:v>
                </c:pt>
                <c:pt idx="29">
                  <c:v>2018</c:v>
                </c:pt>
                <c:pt idx="30">
                  <c:v>2019</c:v>
                </c:pt>
                <c:pt idx="31">
                  <c:v>2020</c:v>
                </c:pt>
                <c:pt idx="32">
                  <c:v>2021</c:v>
                </c:pt>
                <c:pt idx="33">
                  <c:v>2022</c:v>
                </c:pt>
                <c:pt idx="34">
                  <c:v>2023</c:v>
                </c:pt>
                <c:pt idx="35">
                  <c:v>2024</c:v>
                </c:pt>
                <c:pt idx="36">
                  <c:v>2025</c:v>
                </c:pt>
                <c:pt idx="37">
                  <c:v>2026</c:v>
                </c:pt>
                <c:pt idx="38">
                  <c:v>2027</c:v>
                </c:pt>
                <c:pt idx="39">
                  <c:v>2028</c:v>
                </c:pt>
                <c:pt idx="40">
                  <c:v>2029</c:v>
                </c:pt>
                <c:pt idx="41">
                  <c:v>2030</c:v>
                </c:pt>
              </c:strCache>
            </c:strRef>
          </c:cat>
          <c:val>
            <c:numRef>
              <c:f>'Data-Details'!$T$216:$T$250</c:f>
              <c:numCache>
                <c:formatCode>General</c:formatCode>
                <c:ptCount val="35"/>
                <c:pt idx="0">
                  <c:v>5.5037919999999998</c:v>
                </c:pt>
                <c:pt idx="1">
                  <c:v>5.5037919999999998</c:v>
                </c:pt>
                <c:pt idx="2">
                  <c:v>5.5037919999999998</c:v>
                </c:pt>
                <c:pt idx="3">
                  <c:v>5.5037919999999998</c:v>
                </c:pt>
                <c:pt idx="4">
                  <c:v>5.5037919999999998</c:v>
                </c:pt>
                <c:pt idx="5">
                  <c:v>7.8722819539446522</c:v>
                </c:pt>
                <c:pt idx="6">
                  <c:v>7.8722819539446522</c:v>
                </c:pt>
                <c:pt idx="7">
                  <c:v>38.783170512932138</c:v>
                </c:pt>
                <c:pt idx="8">
                  <c:v>38.783170512932138</c:v>
                </c:pt>
                <c:pt idx="9">
                  <c:v>38.783170512932138</c:v>
                </c:pt>
                <c:pt idx="10">
                  <c:v>38.783170512932138</c:v>
                </c:pt>
                <c:pt idx="11">
                  <c:v>38.783170512932138</c:v>
                </c:pt>
                <c:pt idx="12">
                  <c:v>38.783170512932138</c:v>
                </c:pt>
                <c:pt idx="13">
                  <c:v>38.783170512932138</c:v>
                </c:pt>
                <c:pt idx="14">
                  <c:v>38.783170512932138</c:v>
                </c:pt>
                <c:pt idx="15">
                  <c:v>38.783170512932138</c:v>
                </c:pt>
                <c:pt idx="16">
                  <c:v>38.783170512932138</c:v>
                </c:pt>
                <c:pt idx="17">
                  <c:v>61.330998984486513</c:v>
                </c:pt>
                <c:pt idx="18">
                  <c:v>61.643642984486512</c:v>
                </c:pt>
                <c:pt idx="19">
                  <c:v>61.643642984486512</c:v>
                </c:pt>
                <c:pt idx="20">
                  <c:v>61.643642984486512</c:v>
                </c:pt>
                <c:pt idx="21">
                  <c:v>61.643642984486512</c:v>
                </c:pt>
                <c:pt idx="22">
                  <c:v>61.643642984486512</c:v>
                </c:pt>
                <c:pt idx="23">
                  <c:v>61.757642984486509</c:v>
                </c:pt>
                <c:pt idx="24">
                  <c:v>61.757642984486509</c:v>
                </c:pt>
                <c:pt idx="25">
                  <c:v>61.757642984486509</c:v>
                </c:pt>
                <c:pt idx="26">
                  <c:v>61.757642984486509</c:v>
                </c:pt>
                <c:pt idx="27">
                  <c:v>61.757642984486509</c:v>
                </c:pt>
                <c:pt idx="28">
                  <c:v>61.757642984486509</c:v>
                </c:pt>
                <c:pt idx="29">
                  <c:v>61.757642984486509</c:v>
                </c:pt>
                <c:pt idx="30">
                  <c:v>61.757642984486509</c:v>
                </c:pt>
                <c:pt idx="31">
                  <c:v>61.757642984486509</c:v>
                </c:pt>
                <c:pt idx="32">
                  <c:v>61.757642984486509</c:v>
                </c:pt>
                <c:pt idx="33">
                  <c:v>61.757642984486509</c:v>
                </c:pt>
                <c:pt idx="34">
                  <c:v>61.757642984486509</c:v>
                </c:pt>
              </c:numCache>
            </c:numRef>
          </c:val>
          <c:extLst>
            <c:ext xmlns:c16="http://schemas.microsoft.com/office/drawing/2014/chart" uri="{C3380CC4-5D6E-409C-BE32-E72D297353CC}">
              <c16:uniqueId val="{00000002-EB72-46E1-978E-4EECFF786A3A}"/>
            </c:ext>
          </c:extLst>
        </c:ser>
        <c:ser>
          <c:idx val="4"/>
          <c:order val="3"/>
          <c:tx>
            <c:strRef>
              <c:f>'Data-Details'!$U$213</c:f>
              <c:strCache>
                <c:ptCount val="1"/>
                <c:pt idx="0">
                  <c:v>Property Tax Relief</c:v>
                </c:pt>
              </c:strCache>
            </c:strRef>
          </c:tx>
          <c:spPr>
            <a:solidFill>
              <a:srgbClr val="BFBFBF"/>
            </a:solidFill>
            <a:ln>
              <a:solidFill>
                <a:schemeClr val="accent3"/>
              </a:solidFill>
            </a:ln>
            <a:effectLst/>
          </c:spPr>
          <c:invertIfNegative val="0"/>
          <c:cat>
            <c:strRef>
              <c:f>'Data-Details'!$C$216:$C$257</c:f>
              <c:strCache>
                <c:ptCount val="42"/>
                <c:pt idx="0">
                  <c:v>&lt; 1990</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pt idx="28">
                  <c:v>2017</c:v>
                </c:pt>
                <c:pt idx="29">
                  <c:v>2018</c:v>
                </c:pt>
                <c:pt idx="30">
                  <c:v>2019</c:v>
                </c:pt>
                <c:pt idx="31">
                  <c:v>2020</c:v>
                </c:pt>
                <c:pt idx="32">
                  <c:v>2021</c:v>
                </c:pt>
                <c:pt idx="33">
                  <c:v>2022</c:v>
                </c:pt>
                <c:pt idx="34">
                  <c:v>2023</c:v>
                </c:pt>
                <c:pt idx="35">
                  <c:v>2024</c:v>
                </c:pt>
                <c:pt idx="36">
                  <c:v>2025</c:v>
                </c:pt>
                <c:pt idx="37">
                  <c:v>2026</c:v>
                </c:pt>
                <c:pt idx="38">
                  <c:v>2027</c:v>
                </c:pt>
                <c:pt idx="39">
                  <c:v>2028</c:v>
                </c:pt>
                <c:pt idx="40">
                  <c:v>2029</c:v>
                </c:pt>
                <c:pt idx="41">
                  <c:v>2030</c:v>
                </c:pt>
              </c:strCache>
            </c:strRef>
          </c:cat>
          <c:val>
            <c:numRef>
              <c:f>'Data-Details'!$U$216:$U$250</c:f>
              <c:numCache>
                <c:formatCode>General</c:formatCode>
                <c:ptCount val="35"/>
                <c:pt idx="0">
                  <c:v>282.57640600000002</c:v>
                </c:pt>
                <c:pt idx="1">
                  <c:v>282.57640600000002</c:v>
                </c:pt>
                <c:pt idx="2">
                  <c:v>282.57640600000002</c:v>
                </c:pt>
                <c:pt idx="3">
                  <c:v>282.57640600000002</c:v>
                </c:pt>
                <c:pt idx="4">
                  <c:v>282.57640600000002</c:v>
                </c:pt>
                <c:pt idx="5">
                  <c:v>282.57640600000002</c:v>
                </c:pt>
                <c:pt idx="6">
                  <c:v>531.64640600000007</c:v>
                </c:pt>
                <c:pt idx="7">
                  <c:v>531.64640600000007</c:v>
                </c:pt>
                <c:pt idx="8">
                  <c:v>531.64640600000007</c:v>
                </c:pt>
                <c:pt idx="9">
                  <c:v>629.06138300000009</c:v>
                </c:pt>
                <c:pt idx="10">
                  <c:v>629.06138300000009</c:v>
                </c:pt>
                <c:pt idx="11">
                  <c:v>629.06138300000009</c:v>
                </c:pt>
                <c:pt idx="12">
                  <c:v>629.06138300000009</c:v>
                </c:pt>
                <c:pt idx="13">
                  <c:v>629.06138300000009</c:v>
                </c:pt>
                <c:pt idx="14">
                  <c:v>629.06138300000009</c:v>
                </c:pt>
                <c:pt idx="15">
                  <c:v>629.06138300000009</c:v>
                </c:pt>
                <c:pt idx="16">
                  <c:v>629.06138300000009</c:v>
                </c:pt>
                <c:pt idx="17">
                  <c:v>629.06138300000009</c:v>
                </c:pt>
                <c:pt idx="18">
                  <c:v>629.06138300000009</c:v>
                </c:pt>
                <c:pt idx="19">
                  <c:v>629.06138300000009</c:v>
                </c:pt>
                <c:pt idx="20">
                  <c:v>629.06138300000009</c:v>
                </c:pt>
                <c:pt idx="21">
                  <c:v>629.06138300000009</c:v>
                </c:pt>
                <c:pt idx="22">
                  <c:v>629.06138300000009</c:v>
                </c:pt>
                <c:pt idx="23">
                  <c:v>629.06138300000009</c:v>
                </c:pt>
                <c:pt idx="24">
                  <c:v>629.06138300000009</c:v>
                </c:pt>
                <c:pt idx="25">
                  <c:v>629.06138300000009</c:v>
                </c:pt>
                <c:pt idx="26">
                  <c:v>629.06138300000009</c:v>
                </c:pt>
                <c:pt idx="27">
                  <c:v>629.06138300000009</c:v>
                </c:pt>
                <c:pt idx="28">
                  <c:v>629.06138300000009</c:v>
                </c:pt>
                <c:pt idx="29">
                  <c:v>772.1052810000001</c:v>
                </c:pt>
                <c:pt idx="30">
                  <c:v>772.1052810000001</c:v>
                </c:pt>
                <c:pt idx="31">
                  <c:v>772.1052810000001</c:v>
                </c:pt>
                <c:pt idx="32">
                  <c:v>772.1052810000001</c:v>
                </c:pt>
                <c:pt idx="33">
                  <c:v>772.1052810000001</c:v>
                </c:pt>
                <c:pt idx="34">
                  <c:v>772.1052810000001</c:v>
                </c:pt>
              </c:numCache>
            </c:numRef>
          </c:val>
          <c:extLst>
            <c:ext xmlns:c16="http://schemas.microsoft.com/office/drawing/2014/chart" uri="{C3380CC4-5D6E-409C-BE32-E72D297353CC}">
              <c16:uniqueId val="{00000003-EB72-46E1-978E-4EECFF786A3A}"/>
            </c:ext>
          </c:extLst>
        </c:ser>
        <c:dLbls>
          <c:showLegendKey val="0"/>
          <c:showVal val="0"/>
          <c:showCatName val="0"/>
          <c:showSerName val="0"/>
          <c:showPercent val="0"/>
          <c:showBubbleSize val="0"/>
        </c:dLbls>
        <c:gapWidth val="150"/>
        <c:overlap val="100"/>
        <c:axId val="1329793648"/>
        <c:axId val="1164615888"/>
      </c:barChart>
      <c:catAx>
        <c:axId val="1329793648"/>
        <c:scaling>
          <c:orientation val="minMax"/>
        </c:scaling>
        <c:delete val="0"/>
        <c:axPos val="b"/>
        <c:numFmt formatCode="General" sourceLinked="1"/>
        <c:majorTickMark val="none"/>
        <c:minorTickMark val="out"/>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164615888"/>
        <c:crosses val="autoZero"/>
        <c:auto val="1"/>
        <c:lblAlgn val="ctr"/>
        <c:lblOffset val="100"/>
        <c:noMultiLvlLbl val="0"/>
      </c:catAx>
      <c:valAx>
        <c:axId val="1164615888"/>
        <c:scaling>
          <c:orientation val="minMax"/>
          <c:max val="8000"/>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100" dirty="0"/>
                  <a:t>(Millions)</a:t>
                </a:r>
              </a:p>
            </c:rich>
          </c:tx>
          <c:layout>
            <c:manualLayout>
              <c:xMode val="edge"/>
              <c:yMode val="edge"/>
              <c:x val="4.4540067255001269E-3"/>
              <c:y val="0.4185782473397505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quot;$&quot;#,##0_);[Red]\(&quot;$&quot;#,##0\)" sourceLinked="0"/>
        <c:majorTickMark val="cross"/>
        <c:minorTickMark val="in"/>
        <c:tickLblPos val="nextTo"/>
        <c:spPr>
          <a:noFill/>
          <a:ln>
            <a:solidFill>
              <a:schemeClr val="accent3"/>
            </a:solid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329793648"/>
        <c:crosses val="autoZero"/>
        <c:crossBetween val="between"/>
      </c:valAx>
      <c:spPr>
        <a:noFill/>
        <a:ln>
          <a:solidFill>
            <a:schemeClr val="accent3"/>
          </a:solidFill>
        </a:ln>
        <a:effectLst/>
      </c:spPr>
    </c:plotArea>
    <c:legend>
      <c:legendPos val="r"/>
      <c:layout>
        <c:manualLayout>
          <c:xMode val="edge"/>
          <c:yMode val="edge"/>
          <c:x val="0.91093244341758883"/>
          <c:y val="0.31899300557849364"/>
          <c:w val="8.2440499770531639E-2"/>
          <c:h val="0.4088248266846217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b="0" i="0" baseline="0">
          <a:latin typeface="Franklin Gothic Book" panose="020B0503020102020204" pitchFamily="34" charset="0"/>
        </a:defRPr>
      </a:pPr>
      <a:endParaRPr lang="en-US"/>
    </a:p>
  </c:txPr>
  <c:externalData r:id="rId4">
    <c:autoUpdate val="0"/>
  </c:externalData>
  <c:userShapes r:id="rId5"/>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b="0">
                <a:solidFill>
                  <a:srgbClr val="595959"/>
                </a:solidFill>
                <a:latin typeface="Franklin Gothic Book"/>
                <a:ea typeface="Franklin Gothic Book"/>
                <a:cs typeface="Franklin Gothic Book"/>
              </a:defRPr>
            </a:pPr>
            <a:r>
              <a:rPr lang="en-US" dirty="0">
                <a:solidFill>
                  <a:schemeClr val="tx1">
                    <a:lumMod val="65000"/>
                    <a:lumOff val="35000"/>
                  </a:schemeClr>
                </a:solidFill>
              </a:rPr>
              <a:t>SOUTH CAROLINA GENERAL FUND REVENUE</a:t>
            </a:r>
          </a:p>
          <a:p>
            <a:pPr>
              <a:defRPr sz="1800" b="0">
                <a:solidFill>
                  <a:srgbClr val="595959"/>
                </a:solidFill>
                <a:latin typeface="Franklin Gothic Book"/>
                <a:ea typeface="Franklin Gothic Book"/>
                <a:cs typeface="Franklin Gothic Book"/>
              </a:defRPr>
            </a:pPr>
            <a:r>
              <a:rPr lang="en-US" sz="1400" dirty="0">
                <a:solidFill>
                  <a:schemeClr val="tx1">
                    <a:lumMod val="65000"/>
                    <a:lumOff val="35000"/>
                  </a:schemeClr>
                </a:solidFill>
              </a:rPr>
              <a:t>as a Percentage of Total Personal Income</a:t>
            </a:r>
          </a:p>
        </c:rich>
      </c:tx>
      <c:overlay val="0"/>
    </c:title>
    <c:autoTitleDeleted val="0"/>
    <c:plotArea>
      <c:layout>
        <c:manualLayout>
          <c:layoutTarget val="inner"/>
          <c:xMode val="edge"/>
          <c:yMode val="edge"/>
          <c:x val="7.5317276850264306E-2"/>
          <c:y val="0.13304950638610633"/>
          <c:w val="0.90212552243225652"/>
          <c:h val="0.67423816297466643"/>
        </c:manualLayout>
      </c:layout>
      <c:barChart>
        <c:barDir val="col"/>
        <c:grouping val="clustered"/>
        <c:varyColors val="0"/>
        <c:ser>
          <c:idx val="1"/>
          <c:order val="1"/>
          <c:tx>
            <c:strRef>
              <c:f>'DATA SC PI and taxes'!$L$2</c:f>
              <c:strCache>
                <c:ptCount val="1"/>
                <c:pt idx="0">
                  <c:v>Recessions</c:v>
                </c:pt>
              </c:strCache>
            </c:strRef>
          </c:tx>
          <c:spPr>
            <a:solidFill>
              <a:srgbClr val="A5A5A5">
                <a:lumMod val="60000"/>
                <a:lumOff val="40000"/>
                <a:alpha val="50000"/>
              </a:srgbClr>
            </a:solidFill>
          </c:spPr>
          <c:invertIfNegative val="0"/>
          <c:val>
            <c:numRef>
              <c:f>'DATA SC PI and taxes'!$L$36:$L$61</c:f>
              <c:numCache>
                <c:formatCode>0.00%</c:formatCode>
                <c:ptCount val="26"/>
                <c:pt idx="0">
                  <c:v>0.01</c:v>
                </c:pt>
                <c:pt idx="1">
                  <c:v>0</c:v>
                </c:pt>
                <c:pt idx="2">
                  <c:v>0</c:v>
                </c:pt>
                <c:pt idx="3">
                  <c:v>0</c:v>
                </c:pt>
                <c:pt idx="4">
                  <c:v>0</c:v>
                </c:pt>
                <c:pt idx="5">
                  <c:v>0</c:v>
                </c:pt>
                <c:pt idx="6">
                  <c:v>0</c:v>
                </c:pt>
                <c:pt idx="7">
                  <c:v>0.01</c:v>
                </c:pt>
                <c:pt idx="8">
                  <c:v>0</c:v>
                </c:pt>
                <c:pt idx="9">
                  <c:v>0</c:v>
                </c:pt>
                <c:pt idx="10">
                  <c:v>0</c:v>
                </c:pt>
                <c:pt idx="11">
                  <c:v>0</c:v>
                </c:pt>
                <c:pt idx="12">
                  <c:v>0</c:v>
                </c:pt>
                <c:pt idx="13">
                  <c:v>0</c:v>
                </c:pt>
                <c:pt idx="14">
                  <c:v>0</c:v>
                </c:pt>
                <c:pt idx="15">
                  <c:v>0</c:v>
                </c:pt>
                <c:pt idx="16">
                  <c:v>0</c:v>
                </c:pt>
                <c:pt idx="17">
                  <c:v>0</c:v>
                </c:pt>
                <c:pt idx="18">
                  <c:v>0.01</c:v>
                </c:pt>
                <c:pt idx="19">
                  <c:v>0</c:v>
                </c:pt>
                <c:pt idx="20">
                  <c:v>0</c:v>
                </c:pt>
                <c:pt idx="21">
                  <c:v>0</c:v>
                </c:pt>
                <c:pt idx="22">
                  <c:v>0</c:v>
                </c:pt>
                <c:pt idx="23">
                  <c:v>0</c:v>
                </c:pt>
                <c:pt idx="24">
                  <c:v>0</c:v>
                </c:pt>
                <c:pt idx="25">
                  <c:v>0</c:v>
                </c:pt>
              </c:numCache>
            </c:numRef>
          </c:val>
          <c:extLst>
            <c:ext xmlns:c16="http://schemas.microsoft.com/office/drawing/2014/chart" uri="{C3380CC4-5D6E-409C-BE32-E72D297353CC}">
              <c16:uniqueId val="{00000000-D7B3-4F52-BF7F-137F2BAC6C8E}"/>
            </c:ext>
          </c:extLst>
        </c:ser>
        <c:dLbls>
          <c:showLegendKey val="0"/>
          <c:showVal val="0"/>
          <c:showCatName val="0"/>
          <c:showSerName val="0"/>
          <c:showPercent val="0"/>
          <c:showBubbleSize val="0"/>
        </c:dLbls>
        <c:gapWidth val="0"/>
        <c:axId val="164877312"/>
        <c:axId val="1510539008"/>
      </c:barChart>
      <c:lineChart>
        <c:grouping val="standard"/>
        <c:varyColors val="0"/>
        <c:ser>
          <c:idx val="0"/>
          <c:order val="0"/>
          <c:tx>
            <c:v>Actual &amp; Current Estimates</c:v>
          </c:tx>
          <c:spPr>
            <a:ln w="25400">
              <a:solidFill>
                <a:srgbClr val="4472C4">
                  <a:lumMod val="75000"/>
                </a:srgbClr>
              </a:solidFill>
              <a:prstDash val="solid"/>
            </a:ln>
          </c:spPr>
          <c:marker>
            <c:symbol val="none"/>
          </c:marker>
          <c:dPt>
            <c:idx val="12"/>
            <c:bubble3D val="0"/>
            <c:extLst>
              <c:ext xmlns:c16="http://schemas.microsoft.com/office/drawing/2014/chart" uri="{C3380CC4-5D6E-409C-BE32-E72D297353CC}">
                <c16:uniqueId val="{00000001-D7B3-4F52-BF7F-137F2BAC6C8E}"/>
              </c:ext>
            </c:extLst>
          </c:dPt>
          <c:dPt>
            <c:idx val="13"/>
            <c:bubble3D val="0"/>
            <c:extLst>
              <c:ext xmlns:c16="http://schemas.microsoft.com/office/drawing/2014/chart" uri="{C3380CC4-5D6E-409C-BE32-E72D297353CC}">
                <c16:uniqueId val="{00000002-D7B3-4F52-BF7F-137F2BAC6C8E}"/>
              </c:ext>
            </c:extLst>
          </c:dPt>
          <c:dPt>
            <c:idx val="14"/>
            <c:bubble3D val="0"/>
            <c:extLst>
              <c:ext xmlns:c16="http://schemas.microsoft.com/office/drawing/2014/chart" uri="{C3380CC4-5D6E-409C-BE32-E72D297353CC}">
                <c16:uniqueId val="{00000003-D7B3-4F52-BF7F-137F2BAC6C8E}"/>
              </c:ext>
            </c:extLst>
          </c:dPt>
          <c:dPt>
            <c:idx val="15"/>
            <c:bubble3D val="0"/>
            <c:extLst>
              <c:ext xmlns:c16="http://schemas.microsoft.com/office/drawing/2014/chart" uri="{C3380CC4-5D6E-409C-BE32-E72D297353CC}">
                <c16:uniqueId val="{00000004-D7B3-4F52-BF7F-137F2BAC6C8E}"/>
              </c:ext>
            </c:extLst>
          </c:dPt>
          <c:dPt>
            <c:idx val="16"/>
            <c:bubble3D val="0"/>
            <c:extLst>
              <c:ext xmlns:c16="http://schemas.microsoft.com/office/drawing/2014/chart" uri="{C3380CC4-5D6E-409C-BE32-E72D297353CC}">
                <c16:uniqueId val="{00000005-D7B3-4F52-BF7F-137F2BAC6C8E}"/>
              </c:ext>
            </c:extLst>
          </c:dPt>
          <c:dPt>
            <c:idx val="17"/>
            <c:bubble3D val="0"/>
            <c:extLst>
              <c:ext xmlns:c16="http://schemas.microsoft.com/office/drawing/2014/chart" uri="{C3380CC4-5D6E-409C-BE32-E72D297353CC}">
                <c16:uniqueId val="{00000006-D7B3-4F52-BF7F-137F2BAC6C8E}"/>
              </c:ext>
            </c:extLst>
          </c:dPt>
          <c:dPt>
            <c:idx val="23"/>
            <c:bubble3D val="0"/>
            <c:extLst>
              <c:ext xmlns:c16="http://schemas.microsoft.com/office/drawing/2014/chart" uri="{C3380CC4-5D6E-409C-BE32-E72D297353CC}">
                <c16:uniqueId val="{00000007-D7B3-4F52-BF7F-137F2BAC6C8E}"/>
              </c:ext>
            </c:extLst>
          </c:dPt>
          <c:dPt>
            <c:idx val="24"/>
            <c:bubble3D val="0"/>
            <c:spPr>
              <a:ln w="25400">
                <a:solidFill>
                  <a:srgbClr val="4472C4">
                    <a:lumMod val="75000"/>
                  </a:srgbClr>
                </a:solidFill>
                <a:prstDash val="sysDash"/>
              </a:ln>
            </c:spPr>
            <c:extLst>
              <c:ext xmlns:c16="http://schemas.microsoft.com/office/drawing/2014/chart" uri="{C3380CC4-5D6E-409C-BE32-E72D297353CC}">
                <c16:uniqueId val="{00000009-D7B3-4F52-BF7F-137F2BAC6C8E}"/>
              </c:ext>
            </c:extLst>
          </c:dPt>
          <c:dPt>
            <c:idx val="25"/>
            <c:bubble3D val="0"/>
            <c:spPr>
              <a:ln w="25400">
                <a:solidFill>
                  <a:srgbClr val="4472C4">
                    <a:lumMod val="75000"/>
                  </a:srgbClr>
                </a:solidFill>
                <a:prstDash val="sysDash"/>
              </a:ln>
            </c:spPr>
            <c:extLst>
              <c:ext xmlns:c16="http://schemas.microsoft.com/office/drawing/2014/chart" uri="{C3380CC4-5D6E-409C-BE32-E72D297353CC}">
                <c16:uniqueId val="{0000000B-D7B3-4F52-BF7F-137F2BAC6C8E}"/>
              </c:ext>
            </c:extLst>
          </c:dPt>
          <c:dPt>
            <c:idx val="28"/>
            <c:bubble3D val="0"/>
            <c:extLst>
              <c:ext xmlns:c16="http://schemas.microsoft.com/office/drawing/2014/chart" uri="{C3380CC4-5D6E-409C-BE32-E72D297353CC}">
                <c16:uniqueId val="{0000000C-D7B3-4F52-BF7F-137F2BAC6C8E}"/>
              </c:ext>
            </c:extLst>
          </c:dPt>
          <c:dPt>
            <c:idx val="29"/>
            <c:bubble3D val="0"/>
            <c:spPr>
              <a:ln w="25400">
                <a:solidFill>
                  <a:srgbClr val="4472C4">
                    <a:lumMod val="75000"/>
                  </a:srgbClr>
                </a:solidFill>
                <a:prstDash val="sysDash"/>
              </a:ln>
            </c:spPr>
            <c:extLst>
              <c:ext xmlns:c16="http://schemas.microsoft.com/office/drawing/2014/chart" uri="{C3380CC4-5D6E-409C-BE32-E72D297353CC}">
                <c16:uniqueId val="{0000000E-D7B3-4F52-BF7F-137F2BAC6C8E}"/>
              </c:ext>
            </c:extLst>
          </c:dPt>
          <c:dPt>
            <c:idx val="36"/>
            <c:bubble3D val="0"/>
            <c:spPr>
              <a:ln>
                <a:solidFill>
                  <a:srgbClr val="4472C4">
                    <a:lumMod val="75000"/>
                  </a:srgbClr>
                </a:solidFill>
                <a:prstDash val="solid"/>
              </a:ln>
            </c:spPr>
            <c:extLst>
              <c:ext xmlns:c16="http://schemas.microsoft.com/office/drawing/2014/chart" uri="{C3380CC4-5D6E-409C-BE32-E72D297353CC}">
                <c16:uniqueId val="{00000010-D7B3-4F52-BF7F-137F2BAC6C8E}"/>
              </c:ext>
            </c:extLst>
          </c:dPt>
          <c:dPt>
            <c:idx val="37"/>
            <c:bubble3D val="0"/>
            <c:spPr>
              <a:ln>
                <a:solidFill>
                  <a:srgbClr val="4472C4">
                    <a:lumMod val="75000"/>
                  </a:srgbClr>
                </a:solidFill>
                <a:prstDash val="solid"/>
              </a:ln>
            </c:spPr>
            <c:extLst>
              <c:ext xmlns:c16="http://schemas.microsoft.com/office/drawing/2014/chart" uri="{C3380CC4-5D6E-409C-BE32-E72D297353CC}">
                <c16:uniqueId val="{00000012-D7B3-4F52-BF7F-137F2BAC6C8E}"/>
              </c:ext>
            </c:extLst>
          </c:dPt>
          <c:dPt>
            <c:idx val="38"/>
            <c:bubble3D val="0"/>
            <c:spPr>
              <a:ln>
                <a:solidFill>
                  <a:srgbClr val="4472C4">
                    <a:lumMod val="75000"/>
                  </a:srgbClr>
                </a:solidFill>
                <a:prstDash val="solid"/>
              </a:ln>
            </c:spPr>
            <c:extLst>
              <c:ext xmlns:c16="http://schemas.microsoft.com/office/drawing/2014/chart" uri="{C3380CC4-5D6E-409C-BE32-E72D297353CC}">
                <c16:uniqueId val="{00000014-D7B3-4F52-BF7F-137F2BAC6C8E}"/>
              </c:ext>
            </c:extLst>
          </c:dPt>
          <c:dPt>
            <c:idx val="39"/>
            <c:bubble3D val="0"/>
            <c:spPr>
              <a:ln>
                <a:solidFill>
                  <a:srgbClr val="4472C4">
                    <a:lumMod val="75000"/>
                  </a:srgbClr>
                </a:solidFill>
                <a:prstDash val="solid"/>
              </a:ln>
            </c:spPr>
            <c:extLst>
              <c:ext xmlns:c16="http://schemas.microsoft.com/office/drawing/2014/chart" uri="{C3380CC4-5D6E-409C-BE32-E72D297353CC}">
                <c16:uniqueId val="{00000016-D7B3-4F52-BF7F-137F2BAC6C8E}"/>
              </c:ext>
            </c:extLst>
          </c:dPt>
          <c:dPt>
            <c:idx val="40"/>
            <c:bubble3D val="0"/>
            <c:extLst>
              <c:ext xmlns:c16="http://schemas.microsoft.com/office/drawing/2014/chart" uri="{C3380CC4-5D6E-409C-BE32-E72D297353CC}">
                <c16:uniqueId val="{00000017-D7B3-4F52-BF7F-137F2BAC6C8E}"/>
              </c:ext>
            </c:extLst>
          </c:dPt>
          <c:dPt>
            <c:idx val="41"/>
            <c:bubble3D val="0"/>
            <c:extLst>
              <c:ext xmlns:c16="http://schemas.microsoft.com/office/drawing/2014/chart" uri="{C3380CC4-5D6E-409C-BE32-E72D297353CC}">
                <c16:uniqueId val="{00000018-D7B3-4F52-BF7F-137F2BAC6C8E}"/>
              </c:ext>
            </c:extLst>
          </c:dPt>
          <c:dPt>
            <c:idx val="42"/>
            <c:bubble3D val="0"/>
            <c:extLst>
              <c:ext xmlns:c16="http://schemas.microsoft.com/office/drawing/2014/chart" uri="{C3380CC4-5D6E-409C-BE32-E72D297353CC}">
                <c16:uniqueId val="{00000019-D7B3-4F52-BF7F-137F2BAC6C8E}"/>
              </c:ext>
            </c:extLst>
          </c:dPt>
          <c:cat>
            <c:strRef>
              <c:f>'DATA SC PI and taxes'!$A$36:$A$61</c:f>
              <c:strCache>
                <c:ptCount val="26"/>
                <c:pt idx="0">
                  <c:v>FY 02</c:v>
                </c:pt>
                <c:pt idx="1">
                  <c:v>FY 03</c:v>
                </c:pt>
                <c:pt idx="2">
                  <c:v>FY 04</c:v>
                </c:pt>
                <c:pt idx="3">
                  <c:v>FY 05</c:v>
                </c:pt>
                <c:pt idx="4">
                  <c:v>FY 06</c:v>
                </c:pt>
                <c:pt idx="5">
                  <c:v>FY 07</c:v>
                </c:pt>
                <c:pt idx="6">
                  <c:v>FY 08</c:v>
                </c:pt>
                <c:pt idx="7">
                  <c:v>FY 09</c:v>
                </c:pt>
                <c:pt idx="8">
                  <c:v>FY 10</c:v>
                </c:pt>
                <c:pt idx="9">
                  <c:v>FY 11</c:v>
                </c:pt>
                <c:pt idx="10">
                  <c:v>FY 12</c:v>
                </c:pt>
                <c:pt idx="11">
                  <c:v>FY 13</c:v>
                </c:pt>
                <c:pt idx="12">
                  <c:v>FY 14</c:v>
                </c:pt>
                <c:pt idx="13">
                  <c:v>FY 15</c:v>
                </c:pt>
                <c:pt idx="14">
                  <c:v>FY 16</c:v>
                </c:pt>
                <c:pt idx="15">
                  <c:v>FY 17</c:v>
                </c:pt>
                <c:pt idx="16">
                  <c:v>FY 18</c:v>
                </c:pt>
                <c:pt idx="17">
                  <c:v>FY 19</c:v>
                </c:pt>
                <c:pt idx="18">
                  <c:v>FY 20</c:v>
                </c:pt>
                <c:pt idx="19">
                  <c:v>FY 21</c:v>
                </c:pt>
                <c:pt idx="20">
                  <c:v>FY 22</c:v>
                </c:pt>
                <c:pt idx="21">
                  <c:v>FY 23</c:v>
                </c:pt>
                <c:pt idx="22">
                  <c:v>FY 24</c:v>
                </c:pt>
                <c:pt idx="23">
                  <c:v>FY 25</c:v>
                </c:pt>
                <c:pt idx="24">
                  <c:v>FY 26 e.</c:v>
                </c:pt>
                <c:pt idx="25">
                  <c:v>FY 27 e.</c:v>
                </c:pt>
              </c:strCache>
            </c:strRef>
          </c:cat>
          <c:val>
            <c:numRef>
              <c:f>'DATA SC PI and taxes'!$U$36:$U$61</c:f>
              <c:numCache>
                <c:formatCode>0.0%</c:formatCode>
                <c:ptCount val="26"/>
                <c:pt idx="0">
                  <c:v>5.0275714480493693E-2</c:v>
                </c:pt>
                <c:pt idx="1">
                  <c:v>4.8659102405530431E-2</c:v>
                </c:pt>
                <c:pt idx="2">
                  <c:v>4.8907265728218831E-2</c:v>
                </c:pt>
                <c:pt idx="3">
                  <c:v>4.9574910352401677E-2</c:v>
                </c:pt>
                <c:pt idx="4">
                  <c:v>5.0904432953141433E-2</c:v>
                </c:pt>
                <c:pt idx="5">
                  <c:v>5.1394359085335066E-2</c:v>
                </c:pt>
                <c:pt idx="6">
                  <c:v>4.6820183471303095E-2</c:v>
                </c:pt>
                <c:pt idx="7">
                  <c:v>4.0786195005471697E-2</c:v>
                </c:pt>
                <c:pt idx="8">
                  <c:v>3.8500783152634076E-2</c:v>
                </c:pt>
                <c:pt idx="9">
                  <c:v>3.8933575547460429E-2</c:v>
                </c:pt>
                <c:pt idx="10">
                  <c:v>3.8943665988554484E-2</c:v>
                </c:pt>
                <c:pt idx="11">
                  <c:v>4.0988493442909446E-2</c:v>
                </c:pt>
                <c:pt idx="12">
                  <c:v>4.0212296362428672E-2</c:v>
                </c:pt>
                <c:pt idx="13">
                  <c:v>4.0255309458907367E-2</c:v>
                </c:pt>
                <c:pt idx="14">
                  <c:v>3.997488652276944E-2</c:v>
                </c:pt>
                <c:pt idx="15">
                  <c:v>3.9731328857628839E-2</c:v>
                </c:pt>
                <c:pt idx="16">
                  <c:v>4.0559357639083006E-2</c:v>
                </c:pt>
                <c:pt idx="17">
                  <c:v>4.1320910423046739E-2</c:v>
                </c:pt>
                <c:pt idx="18">
                  <c:v>4.0226583867617093E-2</c:v>
                </c:pt>
                <c:pt idx="19">
                  <c:v>4.1818759812060971E-2</c:v>
                </c:pt>
                <c:pt idx="20" formatCode="0.00%">
                  <c:v>4.9045965991137766E-2</c:v>
                </c:pt>
                <c:pt idx="21" formatCode="0.00%">
                  <c:v>4.3559411804588118E-2</c:v>
                </c:pt>
                <c:pt idx="22" formatCode="0.00%">
                  <c:v>4.2535523276422481E-2</c:v>
                </c:pt>
                <c:pt idx="23" formatCode="0.00%">
                  <c:v>4.331356902978796E-2</c:v>
                </c:pt>
                <c:pt idx="24" formatCode="0.00%">
                  <c:v>4.2899928289535816E-2</c:v>
                </c:pt>
                <c:pt idx="25" formatCode="0.00%">
                  <c:v>3.976678835205065E-2</c:v>
                </c:pt>
              </c:numCache>
            </c:numRef>
          </c:val>
          <c:smooth val="0"/>
          <c:extLst>
            <c:ext xmlns:c16="http://schemas.microsoft.com/office/drawing/2014/chart" uri="{C3380CC4-5D6E-409C-BE32-E72D297353CC}">
              <c16:uniqueId val="{0000001A-D7B3-4F52-BF7F-137F2BAC6C8E}"/>
            </c:ext>
          </c:extLst>
        </c:ser>
        <c:ser>
          <c:idx val="2"/>
          <c:order val="2"/>
          <c:tx>
            <c:v>Top Line</c:v>
          </c:tx>
          <c:spPr>
            <a:ln w="22225">
              <a:solidFill>
                <a:sysClr val="windowText" lastClr="000000">
                  <a:lumMod val="50000"/>
                  <a:lumOff val="50000"/>
                </a:sysClr>
              </a:solidFill>
            </a:ln>
          </c:spPr>
          <c:marker>
            <c:symbol val="none"/>
          </c:marker>
          <c:cat>
            <c:strRef>
              <c:f>'DATA SC PI and taxes'!$A$36:$A$61</c:f>
              <c:strCache>
                <c:ptCount val="26"/>
                <c:pt idx="0">
                  <c:v>FY 02</c:v>
                </c:pt>
                <c:pt idx="1">
                  <c:v>FY 03</c:v>
                </c:pt>
                <c:pt idx="2">
                  <c:v>FY 04</c:v>
                </c:pt>
                <c:pt idx="3">
                  <c:v>FY 05</c:v>
                </c:pt>
                <c:pt idx="4">
                  <c:v>FY 06</c:v>
                </c:pt>
                <c:pt idx="5">
                  <c:v>FY 07</c:v>
                </c:pt>
                <c:pt idx="6">
                  <c:v>FY 08</c:v>
                </c:pt>
                <c:pt idx="7">
                  <c:v>FY 09</c:v>
                </c:pt>
                <c:pt idx="8">
                  <c:v>FY 10</c:v>
                </c:pt>
                <c:pt idx="9">
                  <c:v>FY 11</c:v>
                </c:pt>
                <c:pt idx="10">
                  <c:v>FY 12</c:v>
                </c:pt>
                <c:pt idx="11">
                  <c:v>FY 13</c:v>
                </c:pt>
                <c:pt idx="12">
                  <c:v>FY 14</c:v>
                </c:pt>
                <c:pt idx="13">
                  <c:v>FY 15</c:v>
                </c:pt>
                <c:pt idx="14">
                  <c:v>FY 16</c:v>
                </c:pt>
                <c:pt idx="15">
                  <c:v>FY 17</c:v>
                </c:pt>
                <c:pt idx="16">
                  <c:v>FY 18</c:v>
                </c:pt>
                <c:pt idx="17">
                  <c:v>FY 19</c:v>
                </c:pt>
                <c:pt idx="18">
                  <c:v>FY 20</c:v>
                </c:pt>
                <c:pt idx="19">
                  <c:v>FY 21</c:v>
                </c:pt>
                <c:pt idx="20">
                  <c:v>FY 22</c:v>
                </c:pt>
                <c:pt idx="21">
                  <c:v>FY 23</c:v>
                </c:pt>
                <c:pt idx="22">
                  <c:v>FY 24</c:v>
                </c:pt>
                <c:pt idx="23">
                  <c:v>FY 25</c:v>
                </c:pt>
                <c:pt idx="24">
                  <c:v>FY 26 e.</c:v>
                </c:pt>
                <c:pt idx="25">
                  <c:v>FY 27 e.</c:v>
                </c:pt>
              </c:strCache>
            </c:strRef>
          </c:cat>
          <c:val>
            <c:numRef>
              <c:f>'DATA SC PI and taxes'!$BK$36:$BK$61</c:f>
              <c:numCache>
                <c:formatCode>0.0%</c:formatCode>
                <c:ptCount val="26"/>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pt idx="21">
                  <c:v>4.1000000000000002E-2</c:v>
                </c:pt>
                <c:pt idx="22">
                  <c:v>4.1000000000000002E-2</c:v>
                </c:pt>
                <c:pt idx="23">
                  <c:v>4.1000000000000002E-2</c:v>
                </c:pt>
                <c:pt idx="24">
                  <c:v>4.1000000000000002E-2</c:v>
                </c:pt>
                <c:pt idx="25">
                  <c:v>4.1000000000000002E-2</c:v>
                </c:pt>
              </c:numCache>
            </c:numRef>
          </c:val>
          <c:smooth val="0"/>
          <c:extLst>
            <c:ext xmlns:c16="http://schemas.microsoft.com/office/drawing/2014/chart" uri="{C3380CC4-5D6E-409C-BE32-E72D297353CC}">
              <c16:uniqueId val="{0000001B-D7B3-4F52-BF7F-137F2BAC6C8E}"/>
            </c:ext>
          </c:extLst>
        </c:ser>
        <c:ser>
          <c:idx val="3"/>
          <c:order val="3"/>
          <c:tx>
            <c:v>Bottom Line</c:v>
          </c:tx>
          <c:spPr>
            <a:ln w="22225">
              <a:solidFill>
                <a:sysClr val="windowText" lastClr="000000">
                  <a:lumMod val="50000"/>
                  <a:lumOff val="50000"/>
                </a:sysClr>
              </a:solidFill>
            </a:ln>
          </c:spPr>
          <c:marker>
            <c:symbol val="none"/>
          </c:marker>
          <c:cat>
            <c:strRef>
              <c:f>'DATA SC PI and taxes'!$A$36:$A$61</c:f>
              <c:strCache>
                <c:ptCount val="26"/>
                <c:pt idx="0">
                  <c:v>FY 02</c:v>
                </c:pt>
                <c:pt idx="1">
                  <c:v>FY 03</c:v>
                </c:pt>
                <c:pt idx="2">
                  <c:v>FY 04</c:v>
                </c:pt>
                <c:pt idx="3">
                  <c:v>FY 05</c:v>
                </c:pt>
                <c:pt idx="4">
                  <c:v>FY 06</c:v>
                </c:pt>
                <c:pt idx="5">
                  <c:v>FY 07</c:v>
                </c:pt>
                <c:pt idx="6">
                  <c:v>FY 08</c:v>
                </c:pt>
                <c:pt idx="7">
                  <c:v>FY 09</c:v>
                </c:pt>
                <c:pt idx="8">
                  <c:v>FY 10</c:v>
                </c:pt>
                <c:pt idx="9">
                  <c:v>FY 11</c:v>
                </c:pt>
                <c:pt idx="10">
                  <c:v>FY 12</c:v>
                </c:pt>
                <c:pt idx="11">
                  <c:v>FY 13</c:v>
                </c:pt>
                <c:pt idx="12">
                  <c:v>FY 14</c:v>
                </c:pt>
                <c:pt idx="13">
                  <c:v>FY 15</c:v>
                </c:pt>
                <c:pt idx="14">
                  <c:v>FY 16</c:v>
                </c:pt>
                <c:pt idx="15">
                  <c:v>FY 17</c:v>
                </c:pt>
                <c:pt idx="16">
                  <c:v>FY 18</c:v>
                </c:pt>
                <c:pt idx="17">
                  <c:v>FY 19</c:v>
                </c:pt>
                <c:pt idx="18">
                  <c:v>FY 20</c:v>
                </c:pt>
                <c:pt idx="19">
                  <c:v>FY 21</c:v>
                </c:pt>
                <c:pt idx="20">
                  <c:v>FY 22</c:v>
                </c:pt>
                <c:pt idx="21">
                  <c:v>FY 23</c:v>
                </c:pt>
                <c:pt idx="22">
                  <c:v>FY 24</c:v>
                </c:pt>
                <c:pt idx="23">
                  <c:v>FY 25</c:v>
                </c:pt>
                <c:pt idx="24">
                  <c:v>FY 26 e.</c:v>
                </c:pt>
                <c:pt idx="25">
                  <c:v>FY 27 e.</c:v>
                </c:pt>
              </c:strCache>
            </c:strRef>
          </c:cat>
          <c:val>
            <c:numRef>
              <c:f>'DATA SC PI and taxes'!$BJ$36:$BJ$61</c:f>
              <c:numCache>
                <c:formatCode>0.0%</c:formatCode>
                <c:ptCount val="26"/>
                <c:pt idx="0">
                  <c:v>3.9E-2</c:v>
                </c:pt>
                <c:pt idx="1">
                  <c:v>3.9E-2</c:v>
                </c:pt>
                <c:pt idx="2">
                  <c:v>3.9E-2</c:v>
                </c:pt>
                <c:pt idx="3">
                  <c:v>3.9E-2</c:v>
                </c:pt>
                <c:pt idx="4">
                  <c:v>3.9E-2</c:v>
                </c:pt>
                <c:pt idx="5">
                  <c:v>3.9E-2</c:v>
                </c:pt>
                <c:pt idx="6">
                  <c:v>3.9E-2</c:v>
                </c:pt>
                <c:pt idx="7">
                  <c:v>3.9E-2</c:v>
                </c:pt>
                <c:pt idx="8">
                  <c:v>3.9E-2</c:v>
                </c:pt>
                <c:pt idx="9">
                  <c:v>3.9E-2</c:v>
                </c:pt>
                <c:pt idx="10">
                  <c:v>3.9E-2</c:v>
                </c:pt>
                <c:pt idx="11">
                  <c:v>3.9E-2</c:v>
                </c:pt>
                <c:pt idx="12">
                  <c:v>3.9E-2</c:v>
                </c:pt>
                <c:pt idx="13">
                  <c:v>3.9E-2</c:v>
                </c:pt>
                <c:pt idx="14">
                  <c:v>3.9E-2</c:v>
                </c:pt>
                <c:pt idx="15">
                  <c:v>3.9E-2</c:v>
                </c:pt>
                <c:pt idx="16">
                  <c:v>3.9E-2</c:v>
                </c:pt>
                <c:pt idx="17">
                  <c:v>3.9E-2</c:v>
                </c:pt>
                <c:pt idx="18">
                  <c:v>3.9E-2</c:v>
                </c:pt>
                <c:pt idx="19">
                  <c:v>3.9E-2</c:v>
                </c:pt>
                <c:pt idx="20">
                  <c:v>3.9E-2</c:v>
                </c:pt>
                <c:pt idx="21">
                  <c:v>3.9E-2</c:v>
                </c:pt>
                <c:pt idx="22">
                  <c:v>3.9E-2</c:v>
                </c:pt>
                <c:pt idx="23">
                  <c:v>3.9E-2</c:v>
                </c:pt>
                <c:pt idx="24">
                  <c:v>3.9E-2</c:v>
                </c:pt>
                <c:pt idx="25">
                  <c:v>3.9E-2</c:v>
                </c:pt>
              </c:numCache>
            </c:numRef>
          </c:val>
          <c:smooth val="0"/>
          <c:extLst>
            <c:ext xmlns:c16="http://schemas.microsoft.com/office/drawing/2014/chart" uri="{C3380CC4-5D6E-409C-BE32-E72D297353CC}">
              <c16:uniqueId val="{0000001C-D7B3-4F52-BF7F-137F2BAC6C8E}"/>
            </c:ext>
          </c:extLst>
        </c:ser>
        <c:dLbls>
          <c:showLegendKey val="0"/>
          <c:showVal val="0"/>
          <c:showCatName val="0"/>
          <c:showSerName val="0"/>
          <c:showPercent val="0"/>
          <c:showBubbleSize val="0"/>
        </c:dLbls>
        <c:marker val="1"/>
        <c:smooth val="0"/>
        <c:axId val="259428448"/>
        <c:axId val="310458616"/>
      </c:lineChart>
      <c:catAx>
        <c:axId val="259428448"/>
        <c:scaling>
          <c:orientation val="minMax"/>
        </c:scaling>
        <c:delete val="0"/>
        <c:axPos val="b"/>
        <c:numFmt formatCode="General" sourceLinked="1"/>
        <c:majorTickMark val="cross"/>
        <c:minorTickMark val="none"/>
        <c:tickLblPos val="nextTo"/>
        <c:spPr>
          <a:ln>
            <a:solidFill>
              <a:srgbClr val="A5A5A5"/>
            </a:solidFill>
          </a:ln>
        </c:spPr>
        <c:txPr>
          <a:bodyPr rot="-5400000" vert="horz"/>
          <a:lstStyle/>
          <a:p>
            <a:pPr>
              <a:defRPr sz="1100">
                <a:solidFill>
                  <a:srgbClr val="595959"/>
                </a:solidFill>
                <a:latin typeface="Franklin Gothic Book"/>
                <a:ea typeface="Franklin Gothic Book"/>
                <a:cs typeface="Franklin Gothic Book"/>
              </a:defRPr>
            </a:pPr>
            <a:endParaRPr lang="en-US"/>
          </a:p>
        </c:txPr>
        <c:crossAx val="310458616"/>
        <c:crosses val="autoZero"/>
        <c:auto val="1"/>
        <c:lblAlgn val="ctr"/>
        <c:lblOffset val="100"/>
        <c:noMultiLvlLbl val="0"/>
      </c:catAx>
      <c:valAx>
        <c:axId val="310458616"/>
        <c:scaling>
          <c:orientation val="minMax"/>
          <c:max val="5.5000000000000007E-2"/>
          <c:min val="3.5000000000000003E-2"/>
        </c:scaling>
        <c:delete val="0"/>
        <c:axPos val="l"/>
        <c:majorGridlines>
          <c:spPr>
            <a:ln>
              <a:solidFill>
                <a:srgbClr val="A5A5A5"/>
              </a:solidFill>
            </a:ln>
          </c:spPr>
        </c:majorGridlines>
        <c:title>
          <c:tx>
            <c:rich>
              <a:bodyPr rot="-5400000" vert="horz"/>
              <a:lstStyle/>
              <a:p>
                <a:pPr>
                  <a:defRPr sz="1100" b="0">
                    <a:solidFill>
                      <a:srgbClr val="595959"/>
                    </a:solidFill>
                    <a:latin typeface="Franklin Gothic Book"/>
                    <a:ea typeface="Franklin Gothic Book"/>
                    <a:cs typeface="Franklin Gothic Book"/>
                  </a:defRPr>
                </a:pPr>
                <a:r>
                  <a:rPr lang="en-US" dirty="0"/>
                  <a:t>(Percentage of Personal Income)</a:t>
                </a:r>
              </a:p>
            </c:rich>
          </c:tx>
          <c:layout>
            <c:manualLayout>
              <c:xMode val="edge"/>
              <c:yMode val="edge"/>
              <c:x val="5.6446612651679428E-3"/>
              <c:y val="0.2671452392321173"/>
            </c:manualLayout>
          </c:layout>
          <c:overlay val="0"/>
        </c:title>
        <c:numFmt formatCode="0.0%" sourceLinked="0"/>
        <c:majorTickMark val="out"/>
        <c:minorTickMark val="in"/>
        <c:tickLblPos val="nextTo"/>
        <c:spPr>
          <a:ln>
            <a:solidFill>
              <a:srgbClr val="A5A5A5"/>
            </a:solidFill>
          </a:ln>
        </c:spPr>
        <c:txPr>
          <a:bodyPr/>
          <a:lstStyle/>
          <a:p>
            <a:pPr>
              <a:defRPr sz="1100">
                <a:solidFill>
                  <a:srgbClr val="595959"/>
                </a:solidFill>
                <a:latin typeface="Franklin Gothic Book"/>
                <a:ea typeface="Franklin Gothic Book"/>
                <a:cs typeface="Franklin Gothic Book"/>
              </a:defRPr>
            </a:pPr>
            <a:endParaRPr lang="en-US"/>
          </a:p>
        </c:txPr>
        <c:crossAx val="259428448"/>
        <c:crosses val="autoZero"/>
        <c:crossBetween val="between"/>
      </c:valAx>
      <c:valAx>
        <c:axId val="1510539008"/>
        <c:scaling>
          <c:orientation val="minMax"/>
          <c:max val="1.0000000000000002E-2"/>
        </c:scaling>
        <c:delete val="0"/>
        <c:axPos val="r"/>
        <c:numFmt formatCode="0.00%" sourceLinked="1"/>
        <c:majorTickMark val="none"/>
        <c:minorTickMark val="none"/>
        <c:tickLblPos val="none"/>
        <c:spPr>
          <a:ln>
            <a:noFill/>
          </a:ln>
        </c:spPr>
        <c:txPr>
          <a:bodyPr/>
          <a:lstStyle/>
          <a:p>
            <a:pPr>
              <a:defRPr>
                <a:solidFill>
                  <a:srgbClr val="595959"/>
                </a:solidFill>
                <a:latin typeface="Franklin Gothic Book"/>
                <a:ea typeface="Franklin Gothic Book"/>
                <a:cs typeface="Franklin Gothic Book"/>
              </a:defRPr>
            </a:pPr>
            <a:endParaRPr lang="en-US"/>
          </a:p>
        </c:txPr>
        <c:crossAx val="164877312"/>
        <c:crosses val="max"/>
        <c:crossBetween val="between"/>
      </c:valAx>
      <c:catAx>
        <c:axId val="164877312"/>
        <c:scaling>
          <c:orientation val="minMax"/>
        </c:scaling>
        <c:delete val="1"/>
        <c:axPos val="b"/>
        <c:majorTickMark val="out"/>
        <c:minorTickMark val="none"/>
        <c:tickLblPos val="nextTo"/>
        <c:crossAx val="1510539008"/>
        <c:crosses val="autoZero"/>
        <c:auto val="1"/>
        <c:lblAlgn val="ctr"/>
        <c:lblOffset val="100"/>
        <c:noMultiLvlLbl val="0"/>
      </c:catAx>
      <c:spPr>
        <a:ln>
          <a:solidFill>
            <a:srgbClr val="A5A5A5"/>
          </a:solidFill>
        </a:ln>
      </c:spPr>
    </c:plotArea>
    <c:legend>
      <c:legendPos val="b"/>
      <c:legendEntry>
        <c:idx val="0"/>
        <c:delete val="1"/>
      </c:legendEntry>
      <c:legendEntry>
        <c:idx val="2"/>
        <c:delete val="1"/>
      </c:legendEntry>
      <c:legendEntry>
        <c:idx val="3"/>
        <c:delete val="1"/>
      </c:legendEntry>
      <c:layout>
        <c:manualLayout>
          <c:xMode val="edge"/>
          <c:yMode val="edge"/>
          <c:x val="0.29074812659287153"/>
          <c:y val="0.9098764027809374"/>
          <c:w val="0.48703832218393678"/>
          <c:h val="3.896312657725496E-2"/>
        </c:manualLayout>
      </c:layout>
      <c:overlay val="0"/>
      <c:txPr>
        <a:bodyPr/>
        <a:lstStyle/>
        <a:p>
          <a:pPr>
            <a:defRPr sz="1100">
              <a:solidFill>
                <a:srgbClr val="595959"/>
              </a:solidFill>
              <a:latin typeface="Franklin Gothic Book"/>
              <a:ea typeface="Franklin Gothic Book"/>
              <a:cs typeface="Franklin Gothic Book"/>
            </a:defRPr>
          </a:pPr>
          <a:endParaRPr lang="en-US"/>
        </a:p>
      </c:txPr>
    </c:legend>
    <c:plotVisOnly val="1"/>
    <c:dispBlanksAs val="gap"/>
    <c:showDLblsOverMax val="0"/>
  </c:chart>
  <c:spPr>
    <a:ln>
      <a:noFill/>
    </a:ln>
  </c:spPr>
  <c:txPr>
    <a:bodyPr/>
    <a:lstStyle/>
    <a:p>
      <a:pPr>
        <a:defRPr sz="1200">
          <a:latin typeface="Franklin Gothic Book (Body)"/>
        </a:defRPr>
      </a:pPr>
      <a:endParaRPr lang="en-US"/>
    </a:p>
  </c:txPr>
  <c:externalData r:id="rId2">
    <c:autoUpdate val="0"/>
  </c:externalData>
  <c:userShapes r:id="rId3"/>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800">
                <a:solidFill>
                  <a:srgbClr val="595959"/>
                </a:solidFill>
                <a:latin typeface="Franklin Gothic Book"/>
                <a:ea typeface="Franklin Gothic Book"/>
                <a:cs typeface="Franklin Gothic Book"/>
              </a:defRPr>
            </a:pPr>
            <a:r>
              <a:rPr lang="en-US" dirty="0"/>
              <a:t>SOUTH CAROLINA INDIVIDUAL</a:t>
            </a:r>
            <a:r>
              <a:rPr lang="en-US" baseline="0" dirty="0"/>
              <a:t> </a:t>
            </a:r>
            <a:r>
              <a:rPr lang="en-US" dirty="0"/>
              <a:t>INCOME TAX COLLECTIONS</a:t>
            </a:r>
          </a:p>
          <a:p>
            <a:pPr>
              <a:defRPr sz="1800">
                <a:solidFill>
                  <a:srgbClr val="595959"/>
                </a:solidFill>
                <a:latin typeface="Franklin Gothic Book"/>
                <a:ea typeface="Franklin Gothic Book"/>
                <a:cs typeface="Franklin Gothic Book"/>
              </a:defRPr>
            </a:pPr>
            <a:r>
              <a:rPr lang="en-US" sz="1400" dirty="0"/>
              <a:t>as a Percentage of Total Personal Income</a:t>
            </a:r>
          </a:p>
        </c:rich>
      </c:tx>
      <c:layout>
        <c:manualLayout>
          <c:xMode val="edge"/>
          <c:yMode val="edge"/>
          <c:x val="0.23457786526684166"/>
          <c:y val="7.9152882355436511E-4"/>
        </c:manualLayout>
      </c:layout>
      <c:overlay val="0"/>
    </c:title>
    <c:autoTitleDeleted val="0"/>
    <c:plotArea>
      <c:layout>
        <c:manualLayout>
          <c:layoutTarget val="inner"/>
          <c:xMode val="edge"/>
          <c:yMode val="edge"/>
          <c:x val="8.0729525271255723E-2"/>
          <c:y val="0.10767934365903316"/>
          <c:w val="0.90397076218946992"/>
          <c:h val="0.75182121027474402"/>
        </c:manualLayout>
      </c:layout>
      <c:barChart>
        <c:barDir val="col"/>
        <c:grouping val="clustered"/>
        <c:varyColors val="0"/>
        <c:ser>
          <c:idx val="2"/>
          <c:order val="0"/>
          <c:tx>
            <c:v>rec</c:v>
          </c:tx>
          <c:spPr>
            <a:solidFill>
              <a:srgbClr val="BDBDBD">
                <a:alpha val="60000"/>
              </a:srgbClr>
            </a:solidFill>
          </c:spPr>
          <c:invertIfNegative val="0"/>
          <c:val>
            <c:numRef>
              <c:f>'DATA SC PI and taxes'!$BD$43:$BD$61</c:f>
              <c:numCache>
                <c:formatCode>#,##0</c:formatCode>
                <c:ptCount val="19"/>
                <c:pt idx="0" formatCode="General">
                  <c:v>3</c:v>
                </c:pt>
                <c:pt idx="1">
                  <c:v>#N/A</c:v>
                </c:pt>
                <c:pt idx="2">
                  <c:v>#N/A</c:v>
                </c:pt>
                <c:pt idx="3">
                  <c:v>#N/A</c:v>
                </c:pt>
                <c:pt idx="4">
                  <c:v>#N/A</c:v>
                </c:pt>
                <c:pt idx="5">
                  <c:v>#N/A</c:v>
                </c:pt>
                <c:pt idx="6">
                  <c:v>#N/A</c:v>
                </c:pt>
                <c:pt idx="7">
                  <c:v>#N/A</c:v>
                </c:pt>
                <c:pt idx="8">
                  <c:v>#N/A</c:v>
                </c:pt>
                <c:pt idx="9">
                  <c:v>#N/A</c:v>
                </c:pt>
                <c:pt idx="10">
                  <c:v>#N/A</c:v>
                </c:pt>
                <c:pt idx="11" formatCode="General">
                  <c:v>3</c:v>
                </c:pt>
                <c:pt idx="12">
                  <c:v>#N/A</c:v>
                </c:pt>
                <c:pt idx="13">
                  <c:v>#N/A</c:v>
                </c:pt>
                <c:pt idx="14">
                  <c:v>#N/A</c:v>
                </c:pt>
                <c:pt idx="15">
                  <c:v>#N/A</c:v>
                </c:pt>
                <c:pt idx="16">
                  <c:v>#N/A</c:v>
                </c:pt>
                <c:pt idx="17">
                  <c:v>#N/A</c:v>
                </c:pt>
                <c:pt idx="18">
                  <c:v>#N/A</c:v>
                </c:pt>
              </c:numCache>
            </c:numRef>
          </c:val>
          <c:extLst>
            <c:ext xmlns:c16="http://schemas.microsoft.com/office/drawing/2014/chart" uri="{C3380CC4-5D6E-409C-BE32-E72D297353CC}">
              <c16:uniqueId val="{00000000-3EAD-4C62-AF93-E65B9CB69BD4}"/>
            </c:ext>
          </c:extLst>
        </c:ser>
        <c:dLbls>
          <c:showLegendKey val="0"/>
          <c:showVal val="0"/>
          <c:showCatName val="0"/>
          <c:showSerName val="0"/>
          <c:showPercent val="0"/>
          <c:showBubbleSize val="0"/>
        </c:dLbls>
        <c:gapWidth val="0"/>
        <c:axId val="2027806736"/>
        <c:axId val="974911488"/>
      </c:barChart>
      <c:lineChart>
        <c:grouping val="standard"/>
        <c:varyColors val="0"/>
        <c:ser>
          <c:idx val="0"/>
          <c:order val="1"/>
          <c:tx>
            <c:v>Individual Income Tax Actual &amp; Current Estimates</c:v>
          </c:tx>
          <c:spPr>
            <a:ln>
              <a:solidFill>
                <a:srgbClr val="415FA9"/>
              </a:solidFill>
            </a:ln>
          </c:spPr>
          <c:marker>
            <c:symbol val="none"/>
          </c:marker>
          <c:dPt>
            <c:idx val="15"/>
            <c:bubble3D val="0"/>
            <c:spPr>
              <a:ln>
                <a:solidFill>
                  <a:srgbClr val="415FA9"/>
                </a:solidFill>
                <a:prstDash val="solid"/>
              </a:ln>
            </c:spPr>
            <c:extLst>
              <c:ext xmlns:c16="http://schemas.microsoft.com/office/drawing/2014/chart" uri="{C3380CC4-5D6E-409C-BE32-E72D297353CC}">
                <c16:uniqueId val="{00000002-3EAD-4C62-AF93-E65B9CB69BD4}"/>
              </c:ext>
            </c:extLst>
          </c:dPt>
          <c:dPt>
            <c:idx val="16"/>
            <c:bubble3D val="0"/>
            <c:spPr>
              <a:ln>
                <a:solidFill>
                  <a:srgbClr val="415FA9"/>
                </a:solidFill>
                <a:prstDash val="solid"/>
              </a:ln>
            </c:spPr>
            <c:extLst>
              <c:ext xmlns:c16="http://schemas.microsoft.com/office/drawing/2014/chart" uri="{C3380CC4-5D6E-409C-BE32-E72D297353CC}">
                <c16:uniqueId val="{00000004-3EAD-4C62-AF93-E65B9CB69BD4}"/>
              </c:ext>
            </c:extLst>
          </c:dPt>
          <c:dPt>
            <c:idx val="17"/>
            <c:bubble3D val="0"/>
            <c:spPr>
              <a:ln>
                <a:solidFill>
                  <a:srgbClr val="415FA9"/>
                </a:solidFill>
                <a:prstDash val="dash"/>
              </a:ln>
            </c:spPr>
            <c:extLst>
              <c:ext xmlns:c16="http://schemas.microsoft.com/office/drawing/2014/chart" uri="{C3380CC4-5D6E-409C-BE32-E72D297353CC}">
                <c16:uniqueId val="{00000006-3EAD-4C62-AF93-E65B9CB69BD4}"/>
              </c:ext>
            </c:extLst>
          </c:dPt>
          <c:dPt>
            <c:idx val="18"/>
            <c:bubble3D val="0"/>
            <c:spPr>
              <a:ln>
                <a:solidFill>
                  <a:srgbClr val="415FA9"/>
                </a:solidFill>
                <a:prstDash val="dash"/>
              </a:ln>
            </c:spPr>
            <c:extLst>
              <c:ext xmlns:c16="http://schemas.microsoft.com/office/drawing/2014/chart" uri="{C3380CC4-5D6E-409C-BE32-E72D297353CC}">
                <c16:uniqueId val="{00000008-3EAD-4C62-AF93-E65B9CB69BD4}"/>
              </c:ext>
            </c:extLst>
          </c:dPt>
          <c:cat>
            <c:strRef>
              <c:f>'DATA SC PI and taxes'!$A$43:$A$61</c:f>
              <c:strCache>
                <c:ptCount val="19"/>
                <c:pt idx="0">
                  <c:v>FY 09</c:v>
                </c:pt>
                <c:pt idx="1">
                  <c:v>FY 10</c:v>
                </c:pt>
                <c:pt idx="2">
                  <c:v>FY 11</c:v>
                </c:pt>
                <c:pt idx="3">
                  <c:v>FY 12</c:v>
                </c:pt>
                <c:pt idx="4">
                  <c:v>FY 13</c:v>
                </c:pt>
                <c:pt idx="5">
                  <c:v>FY 14</c:v>
                </c:pt>
                <c:pt idx="6">
                  <c:v>FY 15</c:v>
                </c:pt>
                <c:pt idx="7">
                  <c:v>FY 16</c:v>
                </c:pt>
                <c:pt idx="8">
                  <c:v>FY 17</c:v>
                </c:pt>
                <c:pt idx="9">
                  <c:v>FY 18</c:v>
                </c:pt>
                <c:pt idx="10">
                  <c:v>FY 19</c:v>
                </c:pt>
                <c:pt idx="11">
                  <c:v>FY 20</c:v>
                </c:pt>
                <c:pt idx="12">
                  <c:v>FY 21</c:v>
                </c:pt>
                <c:pt idx="13">
                  <c:v>FY 22</c:v>
                </c:pt>
                <c:pt idx="14">
                  <c:v>FY 23</c:v>
                </c:pt>
                <c:pt idx="15">
                  <c:v>FY 24</c:v>
                </c:pt>
                <c:pt idx="16">
                  <c:v>FY 25</c:v>
                </c:pt>
                <c:pt idx="17">
                  <c:v>FY 26 e.</c:v>
                </c:pt>
                <c:pt idx="18">
                  <c:v>FY 27 e.</c:v>
                </c:pt>
              </c:strCache>
            </c:strRef>
          </c:cat>
          <c:val>
            <c:numRef>
              <c:f>'DATA SC PI and taxes'!$N$43:$N$61</c:f>
              <c:numCache>
                <c:formatCode>0.00%</c:formatCode>
                <c:ptCount val="19"/>
                <c:pt idx="0">
                  <c:v>1.8986154013371045E-2</c:v>
                </c:pt>
                <c:pt idx="1">
                  <c:v>1.799398668699425E-2</c:v>
                </c:pt>
                <c:pt idx="2">
                  <c:v>1.8599302295383965E-2</c:v>
                </c:pt>
                <c:pt idx="3">
                  <c:v>1.8841131161092838E-2</c:v>
                </c:pt>
                <c:pt idx="4">
                  <c:v>1.9873439082754608E-2</c:v>
                </c:pt>
                <c:pt idx="5">
                  <c:v>1.9568728175779856E-2</c:v>
                </c:pt>
                <c:pt idx="6">
                  <c:v>1.9616738865038275E-2</c:v>
                </c:pt>
                <c:pt idx="7">
                  <c:v>1.8669208012035157E-2</c:v>
                </c:pt>
                <c:pt idx="8">
                  <c:v>2.0003932517937455E-2</c:v>
                </c:pt>
                <c:pt idx="9">
                  <c:v>2.0491256699315348E-2</c:v>
                </c:pt>
                <c:pt idx="10">
                  <c:v>2.0721689361100405E-2</c:v>
                </c:pt>
                <c:pt idx="11">
                  <c:v>2.0617624786727205E-2</c:v>
                </c:pt>
                <c:pt idx="12">
                  <c:v>2.0444462247205676E-2</c:v>
                </c:pt>
                <c:pt idx="13">
                  <c:v>2.4524248935260954E-2</c:v>
                </c:pt>
                <c:pt idx="14">
                  <c:v>1.9155372820347728E-2</c:v>
                </c:pt>
                <c:pt idx="15">
                  <c:v>1.8969475894878827E-2</c:v>
                </c:pt>
                <c:pt idx="16">
                  <c:v>1.9595708907338593E-2</c:v>
                </c:pt>
                <c:pt idx="17">
                  <c:v>1.9590613832697345E-2</c:v>
                </c:pt>
                <c:pt idx="18">
                  <c:v>1.744267578480448E-2</c:v>
                </c:pt>
              </c:numCache>
            </c:numRef>
          </c:val>
          <c:smooth val="0"/>
          <c:extLst>
            <c:ext xmlns:c16="http://schemas.microsoft.com/office/drawing/2014/chart" uri="{C3380CC4-5D6E-409C-BE32-E72D297353CC}">
              <c16:uniqueId val="{00000009-3EAD-4C62-AF93-E65B9CB69BD4}"/>
            </c:ext>
          </c:extLst>
        </c:ser>
        <c:ser>
          <c:idx val="1"/>
          <c:order val="2"/>
          <c:tx>
            <c:v>Top Line</c:v>
          </c:tx>
          <c:spPr>
            <a:ln>
              <a:solidFill>
                <a:schemeClr val="tx1"/>
              </a:solidFill>
            </a:ln>
          </c:spPr>
          <c:marker>
            <c:symbol val="none"/>
          </c:marker>
          <c:cat>
            <c:strRef>
              <c:f>'DATA SC PI and taxes'!$A$43:$A$61</c:f>
              <c:strCache>
                <c:ptCount val="19"/>
                <c:pt idx="0">
                  <c:v>FY 09</c:v>
                </c:pt>
                <c:pt idx="1">
                  <c:v>FY 10</c:v>
                </c:pt>
                <c:pt idx="2">
                  <c:v>FY 11</c:v>
                </c:pt>
                <c:pt idx="3">
                  <c:v>FY 12</c:v>
                </c:pt>
                <c:pt idx="4">
                  <c:v>FY 13</c:v>
                </c:pt>
                <c:pt idx="5">
                  <c:v>FY 14</c:v>
                </c:pt>
                <c:pt idx="6">
                  <c:v>FY 15</c:v>
                </c:pt>
                <c:pt idx="7">
                  <c:v>FY 16</c:v>
                </c:pt>
                <c:pt idx="8">
                  <c:v>FY 17</c:v>
                </c:pt>
                <c:pt idx="9">
                  <c:v>FY 18</c:v>
                </c:pt>
                <c:pt idx="10">
                  <c:v>FY 19</c:v>
                </c:pt>
                <c:pt idx="11">
                  <c:v>FY 20</c:v>
                </c:pt>
                <c:pt idx="12">
                  <c:v>FY 21</c:v>
                </c:pt>
                <c:pt idx="13">
                  <c:v>FY 22</c:v>
                </c:pt>
                <c:pt idx="14">
                  <c:v>FY 23</c:v>
                </c:pt>
                <c:pt idx="15">
                  <c:v>FY 24</c:v>
                </c:pt>
                <c:pt idx="16">
                  <c:v>FY 25</c:v>
                </c:pt>
                <c:pt idx="17">
                  <c:v>FY 26 e.</c:v>
                </c:pt>
                <c:pt idx="18">
                  <c:v>FY 27 e.</c:v>
                </c:pt>
              </c:strCache>
            </c:strRef>
          </c:cat>
          <c:val>
            <c:numRef>
              <c:f>'DATA SC PI and taxes'!$BI$43:$BI$61</c:f>
              <c:numCache>
                <c:formatCode>0%</c:formatCode>
                <c:ptCount val="19"/>
                <c:pt idx="0">
                  <c:v>0.02</c:v>
                </c:pt>
                <c:pt idx="1">
                  <c:v>0.02</c:v>
                </c:pt>
                <c:pt idx="2">
                  <c:v>0.02</c:v>
                </c:pt>
                <c:pt idx="3">
                  <c:v>0.02</c:v>
                </c:pt>
                <c:pt idx="4">
                  <c:v>0.02</c:v>
                </c:pt>
                <c:pt idx="5">
                  <c:v>0.02</c:v>
                </c:pt>
                <c:pt idx="6">
                  <c:v>0.02</c:v>
                </c:pt>
                <c:pt idx="7">
                  <c:v>0.02</c:v>
                </c:pt>
                <c:pt idx="8">
                  <c:v>0.02</c:v>
                </c:pt>
                <c:pt idx="9">
                  <c:v>0.02</c:v>
                </c:pt>
                <c:pt idx="10">
                  <c:v>0.02</c:v>
                </c:pt>
                <c:pt idx="11">
                  <c:v>0.02</c:v>
                </c:pt>
                <c:pt idx="12">
                  <c:v>0.02</c:v>
                </c:pt>
                <c:pt idx="13">
                  <c:v>0.02</c:v>
                </c:pt>
                <c:pt idx="14">
                  <c:v>0.02</c:v>
                </c:pt>
                <c:pt idx="15">
                  <c:v>0.02</c:v>
                </c:pt>
                <c:pt idx="16">
                  <c:v>0.02</c:v>
                </c:pt>
                <c:pt idx="17">
                  <c:v>0.02</c:v>
                </c:pt>
                <c:pt idx="18">
                  <c:v>0.02</c:v>
                </c:pt>
              </c:numCache>
            </c:numRef>
          </c:val>
          <c:smooth val="0"/>
          <c:extLst>
            <c:ext xmlns:c16="http://schemas.microsoft.com/office/drawing/2014/chart" uri="{C3380CC4-5D6E-409C-BE32-E72D297353CC}">
              <c16:uniqueId val="{0000000A-3EAD-4C62-AF93-E65B9CB69BD4}"/>
            </c:ext>
          </c:extLst>
        </c:ser>
        <c:ser>
          <c:idx val="3"/>
          <c:order val="3"/>
          <c:tx>
            <c:v>Bottom Line</c:v>
          </c:tx>
          <c:spPr>
            <a:ln>
              <a:solidFill>
                <a:schemeClr val="tx1"/>
              </a:solidFill>
            </a:ln>
          </c:spPr>
          <c:marker>
            <c:symbol val="none"/>
          </c:marker>
          <c:cat>
            <c:strRef>
              <c:f>'DATA SC PI and taxes'!$A$43:$A$61</c:f>
              <c:strCache>
                <c:ptCount val="19"/>
                <c:pt idx="0">
                  <c:v>FY 09</c:v>
                </c:pt>
                <c:pt idx="1">
                  <c:v>FY 10</c:v>
                </c:pt>
                <c:pt idx="2">
                  <c:v>FY 11</c:v>
                </c:pt>
                <c:pt idx="3">
                  <c:v>FY 12</c:v>
                </c:pt>
                <c:pt idx="4">
                  <c:v>FY 13</c:v>
                </c:pt>
                <c:pt idx="5">
                  <c:v>FY 14</c:v>
                </c:pt>
                <c:pt idx="6">
                  <c:v>FY 15</c:v>
                </c:pt>
                <c:pt idx="7">
                  <c:v>FY 16</c:v>
                </c:pt>
                <c:pt idx="8">
                  <c:v>FY 17</c:v>
                </c:pt>
                <c:pt idx="9">
                  <c:v>FY 18</c:v>
                </c:pt>
                <c:pt idx="10">
                  <c:v>FY 19</c:v>
                </c:pt>
                <c:pt idx="11">
                  <c:v>FY 20</c:v>
                </c:pt>
                <c:pt idx="12">
                  <c:v>FY 21</c:v>
                </c:pt>
                <c:pt idx="13">
                  <c:v>FY 22</c:v>
                </c:pt>
                <c:pt idx="14">
                  <c:v>FY 23</c:v>
                </c:pt>
                <c:pt idx="15">
                  <c:v>FY 24</c:v>
                </c:pt>
                <c:pt idx="16">
                  <c:v>FY 25</c:v>
                </c:pt>
                <c:pt idx="17">
                  <c:v>FY 26 e.</c:v>
                </c:pt>
                <c:pt idx="18">
                  <c:v>FY 27 e.</c:v>
                </c:pt>
              </c:strCache>
            </c:strRef>
          </c:cat>
          <c:val>
            <c:numRef>
              <c:f>'DATA SC PI and taxes'!$BH$43:$BH$61</c:f>
              <c:numCache>
                <c:formatCode>0.00%</c:formatCode>
                <c:ptCount val="19"/>
                <c:pt idx="0">
                  <c:v>1.7999999999999999E-2</c:v>
                </c:pt>
                <c:pt idx="1">
                  <c:v>1.7999999999999999E-2</c:v>
                </c:pt>
                <c:pt idx="2">
                  <c:v>1.7999999999999999E-2</c:v>
                </c:pt>
                <c:pt idx="3">
                  <c:v>1.7999999999999999E-2</c:v>
                </c:pt>
                <c:pt idx="4">
                  <c:v>1.7999999999999999E-2</c:v>
                </c:pt>
                <c:pt idx="5">
                  <c:v>1.7999999999999999E-2</c:v>
                </c:pt>
                <c:pt idx="6">
                  <c:v>1.7999999999999999E-2</c:v>
                </c:pt>
                <c:pt idx="7">
                  <c:v>1.7999999999999999E-2</c:v>
                </c:pt>
                <c:pt idx="8">
                  <c:v>1.7999999999999999E-2</c:v>
                </c:pt>
                <c:pt idx="9">
                  <c:v>1.7999999999999999E-2</c:v>
                </c:pt>
                <c:pt idx="10">
                  <c:v>1.7999999999999999E-2</c:v>
                </c:pt>
                <c:pt idx="11">
                  <c:v>1.7999999999999999E-2</c:v>
                </c:pt>
                <c:pt idx="12">
                  <c:v>1.7999999999999999E-2</c:v>
                </c:pt>
                <c:pt idx="13">
                  <c:v>1.7999999999999999E-2</c:v>
                </c:pt>
                <c:pt idx="14">
                  <c:v>1.7999999999999999E-2</c:v>
                </c:pt>
                <c:pt idx="15">
                  <c:v>1.7999999999999999E-2</c:v>
                </c:pt>
                <c:pt idx="16">
                  <c:v>1.7999999999999999E-2</c:v>
                </c:pt>
                <c:pt idx="17">
                  <c:v>1.7999999999999999E-2</c:v>
                </c:pt>
                <c:pt idx="18">
                  <c:v>1.7999999999999999E-2</c:v>
                </c:pt>
              </c:numCache>
            </c:numRef>
          </c:val>
          <c:smooth val="0"/>
          <c:extLst>
            <c:ext xmlns:c16="http://schemas.microsoft.com/office/drawing/2014/chart" uri="{C3380CC4-5D6E-409C-BE32-E72D297353CC}">
              <c16:uniqueId val="{0000000B-3EAD-4C62-AF93-E65B9CB69BD4}"/>
            </c:ext>
          </c:extLst>
        </c:ser>
        <c:dLbls>
          <c:showLegendKey val="0"/>
          <c:showVal val="0"/>
          <c:showCatName val="0"/>
          <c:showSerName val="0"/>
          <c:showPercent val="0"/>
          <c:showBubbleSize val="0"/>
        </c:dLbls>
        <c:marker val="1"/>
        <c:smooth val="0"/>
        <c:axId val="308451656"/>
        <c:axId val="308452048"/>
      </c:lineChart>
      <c:catAx>
        <c:axId val="308451656"/>
        <c:scaling>
          <c:orientation val="minMax"/>
        </c:scaling>
        <c:delete val="0"/>
        <c:axPos val="b"/>
        <c:numFmt formatCode="General" sourceLinked="1"/>
        <c:majorTickMark val="out"/>
        <c:minorTickMark val="none"/>
        <c:tickLblPos val="nextTo"/>
        <c:spPr>
          <a:ln>
            <a:solidFill>
              <a:schemeClr val="accent3"/>
            </a:solidFill>
          </a:ln>
        </c:spPr>
        <c:txPr>
          <a:bodyPr rot="-5400000" vert="horz"/>
          <a:lstStyle/>
          <a:p>
            <a:pPr>
              <a:defRPr sz="1100">
                <a:solidFill>
                  <a:srgbClr val="595959"/>
                </a:solidFill>
                <a:latin typeface="Franklin Gothic Book"/>
                <a:ea typeface="Franklin Gothic Book"/>
                <a:cs typeface="Franklin Gothic Book"/>
              </a:defRPr>
            </a:pPr>
            <a:endParaRPr lang="en-US"/>
          </a:p>
        </c:txPr>
        <c:crossAx val="308452048"/>
        <c:crosses val="autoZero"/>
        <c:auto val="0"/>
        <c:lblAlgn val="ctr"/>
        <c:lblOffset val="100"/>
        <c:noMultiLvlLbl val="0"/>
      </c:catAx>
      <c:valAx>
        <c:axId val="308452048"/>
        <c:scaling>
          <c:orientation val="minMax"/>
          <c:min val="1.6000000000000004E-2"/>
        </c:scaling>
        <c:delete val="0"/>
        <c:axPos val="l"/>
        <c:majorGridlines>
          <c:spPr>
            <a:ln>
              <a:solidFill>
                <a:schemeClr val="accent3">
                  <a:lumMod val="75000"/>
                </a:schemeClr>
              </a:solidFill>
            </a:ln>
          </c:spPr>
        </c:majorGridlines>
        <c:title>
          <c:tx>
            <c:rich>
              <a:bodyPr rot="-5400000" vert="horz"/>
              <a:lstStyle/>
              <a:p>
                <a:pPr>
                  <a:defRPr sz="1100">
                    <a:solidFill>
                      <a:srgbClr val="595959"/>
                    </a:solidFill>
                    <a:latin typeface="Franklin Gothic Book"/>
                    <a:ea typeface="Franklin Gothic Book"/>
                    <a:cs typeface="Franklin Gothic Book"/>
                  </a:defRPr>
                </a:pPr>
                <a:r>
                  <a:rPr lang="en-US" dirty="0"/>
                  <a:t>(Percentage of Personal Income)</a:t>
                </a:r>
              </a:p>
            </c:rich>
          </c:tx>
          <c:layout>
            <c:manualLayout>
              <c:xMode val="edge"/>
              <c:yMode val="edge"/>
              <c:x val="6.2150519228574685E-3"/>
              <c:y val="0.28723288834517302"/>
            </c:manualLayout>
          </c:layout>
          <c:overlay val="0"/>
        </c:title>
        <c:numFmt formatCode="0.0%" sourceLinked="0"/>
        <c:majorTickMark val="out"/>
        <c:minorTickMark val="in"/>
        <c:tickLblPos val="nextTo"/>
        <c:spPr>
          <a:ln>
            <a:solidFill>
              <a:schemeClr val="accent3"/>
            </a:solidFill>
          </a:ln>
        </c:spPr>
        <c:txPr>
          <a:bodyPr/>
          <a:lstStyle/>
          <a:p>
            <a:pPr>
              <a:defRPr sz="1100">
                <a:solidFill>
                  <a:srgbClr val="595959"/>
                </a:solidFill>
                <a:latin typeface="Franklin Gothic Book"/>
                <a:ea typeface="Franklin Gothic Book"/>
                <a:cs typeface="Franklin Gothic Book"/>
              </a:defRPr>
            </a:pPr>
            <a:endParaRPr lang="en-US"/>
          </a:p>
        </c:txPr>
        <c:crossAx val="308451656"/>
        <c:crosses val="autoZero"/>
        <c:crossBetween val="between"/>
      </c:valAx>
      <c:valAx>
        <c:axId val="974911488"/>
        <c:scaling>
          <c:orientation val="minMax"/>
          <c:max val="3"/>
        </c:scaling>
        <c:delete val="0"/>
        <c:axPos val="r"/>
        <c:numFmt formatCode="General" sourceLinked="1"/>
        <c:majorTickMark val="none"/>
        <c:minorTickMark val="none"/>
        <c:tickLblPos val="none"/>
        <c:txPr>
          <a:bodyPr/>
          <a:lstStyle/>
          <a:p>
            <a:pPr>
              <a:defRPr>
                <a:solidFill>
                  <a:srgbClr val="595959"/>
                </a:solidFill>
                <a:latin typeface="Franklin Gothic Book"/>
                <a:ea typeface="Franklin Gothic Book"/>
                <a:cs typeface="Franklin Gothic Book"/>
              </a:defRPr>
            </a:pPr>
            <a:endParaRPr lang="en-US"/>
          </a:p>
        </c:txPr>
        <c:crossAx val="2027806736"/>
        <c:crosses val="max"/>
        <c:crossBetween val="between"/>
      </c:valAx>
      <c:catAx>
        <c:axId val="2027806736"/>
        <c:scaling>
          <c:orientation val="minMax"/>
        </c:scaling>
        <c:delete val="1"/>
        <c:axPos val="b"/>
        <c:numFmt formatCode="General" sourceLinked="1"/>
        <c:majorTickMark val="out"/>
        <c:minorTickMark val="none"/>
        <c:tickLblPos val="nextTo"/>
        <c:crossAx val="974911488"/>
        <c:crosses val="autoZero"/>
        <c:auto val="1"/>
        <c:lblAlgn val="ctr"/>
        <c:lblOffset val="100"/>
        <c:noMultiLvlLbl val="0"/>
      </c:catAx>
      <c:spPr>
        <a:noFill/>
        <a:ln w="25400">
          <a:noFill/>
        </a:ln>
      </c:spPr>
    </c:plotArea>
    <c:plotVisOnly val="1"/>
    <c:dispBlanksAs val="gap"/>
    <c:showDLblsOverMax val="0"/>
  </c:chart>
  <c:spPr>
    <a:ln>
      <a:noFill/>
    </a:ln>
  </c:spPr>
  <c:txPr>
    <a:bodyPr/>
    <a:lstStyle/>
    <a:p>
      <a:pPr>
        <a:defRPr sz="1200" b="0">
          <a:solidFill>
            <a:schemeClr val="tx1">
              <a:lumMod val="65000"/>
              <a:lumOff val="35000"/>
            </a:schemeClr>
          </a:solidFill>
        </a:defRPr>
      </a:pPr>
      <a:endParaRPr lang="en-US"/>
    </a:p>
  </c:txPr>
  <c:externalData r:id="rId2">
    <c:autoUpdate val="0"/>
  </c:externalData>
  <c:userShapes r:id="rId3"/>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rPr>
              <a:t>INDIVIDUAL INCOME TAX RATE CUTS</a:t>
            </a:r>
          </a:p>
        </c:rich>
      </c:tx>
      <c:layout>
        <c:manualLayout>
          <c:xMode val="edge"/>
          <c:yMode val="edge"/>
          <c:x val="0.33258349499790785"/>
          <c:y val="1.6112742578154339E-3"/>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22919823317671E-2"/>
          <c:y val="7.6565764168184294E-2"/>
          <c:w val="0.90544426391668298"/>
          <c:h val="0.75356332755466704"/>
        </c:manualLayout>
      </c:layout>
      <c:barChart>
        <c:barDir val="col"/>
        <c:grouping val="stacked"/>
        <c:varyColors val="0"/>
        <c:ser>
          <c:idx val="0"/>
          <c:order val="0"/>
          <c:tx>
            <c:strRef>
              <c:f>Sheet1!$B$2</c:f>
              <c:strCache>
                <c:ptCount val="1"/>
                <c:pt idx="0">
                  <c:v>Individual Income Tax</c:v>
                </c:pt>
              </c:strCache>
            </c:strRef>
          </c:tx>
          <c:spPr>
            <a:solidFill>
              <a:srgbClr val="C9C9C9"/>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Sheet1!$B$3:$B$8</c:f>
              <c:numCache>
                <c:formatCode>"$"#,##0_);\("$"#,##0\)</c:formatCode>
                <c:ptCount val="6"/>
                <c:pt idx="0">
                  <c:v>6827.5601001700015</c:v>
                </c:pt>
                <c:pt idx="1">
                  <c:v>5758.2118607499988</c:v>
                </c:pt>
                <c:pt idx="2">
                  <c:v>6113.1848706299998</c:v>
                </c:pt>
                <c:pt idx="3">
                  <c:v>6722.1869371599996</c:v>
                </c:pt>
                <c:pt idx="4">
                  <c:v>7047.4309803999986</c:v>
                </c:pt>
                <c:pt idx="5">
                  <c:v>6539.1469999999999</c:v>
                </c:pt>
              </c:numCache>
            </c:numRef>
          </c:val>
          <c:extLst>
            <c:ext xmlns:c16="http://schemas.microsoft.com/office/drawing/2014/chart" uri="{C3380CC4-5D6E-409C-BE32-E72D297353CC}">
              <c16:uniqueId val="{00000000-B823-427D-85DB-6B5C52C58B35}"/>
            </c:ext>
          </c:extLst>
        </c:ser>
        <c:ser>
          <c:idx val="6"/>
          <c:order val="1"/>
          <c:tx>
            <c:strRef>
              <c:f>Sheet1!$C$2</c:f>
              <c:strCache>
                <c:ptCount val="1"/>
                <c:pt idx="0">
                  <c:v>Withholdings Table Change</c:v>
                </c:pt>
              </c:strCache>
            </c:strRef>
          </c:tx>
          <c:spPr>
            <a:pattFill prst="lgCheck">
              <a:fgClr>
                <a:schemeClr val="accent3"/>
              </a:fgClr>
              <a:bgClr>
                <a:schemeClr val="bg1"/>
              </a:bgClr>
            </a:pattFill>
            <a:ln>
              <a:solidFill>
                <a:schemeClr val="accent3"/>
              </a:solidFill>
            </a:ln>
            <a:effectLst/>
          </c:spPr>
          <c:invertIfNegative val="0"/>
          <c:dLbls>
            <c:dLbl>
              <c:idx val="1"/>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1-B823-427D-85DB-6B5C52C58B35}"/>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Sheet1!$A$3:$A$8</c:f>
              <c:strCache>
                <c:ptCount val="6"/>
                <c:pt idx="0">
                  <c:v>FY 2021-22</c:v>
                </c:pt>
                <c:pt idx="1">
                  <c:v>FY 2022-23</c:v>
                </c:pt>
                <c:pt idx="2">
                  <c:v>FY 2023-24</c:v>
                </c:pt>
                <c:pt idx="3">
                  <c:v>FY 2024-25</c:v>
                </c:pt>
                <c:pt idx="4">
                  <c:v>FY 2025-26 (e)</c:v>
                </c:pt>
                <c:pt idx="5">
                  <c:v>FY 2026-27 (e)</c:v>
                </c:pt>
              </c:strCache>
            </c:strRef>
          </c:cat>
          <c:val>
            <c:numRef>
              <c:f>Sheet1!$C$3:$C$7</c:f>
              <c:numCache>
                <c:formatCode>"$"#,##0_);\("$"#,##0\)</c:formatCode>
                <c:ptCount val="5"/>
                <c:pt idx="1">
                  <c:v>888.7321399425</c:v>
                </c:pt>
              </c:numCache>
            </c:numRef>
          </c:val>
          <c:extLst>
            <c:ext xmlns:c16="http://schemas.microsoft.com/office/drawing/2014/chart" uri="{C3380CC4-5D6E-409C-BE32-E72D297353CC}">
              <c16:uniqueId val="{00000002-B823-427D-85DB-6B5C52C58B35}"/>
            </c:ext>
          </c:extLst>
        </c:ser>
        <c:ser>
          <c:idx val="1"/>
          <c:order val="2"/>
          <c:tx>
            <c:strRef>
              <c:f>Sheet1!$D$2</c:f>
              <c:strCache>
                <c:ptCount val="1"/>
                <c:pt idx="0">
                  <c:v>7% to 6.5%</c:v>
                </c:pt>
              </c:strCache>
            </c:strRef>
          </c:tx>
          <c:spPr>
            <a:solidFill>
              <a:schemeClr val="accent2"/>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Sheet1!$D$3:$D$8</c:f>
              <c:numCache>
                <c:formatCode>"$"#,##0_);\("$"#,##0\)</c:formatCode>
                <c:ptCount val="6"/>
                <c:pt idx="1">
                  <c:v>658.098072</c:v>
                </c:pt>
                <c:pt idx="2">
                  <c:v>691.13368163999996</c:v>
                </c:pt>
                <c:pt idx="3">
                  <c:v>745.29992280000022</c:v>
                </c:pt>
                <c:pt idx="4">
                  <c:v>790.47699999999998</c:v>
                </c:pt>
                <c:pt idx="5">
                  <c:v>838.39252952220988</c:v>
                </c:pt>
              </c:numCache>
            </c:numRef>
          </c:val>
          <c:extLst>
            <c:ext xmlns:c16="http://schemas.microsoft.com/office/drawing/2014/chart" uri="{C3380CC4-5D6E-409C-BE32-E72D297353CC}">
              <c16:uniqueId val="{00000003-B823-427D-85DB-6B5C52C58B35}"/>
            </c:ext>
          </c:extLst>
        </c:ser>
        <c:ser>
          <c:idx val="2"/>
          <c:order val="3"/>
          <c:tx>
            <c:strRef>
              <c:f>Sheet1!$E$2</c:f>
              <c:strCache>
                <c:ptCount val="1"/>
                <c:pt idx="0">
                  <c:v>6.5% to 6.4%</c:v>
                </c:pt>
              </c:strCache>
            </c:strRef>
          </c:tx>
          <c:spPr>
            <a:solidFill>
              <a:srgbClr val="A5A5A5"/>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Sheet1!$E$3:$E$8</c:f>
              <c:numCache>
                <c:formatCode>General</c:formatCode>
                <c:ptCount val="6"/>
                <c:pt idx="2" formatCode="&quot;$&quot;#,##0_);\(&quot;$&quot;#,##0\)">
                  <c:v>86.62591836</c:v>
                </c:pt>
                <c:pt idx="3" formatCode="&quot;$&quot;#,##0_);\(&quot;$&quot;#,##0\)">
                  <c:v>92.173290900000566</c:v>
                </c:pt>
                <c:pt idx="4" formatCode="&quot;$&quot;#,##0_);\(&quot;$&quot;#,##0\)">
                  <c:v>97.555999999999997</c:v>
                </c:pt>
                <c:pt idx="5" formatCode="&quot;$&quot;#,##0_);\(&quot;$&quot;#,##0\)">
                  <c:v>103.25304698435086</c:v>
                </c:pt>
              </c:numCache>
            </c:numRef>
          </c:val>
          <c:extLst>
            <c:ext xmlns:c16="http://schemas.microsoft.com/office/drawing/2014/chart" uri="{C3380CC4-5D6E-409C-BE32-E72D297353CC}">
              <c16:uniqueId val="{00000004-B823-427D-85DB-6B5C52C58B35}"/>
            </c:ext>
          </c:extLst>
        </c:ser>
        <c:ser>
          <c:idx val="3"/>
          <c:order val="4"/>
          <c:tx>
            <c:strRef>
              <c:f>Sheet1!$F$2</c:f>
              <c:strCache>
                <c:ptCount val="1"/>
                <c:pt idx="0">
                  <c:v>6.4% to 6.2%</c:v>
                </c:pt>
              </c:strCache>
            </c:strRef>
          </c:tx>
          <c:spPr>
            <a:solidFill>
              <a:schemeClr val="accent4"/>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Sheet1!$F$3:$F$8</c:f>
              <c:numCache>
                <c:formatCode>General</c:formatCode>
                <c:ptCount val="6"/>
                <c:pt idx="3" formatCode="&quot;$&quot;#,##0_);\(&quot;$&quot;#,##0\)">
                  <c:v>184.9609723999996</c:v>
                </c:pt>
                <c:pt idx="4" formatCode="&quot;$&quot;#,##0_);\(&quot;$&quot;#,##0\)">
                  <c:v>195.1</c:v>
                </c:pt>
                <c:pt idx="5" formatCode="&quot;$&quot;#,##0_);\(&quot;$&quot;#,##0\)">
                  <c:v>205.79481988060786</c:v>
                </c:pt>
              </c:numCache>
            </c:numRef>
          </c:val>
          <c:extLst>
            <c:ext xmlns:c16="http://schemas.microsoft.com/office/drawing/2014/chart" uri="{C3380CC4-5D6E-409C-BE32-E72D297353CC}">
              <c16:uniqueId val="{00000005-B823-427D-85DB-6B5C52C58B35}"/>
            </c:ext>
          </c:extLst>
        </c:ser>
        <c:ser>
          <c:idx val="4"/>
          <c:order val="5"/>
          <c:tx>
            <c:strRef>
              <c:f>Sheet1!$G$2</c:f>
              <c:strCache>
                <c:ptCount val="1"/>
                <c:pt idx="0">
                  <c:v>6.2% to 6.0%</c:v>
                </c:pt>
              </c:strCache>
            </c:strRef>
          </c:tx>
          <c:spPr>
            <a:solidFill>
              <a:schemeClr val="accent5"/>
            </a:solidFill>
            <a:ln>
              <a:noFill/>
            </a:ln>
            <a:effectLst/>
          </c:spPr>
          <c:invertIfNegative val="0"/>
          <c:cat>
            <c:strRef>
              <c:f>Sheet1!$A$3:$A$8</c:f>
              <c:strCache>
                <c:ptCount val="6"/>
                <c:pt idx="0">
                  <c:v>FY 2021-22</c:v>
                </c:pt>
                <c:pt idx="1">
                  <c:v>FY 2022-23</c:v>
                </c:pt>
                <c:pt idx="2">
                  <c:v>FY 2023-24</c:v>
                </c:pt>
                <c:pt idx="3">
                  <c:v>FY 2024-25</c:v>
                </c:pt>
                <c:pt idx="4">
                  <c:v>FY 2025-26 (e)</c:v>
                </c:pt>
                <c:pt idx="5">
                  <c:v>FY 2026-27 (e)</c:v>
                </c:pt>
              </c:strCache>
            </c:strRef>
          </c:cat>
          <c:val>
            <c:numRef>
              <c:f>Sheet1!$G$3:$G$8</c:f>
              <c:numCache>
                <c:formatCode>General</c:formatCode>
                <c:ptCount val="6"/>
                <c:pt idx="4" formatCode="&quot;$&quot;#,##0_);\(&quot;$&quot;#,##0\)">
                  <c:v>195.1</c:v>
                </c:pt>
                <c:pt idx="5" formatCode="&quot;$&quot;#,##0_);\(&quot;$&quot;#,##0\)">
                  <c:v>205.79481988060786</c:v>
                </c:pt>
              </c:numCache>
            </c:numRef>
          </c:val>
          <c:extLst>
            <c:ext xmlns:c16="http://schemas.microsoft.com/office/drawing/2014/chart" uri="{C3380CC4-5D6E-409C-BE32-E72D297353CC}">
              <c16:uniqueId val="{00000006-B823-427D-85DB-6B5C52C58B35}"/>
            </c:ext>
          </c:extLst>
        </c:ser>
        <c:ser>
          <c:idx val="7"/>
          <c:order val="6"/>
          <c:tx>
            <c:strRef>
              <c:f>Sheet1!$H$2</c:f>
              <c:strCache>
                <c:ptCount val="1"/>
                <c:pt idx="0">
                  <c:v>(AGI) 5.21%</c:v>
                </c:pt>
              </c:strCache>
            </c:strRef>
          </c:tx>
          <c:spPr>
            <a:solidFill>
              <a:srgbClr val="A6CB99"/>
            </a:solidFill>
            <a:ln>
              <a:noFill/>
            </a:ln>
            <a:effectLst/>
          </c:spPr>
          <c:invertIfNegative val="0"/>
          <c:val>
            <c:numRef>
              <c:f>Sheet1!$H$3:$H$8</c:f>
              <c:numCache>
                <c:formatCode>General</c:formatCode>
                <c:ptCount val="6"/>
                <c:pt idx="5" formatCode="&quot;$&quot;#,##0_);\(&quot;$&quot;#,##0\)">
                  <c:v>308.7</c:v>
                </c:pt>
              </c:numCache>
            </c:numRef>
          </c:val>
          <c:extLst>
            <c:ext xmlns:c16="http://schemas.microsoft.com/office/drawing/2014/chart" uri="{C3380CC4-5D6E-409C-BE32-E72D297353CC}">
              <c16:uniqueId val="{00000007-B823-427D-85DB-6B5C52C58B35}"/>
            </c:ext>
          </c:extLst>
        </c:ser>
        <c:dLbls>
          <c:showLegendKey val="0"/>
          <c:showVal val="0"/>
          <c:showCatName val="0"/>
          <c:showSerName val="0"/>
          <c:showPercent val="0"/>
          <c:showBubbleSize val="0"/>
        </c:dLbls>
        <c:gapWidth val="150"/>
        <c:overlap val="100"/>
        <c:axId val="2007737648"/>
        <c:axId val="2007739568"/>
      </c:barChart>
      <c:lineChart>
        <c:grouping val="standard"/>
        <c:varyColors val="0"/>
        <c:ser>
          <c:idx val="5"/>
          <c:order val="7"/>
          <c:tx>
            <c:v>Total Tax Cut</c:v>
          </c:tx>
          <c:spPr>
            <a:ln w="25400" cap="rnd">
              <a:no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8-B823-427D-85DB-6B5C52C58B35}"/>
                </c:ext>
              </c:extLst>
            </c:dLbl>
            <c:dLbl>
              <c:idx val="1"/>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B823-427D-85DB-6B5C52C58B35}"/>
                </c:ext>
              </c:extLst>
            </c:dLbl>
            <c:dLbl>
              <c:idx val="2"/>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B823-427D-85DB-6B5C52C58B35}"/>
                </c:ext>
              </c:extLst>
            </c:dLbl>
            <c:dLbl>
              <c:idx val="3"/>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B823-427D-85DB-6B5C52C58B35}"/>
                </c:ext>
              </c:extLst>
            </c:dLbl>
            <c:dLbl>
              <c:idx val="4"/>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B823-427D-85DB-6B5C52C58B35}"/>
                </c:ext>
              </c:extLst>
            </c:dLbl>
            <c:dLbl>
              <c:idx val="5"/>
              <c:tx>
                <c:rich>
                  <a:bodyPr/>
                  <a:lstStyle/>
                  <a:p>
                    <a:fld id="{7F6625C7-4581-4EB9-8075-8A9B986072C5}" type="SERIESNAME">
                      <a:rPr lang="en-US"/>
                      <a:pPr/>
                      <a:t>[SERIES NAME]</a:t>
                    </a:fld>
                    <a:r>
                      <a:rPr lang="en-US" baseline="0" dirty="0"/>
                      <a:t>, </a:t>
                    </a:r>
                    <a:fld id="{D557E177-8ED6-4063-B2F4-D9466F5F2E58}" type="CELLRANGE">
                      <a:rPr lang="en-US" baseline="0"/>
                      <a:pPr/>
                      <a:t>[CELLRANGE]</a:t>
                    </a:fld>
                    <a:endParaRPr lang="en-US" baseline="0" dirty="0"/>
                  </a:p>
                </c:rich>
              </c:tx>
              <c:dLblPos val="t"/>
              <c:showLegendKey val="0"/>
              <c:showVal val="0"/>
              <c:showCatName val="0"/>
              <c:showSerName val="1"/>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B823-427D-85DB-6B5C52C58B35}"/>
                </c:ext>
              </c:extLst>
            </c:dLbl>
            <c:numFmt formatCode="&quot;$&quot;#,##0_);\(&quot;$&quot;#,##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1"/>
            <c:showPercent val="0"/>
            <c:showBubbleSize val="0"/>
            <c:showLeaderLines val="0"/>
            <c:extLst>
              <c:ext xmlns:c15="http://schemas.microsoft.com/office/drawing/2012/chart" uri="{CE6537A1-D6FC-4f65-9D91-7224C49458BB}">
                <c15:showDataLabelsRange val="1"/>
                <c15:showLeaderLines val="0"/>
              </c:ext>
            </c:extLst>
          </c:dLbls>
          <c:val>
            <c:numRef>
              <c:f>Sheet1!$I$3:$I$8</c:f>
              <c:numCache>
                <c:formatCode>"$"#,##0_);\("$"#,##0\)</c:formatCode>
                <c:ptCount val="6"/>
                <c:pt idx="0">
                  <c:v>6827.5601001700015</c:v>
                </c:pt>
                <c:pt idx="1">
                  <c:v>7305.0420726924986</c:v>
                </c:pt>
                <c:pt idx="2">
                  <c:v>6890.9444706299992</c:v>
                </c:pt>
                <c:pt idx="3">
                  <c:v>7744.621123259999</c:v>
                </c:pt>
                <c:pt idx="4">
                  <c:v>8325.6639803999988</c:v>
                </c:pt>
                <c:pt idx="5">
                  <c:v>8201.0822162677759</c:v>
                </c:pt>
              </c:numCache>
            </c:numRef>
          </c:val>
          <c:smooth val="0"/>
          <c:extLst>
            <c:ext xmlns:c15="http://schemas.microsoft.com/office/drawing/2012/chart" uri="{02D57815-91ED-43cb-92C2-25804820EDAC}">
              <c15:datalabelsRange>
                <c15:f>Sheet1!$J$3:$J$8</c15:f>
                <c15:dlblRangeCache>
                  <c:ptCount val="6"/>
                  <c:pt idx="1">
                    <c:v>$658 M</c:v>
                  </c:pt>
                  <c:pt idx="2">
                    <c:v>$778 M</c:v>
                  </c:pt>
                  <c:pt idx="3">
                    <c:v>$1.02 B</c:v>
                  </c:pt>
                  <c:pt idx="4">
                    <c:v>$1.28 B</c:v>
                  </c:pt>
                  <c:pt idx="5">
                    <c:v>$1.35 B</c:v>
                  </c:pt>
                </c15:dlblRangeCache>
              </c15:datalabelsRange>
            </c:ext>
            <c:ext xmlns:c16="http://schemas.microsoft.com/office/drawing/2014/chart" uri="{C3380CC4-5D6E-409C-BE32-E72D297353CC}">
              <c16:uniqueId val="{0000000E-B823-427D-85DB-6B5C52C58B35}"/>
            </c:ext>
          </c:extLst>
        </c:ser>
        <c:dLbls>
          <c:showLegendKey val="0"/>
          <c:showVal val="0"/>
          <c:showCatName val="0"/>
          <c:showSerName val="0"/>
          <c:showPercent val="0"/>
          <c:showBubbleSize val="0"/>
        </c:dLbls>
        <c:marker val="1"/>
        <c:smooth val="0"/>
        <c:axId val="2007737648"/>
        <c:axId val="2007739568"/>
      </c:lineChart>
      <c:catAx>
        <c:axId val="200773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07739568"/>
        <c:crosses val="autoZero"/>
        <c:auto val="1"/>
        <c:lblAlgn val="ctr"/>
        <c:lblOffset val="100"/>
        <c:noMultiLvlLbl val="0"/>
      </c:catAx>
      <c:valAx>
        <c:axId val="2007739568"/>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layout>
            <c:manualLayout>
              <c:xMode val="edge"/>
              <c:yMode val="edge"/>
              <c:x val="3.2922515120392578E-4"/>
              <c:y val="0.41037218974362716"/>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_);\(&quot;$&quot;#,##0\)" sourceLinked="1"/>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07737648"/>
        <c:crosses val="autoZero"/>
        <c:crossBetween val="between"/>
      </c:valAx>
      <c:spPr>
        <a:noFill/>
        <a:ln>
          <a:noFill/>
        </a:ln>
        <a:effectLst/>
      </c:spPr>
    </c:plotArea>
    <c:legend>
      <c:legendPos val="b"/>
      <c:legendEntry>
        <c:idx val="7"/>
        <c:delete val="1"/>
      </c:legendEntry>
      <c:layout>
        <c:manualLayout>
          <c:xMode val="edge"/>
          <c:yMode val="edge"/>
          <c:x val="8.0982406420118294E-2"/>
          <c:y val="0.89153803960731293"/>
          <c:w val="0.85761894346760725"/>
          <c:h val="5.637582729681360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MEASURES OF SOUTH CAROLINA INCOME</a:t>
            </a:r>
          </a:p>
          <a:p>
            <a:pPr>
              <a:defRPr/>
            </a:pPr>
            <a:r>
              <a:rPr lang="en-US" dirty="0"/>
              <a:t>Estimates for Resident Tax Filers</a:t>
            </a:r>
            <a:r>
              <a:rPr lang="en-US" baseline="0" dirty="0"/>
              <a:t> - </a:t>
            </a:r>
            <a:r>
              <a:rPr lang="en-US" dirty="0"/>
              <a:t>Tax Year 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2431216333140642E-2"/>
          <c:y val="0.12352269841269842"/>
          <c:w val="0.90292054231563379"/>
          <c:h val="0.74787325313149411"/>
        </c:manualLayout>
      </c:layout>
      <c:barChart>
        <c:barDir val="col"/>
        <c:grouping val="stacked"/>
        <c:varyColors val="0"/>
        <c:ser>
          <c:idx val="7"/>
          <c:order val="0"/>
          <c:tx>
            <c:strRef>
              <c:f>'new system Update Here'!$D$1</c:f>
              <c:strCache>
                <c:ptCount val="1"/>
              </c:strCache>
            </c:strRef>
          </c:tx>
          <c:spPr>
            <a:solidFill>
              <a:schemeClr val="accent1">
                <a:lumMod val="75000"/>
              </a:schemeClr>
            </a:solidFill>
            <a:ln>
              <a:noFill/>
            </a:ln>
            <a:effectLst/>
          </c:spPr>
          <c:invertIfNegative val="0"/>
          <c:dPt>
            <c:idx val="0"/>
            <c:invertIfNegative val="0"/>
            <c:bubble3D val="0"/>
            <c:spPr>
              <a:solidFill>
                <a:srgbClr val="003366"/>
              </a:solidFill>
              <a:ln>
                <a:noFill/>
              </a:ln>
              <a:effectLst/>
            </c:spPr>
            <c:extLst>
              <c:ext xmlns:c16="http://schemas.microsoft.com/office/drawing/2014/chart" uri="{C3380CC4-5D6E-409C-BE32-E72D297353CC}">
                <c16:uniqueId val="{00000001-7D72-4C7D-8BA4-CC59B8284E64}"/>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D72-4C7D-8BA4-CC59B8284E6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7D72-4C7D-8BA4-CC59B8284E64}"/>
              </c:ext>
            </c:extLst>
          </c:dPt>
          <c:dLbls>
            <c:numFmt formatCode="&quot;$&quot;#,##0.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'new system Update Here'!$A$2:$A$4</c:f>
              <c:strCache>
                <c:ptCount val="3"/>
                <c:pt idx="0">
                  <c:v>Personal Income</c:v>
                </c:pt>
                <c:pt idx="1">
                  <c:v>Federal Adjusted Gross Income</c:v>
                </c:pt>
                <c:pt idx="2">
                  <c:v>S.C. Taxable Income</c:v>
                </c:pt>
              </c:strCache>
            </c:strRef>
          </c:cat>
          <c:val>
            <c:numRef>
              <c:f>'new system Update Here'!$B$2:$B$4</c:f>
              <c:numCache>
                <c:formatCode>_(* #,##0_);_(* \(#,##0\);_(* "-"??_);_(@_)</c:formatCode>
                <c:ptCount val="3"/>
                <c:pt idx="0">
                  <c:v>366520193779.35101</c:v>
                </c:pt>
                <c:pt idx="1">
                  <c:v>224968683681</c:v>
                </c:pt>
                <c:pt idx="2">
                  <c:v>134183037780</c:v>
                </c:pt>
              </c:numCache>
            </c:numRef>
          </c:val>
          <c:extLst>
            <c:ext xmlns:c16="http://schemas.microsoft.com/office/drawing/2014/chart" uri="{C3380CC4-5D6E-409C-BE32-E72D297353CC}">
              <c16:uniqueId val="{00000006-7D72-4C7D-8BA4-CC59B8284E64}"/>
            </c:ext>
          </c:extLst>
        </c:ser>
        <c:ser>
          <c:idx val="0"/>
          <c:order val="1"/>
          <c:tx>
            <c:strRef>
              <c:f>'new system Update Here'!$D$16</c:f>
              <c:strCache>
                <c:ptCount val="1"/>
                <c:pt idx="0">
                  <c:v>Transfer Payments</c:v>
                </c:pt>
              </c:strCache>
            </c:strRef>
          </c:tx>
          <c:spPr>
            <a:pattFill prst="wdDnDiag">
              <a:fgClr>
                <a:schemeClr val="accent2"/>
              </a:fgClr>
              <a:bgClr>
                <a:schemeClr val="bg1"/>
              </a:bgClr>
            </a:pattFill>
            <a:ln>
              <a:solidFill>
                <a:schemeClr val="accent3"/>
              </a:solidFill>
            </a:ln>
            <a:effectLst/>
          </c:spPr>
          <c:invertIfNegative val="0"/>
          <c:dLbls>
            <c:dLbl>
              <c:idx val="1"/>
              <c:spPr>
                <a:solidFill>
                  <a:schemeClr val="lt1"/>
                </a:solidFill>
                <a:ln>
                  <a:no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7-7D72-4C7D-8BA4-CC59B8284E6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'new system Update Here'!$D$17:$D$19</c:f>
              <c:numCache>
                <c:formatCode>#,##0</c:formatCode>
                <c:ptCount val="3"/>
                <c:pt idx="1">
                  <c:v>89496221568.538696</c:v>
                </c:pt>
              </c:numCache>
            </c:numRef>
          </c:val>
          <c:extLst>
            <c:ext xmlns:c16="http://schemas.microsoft.com/office/drawing/2014/chart" uri="{C3380CC4-5D6E-409C-BE32-E72D297353CC}">
              <c16:uniqueId val="{00000008-7D72-4C7D-8BA4-CC59B8284E64}"/>
            </c:ext>
          </c:extLst>
        </c:ser>
        <c:ser>
          <c:idx val="1"/>
          <c:order val="2"/>
          <c:tx>
            <c:strRef>
              <c:f>'new system Update Here'!$E$16</c:f>
              <c:strCache>
                <c:ptCount val="1"/>
                <c:pt idx="0">
                  <c:v>Non-Taxable Benefits</c:v>
                </c:pt>
              </c:strCache>
            </c:strRef>
          </c:tx>
          <c:spPr>
            <a:pattFill prst="wdDnDiag">
              <a:fgClr>
                <a:schemeClr val="accent2"/>
              </a:fgClr>
              <a:bgClr>
                <a:schemeClr val="bg1"/>
              </a:bgClr>
            </a:pattFill>
            <a:ln>
              <a:solidFill>
                <a:schemeClr val="accent3"/>
              </a:solidFill>
            </a:ln>
            <a:effectLst/>
          </c:spPr>
          <c:invertIfNegative val="0"/>
          <c:dLbls>
            <c:dLbl>
              <c:idx val="1"/>
              <c:spPr>
                <a:solidFill>
                  <a:schemeClr val="lt1"/>
                </a:solidFill>
                <a:ln>
                  <a:no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9-7D72-4C7D-8BA4-CC59B8284E64}"/>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'new system Update Here'!$E$17:$E$19</c:f>
              <c:numCache>
                <c:formatCode>#,##0</c:formatCode>
                <c:ptCount val="3"/>
                <c:pt idx="1">
                  <c:v>52055288529.812317</c:v>
                </c:pt>
              </c:numCache>
            </c:numRef>
          </c:val>
          <c:extLst>
            <c:ext xmlns:c16="http://schemas.microsoft.com/office/drawing/2014/chart" uri="{C3380CC4-5D6E-409C-BE32-E72D297353CC}">
              <c16:uniqueId val="{0000000A-7D72-4C7D-8BA4-CC59B8284E64}"/>
            </c:ext>
          </c:extLst>
        </c:ser>
        <c:ser>
          <c:idx val="3"/>
          <c:order val="3"/>
          <c:tx>
            <c:strRef>
              <c:f>'new system Update Here'!$G$16</c:f>
              <c:strCache>
                <c:ptCount val="1"/>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'new system Update Here'!$G$17:$G$19</c:f>
              <c:numCache>
                <c:formatCode>General</c:formatCode>
                <c:ptCount val="3"/>
              </c:numCache>
            </c:numRef>
          </c:val>
          <c:extLst>
            <c:ext xmlns:c16="http://schemas.microsoft.com/office/drawing/2014/chart" uri="{C3380CC4-5D6E-409C-BE32-E72D297353CC}">
              <c16:uniqueId val="{0000000B-7D72-4C7D-8BA4-CC59B8284E64}"/>
            </c:ext>
          </c:extLst>
        </c:ser>
        <c:ser>
          <c:idx val="9"/>
          <c:order val="4"/>
          <c:tx>
            <c:strRef>
              <c:f>'new system Update Here'!$H$16</c:f>
              <c:strCache>
                <c:ptCount val="1"/>
                <c:pt idx="0">
                  <c:v>Other State Deductions</c:v>
                </c:pt>
              </c:strCache>
            </c:strRef>
          </c:tx>
          <c:spPr>
            <a:pattFill prst="wdDnDiag">
              <a:fgClr>
                <a:schemeClr val="accent3"/>
              </a:fgClr>
              <a:bgClr>
                <a:schemeClr val="bg1"/>
              </a:bgClr>
            </a:pattFill>
            <a:ln>
              <a:solidFill>
                <a:schemeClr val="accent3"/>
              </a:solidFill>
            </a:ln>
            <a:effectLst/>
          </c:spPr>
          <c:invertIfNegative val="0"/>
          <c:dLbls>
            <c:spPr>
              <a:solidFill>
                <a:schemeClr val="bg1"/>
              </a:solid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'new system Update Here'!$H$17:$H$19</c:f>
              <c:numCache>
                <c:formatCode>General</c:formatCode>
                <c:ptCount val="3"/>
                <c:pt idx="2" formatCode="_(* #,##0_);_(* \(#,##0\);_(* &quot;-&quot;??_);_(@_)">
                  <c:v>56360273826</c:v>
                </c:pt>
              </c:numCache>
            </c:numRef>
          </c:val>
          <c:extLst>
            <c:ext xmlns:c16="http://schemas.microsoft.com/office/drawing/2014/chart" uri="{C3380CC4-5D6E-409C-BE32-E72D297353CC}">
              <c16:uniqueId val="{0000000C-7D72-4C7D-8BA4-CC59B8284E64}"/>
            </c:ext>
          </c:extLst>
        </c:ser>
        <c:ser>
          <c:idx val="2"/>
          <c:order val="5"/>
          <c:tx>
            <c:strRef>
              <c:f>'new system Update Here'!$F$16</c:f>
              <c:strCache>
                <c:ptCount val="1"/>
                <c:pt idx="0">
                  <c:v>SC Income Adjusted Deduction</c:v>
                </c:pt>
              </c:strCache>
            </c:strRef>
          </c:tx>
          <c:spPr>
            <a:pattFill prst="wdDnDiag">
              <a:fgClr>
                <a:schemeClr val="accent3"/>
              </a:fgClr>
              <a:bgClr>
                <a:schemeClr val="bg1"/>
              </a:bgClr>
            </a:pattFill>
            <a:ln>
              <a:solidFill>
                <a:schemeClr val="accent3"/>
              </a:solidFill>
            </a:ln>
            <a:effectLst/>
          </c:spPr>
          <c:invertIfNegative val="0"/>
          <c:dLbls>
            <c:dLbl>
              <c:idx val="2"/>
              <c:spPr>
                <a:solidFill>
                  <a:schemeClr val="lt1"/>
                </a:solidFill>
                <a:ln>
                  <a:noFill/>
                </a:ln>
                <a:effectLst/>
              </c:spPr>
              <c:txPr>
                <a:bodyPr rot="0" spcFirstLastPara="1" vertOverflow="clip" horzOverflow="clip"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0D-7D72-4C7D-8BA4-CC59B8284E64}"/>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'new system Update Here'!$F$17:$F$19</c:f>
              <c:numCache>
                <c:formatCode>General</c:formatCode>
                <c:ptCount val="3"/>
                <c:pt idx="2" formatCode="_(* #,##0.00_);_(* \(#,##0.00\);_(* &quot;-&quot;??_);_(@_)">
                  <c:v>34425372075</c:v>
                </c:pt>
              </c:numCache>
            </c:numRef>
          </c:val>
          <c:extLst>
            <c:ext xmlns:c16="http://schemas.microsoft.com/office/drawing/2014/chart" uri="{C3380CC4-5D6E-409C-BE32-E72D297353CC}">
              <c16:uniqueId val="{0000000E-7D72-4C7D-8BA4-CC59B8284E64}"/>
            </c:ext>
          </c:extLst>
        </c:ser>
        <c:dLbls>
          <c:dLblPos val="ctr"/>
          <c:showLegendKey val="0"/>
          <c:showVal val="1"/>
          <c:showCatName val="0"/>
          <c:showSerName val="0"/>
          <c:showPercent val="0"/>
          <c:showBubbleSize val="0"/>
        </c:dLbls>
        <c:gapWidth val="150"/>
        <c:overlap val="100"/>
        <c:axId val="915184768"/>
        <c:axId val="915185096"/>
      </c:barChart>
      <c:catAx>
        <c:axId val="91518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15185096"/>
        <c:crosses val="autoZero"/>
        <c:auto val="1"/>
        <c:lblAlgn val="ctr"/>
        <c:lblOffset val="100"/>
        <c:noMultiLvlLbl val="0"/>
      </c:catAx>
      <c:valAx>
        <c:axId val="915185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100" dirty="0"/>
                  <a:t>(Billions)</a:t>
                </a:r>
              </a:p>
            </c:rich>
          </c:tx>
          <c:layout>
            <c:manualLayout>
              <c:xMode val="edge"/>
              <c:yMode val="edge"/>
              <c:x val="1.584607630567918E-2"/>
              <c:y val="0.3896904140090504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rgbClr val="BFBFBF"/>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15184768"/>
        <c:crosses val="autoZero"/>
        <c:crossBetween val="between"/>
      </c:valAx>
      <c:spPr>
        <a:noFill/>
        <a:ln>
          <a:solidFill>
            <a:schemeClr val="accent3"/>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FEDERAL ADJUSTED GROSS INCOME COMPONENTS - PERCENTAGE OF INCOME</a:t>
            </a:r>
          </a:p>
          <a:p>
            <a:pPr>
              <a:defRPr/>
            </a:pPr>
            <a:r>
              <a:rPr lang="en-US" dirty="0"/>
              <a:t>SC,</a:t>
            </a:r>
            <a:r>
              <a:rPr lang="en-US" baseline="0" dirty="0"/>
              <a:t> NC, GA, and US Tax Returns - </a:t>
            </a:r>
            <a:r>
              <a:rPr lang="en-US" dirty="0"/>
              <a:t>Tax Year 2023</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560251337531054E-2"/>
          <c:y val="0.1350674959853379"/>
          <c:w val="0.8029234200482871"/>
          <c:h val="0.74743559047702013"/>
        </c:manualLayout>
      </c:layout>
      <c:barChart>
        <c:barDir val="col"/>
        <c:grouping val="stacked"/>
        <c:varyColors val="0"/>
        <c:ser>
          <c:idx val="0"/>
          <c:order val="0"/>
          <c:tx>
            <c:strRef>
              <c:f>Sheet2!$G$31</c:f>
              <c:strCache>
                <c:ptCount val="1"/>
                <c:pt idx="0">
                  <c:v>Salaries and Wages</c:v>
                </c:pt>
              </c:strCache>
            </c:strRef>
          </c:tx>
          <c:spPr>
            <a:solidFill>
              <a:srgbClr val="003366"/>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Sheet2!$H$4:$K$4</c:f>
              <c:strCache>
                <c:ptCount val="4"/>
                <c:pt idx="0">
                  <c:v>South Carolina</c:v>
                </c:pt>
                <c:pt idx="1">
                  <c:v>North Carolina</c:v>
                </c:pt>
                <c:pt idx="2">
                  <c:v>Georgia</c:v>
                </c:pt>
                <c:pt idx="3">
                  <c:v>United States</c:v>
                </c:pt>
              </c:strCache>
            </c:strRef>
          </c:cat>
          <c:val>
            <c:numRef>
              <c:f>Sheet2!$H$31:$K$31</c:f>
              <c:numCache>
                <c:formatCode>0.0%</c:formatCode>
                <c:ptCount val="4"/>
                <c:pt idx="0">
                  <c:v>0.6342121578839931</c:v>
                </c:pt>
                <c:pt idx="1">
                  <c:v>0.68020075228314858</c:v>
                </c:pt>
                <c:pt idx="2">
                  <c:v>0.68755156153707575</c:v>
                </c:pt>
                <c:pt idx="3">
                  <c:v>0.6551669461245978</c:v>
                </c:pt>
              </c:numCache>
            </c:numRef>
          </c:val>
          <c:extLst>
            <c:ext xmlns:c16="http://schemas.microsoft.com/office/drawing/2014/chart" uri="{C3380CC4-5D6E-409C-BE32-E72D297353CC}">
              <c16:uniqueId val="{00000000-C6EA-4355-9D2A-04BE556A5508}"/>
            </c:ext>
          </c:extLst>
        </c:ser>
        <c:ser>
          <c:idx val="1"/>
          <c:order val="1"/>
          <c:tx>
            <c:strRef>
              <c:f>Sheet2!$G$32</c:f>
              <c:strCache>
                <c:ptCount val="1"/>
                <c:pt idx="0">
                  <c:v>Investment Income</c:v>
                </c:pt>
              </c:strCache>
            </c:strRef>
          </c:tx>
          <c:spPr>
            <a:solidFill>
              <a:schemeClr val="accent2"/>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Sheet2!$H$4:$K$4</c:f>
              <c:strCache>
                <c:ptCount val="4"/>
                <c:pt idx="0">
                  <c:v>South Carolina</c:v>
                </c:pt>
                <c:pt idx="1">
                  <c:v>North Carolina</c:v>
                </c:pt>
                <c:pt idx="2">
                  <c:v>Georgia</c:v>
                </c:pt>
                <c:pt idx="3">
                  <c:v>United States</c:v>
                </c:pt>
              </c:strCache>
            </c:strRef>
          </c:cat>
          <c:val>
            <c:numRef>
              <c:f>Sheet2!$H$32:$K$32</c:f>
              <c:numCache>
                <c:formatCode>0.0%</c:formatCode>
                <c:ptCount val="4"/>
                <c:pt idx="0">
                  <c:v>0.11350760219944898</c:v>
                </c:pt>
                <c:pt idx="1">
                  <c:v>0.1036703717217691</c:v>
                </c:pt>
                <c:pt idx="2">
                  <c:v>0.11401894049904812</c:v>
                </c:pt>
                <c:pt idx="3">
                  <c:v>0.13419254966257649</c:v>
                </c:pt>
              </c:numCache>
            </c:numRef>
          </c:val>
          <c:extLst>
            <c:ext xmlns:c16="http://schemas.microsoft.com/office/drawing/2014/chart" uri="{C3380CC4-5D6E-409C-BE32-E72D297353CC}">
              <c16:uniqueId val="{00000001-C6EA-4355-9D2A-04BE556A5508}"/>
            </c:ext>
          </c:extLst>
        </c:ser>
        <c:ser>
          <c:idx val="2"/>
          <c:order val="2"/>
          <c:tx>
            <c:strRef>
              <c:f>Sheet2!$G$33</c:f>
              <c:strCache>
                <c:ptCount val="1"/>
                <c:pt idx="0">
                  <c:v>Business and Partnership Income</c:v>
                </c:pt>
              </c:strCache>
            </c:strRef>
          </c:tx>
          <c:spPr>
            <a:solidFill>
              <a:schemeClr val="accent4"/>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Sheet2!$H$4:$K$4</c:f>
              <c:strCache>
                <c:ptCount val="4"/>
                <c:pt idx="0">
                  <c:v>South Carolina</c:v>
                </c:pt>
                <c:pt idx="1">
                  <c:v>North Carolina</c:v>
                </c:pt>
                <c:pt idx="2">
                  <c:v>Georgia</c:v>
                </c:pt>
                <c:pt idx="3">
                  <c:v>United States</c:v>
                </c:pt>
              </c:strCache>
            </c:strRef>
          </c:cat>
          <c:val>
            <c:numRef>
              <c:f>Sheet2!$H$33:$K$33</c:f>
              <c:numCache>
                <c:formatCode>0.0%</c:formatCode>
                <c:ptCount val="4"/>
                <c:pt idx="0">
                  <c:v>9.1908682056627292E-2</c:v>
                </c:pt>
                <c:pt idx="1">
                  <c:v>8.279273166895107E-2</c:v>
                </c:pt>
                <c:pt idx="2">
                  <c:v>8.2138209186399733E-2</c:v>
                </c:pt>
                <c:pt idx="3">
                  <c:v>8.9098902176870137E-2</c:v>
                </c:pt>
              </c:numCache>
            </c:numRef>
          </c:val>
          <c:extLst>
            <c:ext xmlns:c16="http://schemas.microsoft.com/office/drawing/2014/chart" uri="{C3380CC4-5D6E-409C-BE32-E72D297353CC}">
              <c16:uniqueId val="{00000002-C6EA-4355-9D2A-04BE556A5508}"/>
            </c:ext>
          </c:extLst>
        </c:ser>
        <c:ser>
          <c:idx val="3"/>
          <c:order val="3"/>
          <c:tx>
            <c:strRef>
              <c:f>Sheet2!$G$34</c:f>
              <c:strCache>
                <c:ptCount val="1"/>
                <c:pt idx="0">
                  <c:v>Retirement Income</c:v>
                </c:pt>
              </c:strCache>
            </c:strRef>
          </c:tx>
          <c:spPr>
            <a:solidFill>
              <a:schemeClr val="accent3"/>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Sheet2!$H$4:$K$4</c:f>
              <c:strCache>
                <c:ptCount val="4"/>
                <c:pt idx="0">
                  <c:v>South Carolina</c:v>
                </c:pt>
                <c:pt idx="1">
                  <c:v>North Carolina</c:v>
                </c:pt>
                <c:pt idx="2">
                  <c:v>Georgia</c:v>
                </c:pt>
                <c:pt idx="3">
                  <c:v>United States</c:v>
                </c:pt>
              </c:strCache>
            </c:strRef>
          </c:cat>
          <c:val>
            <c:numRef>
              <c:f>Sheet2!$H$34:$K$34</c:f>
              <c:numCache>
                <c:formatCode>0.0%</c:formatCode>
                <c:ptCount val="4"/>
                <c:pt idx="0">
                  <c:v>0.16037155785993057</c:v>
                </c:pt>
                <c:pt idx="1">
                  <c:v>0.13333614432613128</c:v>
                </c:pt>
                <c:pt idx="2">
                  <c:v>0.11629128877747638</c:v>
                </c:pt>
                <c:pt idx="3">
                  <c:v>0.1215416020359556</c:v>
                </c:pt>
              </c:numCache>
            </c:numRef>
          </c:val>
          <c:extLst>
            <c:ext xmlns:c16="http://schemas.microsoft.com/office/drawing/2014/chart" uri="{C3380CC4-5D6E-409C-BE32-E72D297353CC}">
              <c16:uniqueId val="{00000003-C6EA-4355-9D2A-04BE556A5508}"/>
            </c:ext>
          </c:extLst>
        </c:ser>
        <c:dLbls>
          <c:showLegendKey val="0"/>
          <c:showVal val="0"/>
          <c:showCatName val="0"/>
          <c:showSerName val="0"/>
          <c:showPercent val="0"/>
          <c:showBubbleSize val="0"/>
        </c:dLbls>
        <c:gapWidth val="213"/>
        <c:overlap val="100"/>
        <c:axId val="1337964096"/>
        <c:axId val="1361380704"/>
        <c:extLst/>
      </c:barChart>
      <c:catAx>
        <c:axId val="13379640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61380704"/>
        <c:crosses val="autoZero"/>
        <c:auto val="1"/>
        <c:lblAlgn val="ctr"/>
        <c:lblOffset val="100"/>
        <c:noMultiLvlLbl val="0"/>
      </c:catAx>
      <c:valAx>
        <c:axId val="136138070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37964096"/>
        <c:crosses val="autoZero"/>
        <c:crossBetween val="between"/>
      </c:valAx>
      <c:spPr>
        <a:noFill/>
        <a:ln>
          <a:solidFill>
            <a:schemeClr val="accent3"/>
          </a:solidFill>
        </a:ln>
        <a:effectLst/>
      </c:spPr>
    </c:plotArea>
    <c:legend>
      <c:legendPos val="r"/>
      <c:layout>
        <c:manualLayout>
          <c:xMode val="edge"/>
          <c:yMode val="edge"/>
          <c:x val="0.8795060884501289"/>
          <c:y val="0.16302968936749773"/>
          <c:w val="0.11381611522265894"/>
          <c:h val="0.496986590745748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0" dirty="0">
                <a:solidFill>
                  <a:schemeClr val="tx1">
                    <a:lumMod val="65000"/>
                    <a:lumOff val="35000"/>
                  </a:schemeClr>
                </a:solidFill>
              </a:rPr>
              <a:t>ESTIMATED</a:t>
            </a:r>
            <a:r>
              <a:rPr lang="en-US" sz="1800" b="0" baseline="0" dirty="0">
                <a:solidFill>
                  <a:schemeClr val="tx1">
                    <a:lumMod val="65000"/>
                    <a:lumOff val="35000"/>
                  </a:schemeClr>
                </a:solidFill>
              </a:rPr>
              <a:t> </a:t>
            </a:r>
            <a:r>
              <a:rPr lang="en-US" sz="1800" b="0" dirty="0">
                <a:solidFill>
                  <a:schemeClr val="tx1">
                    <a:lumMod val="65000"/>
                    <a:lumOff val="35000"/>
                  </a:schemeClr>
                </a:solidFill>
              </a:rPr>
              <a:t>DISTRIBUTION</a:t>
            </a:r>
            <a:r>
              <a:rPr lang="en-US" sz="1800" b="0" baseline="0" dirty="0">
                <a:solidFill>
                  <a:schemeClr val="tx1">
                    <a:lumMod val="65000"/>
                    <a:lumOff val="35000"/>
                  </a:schemeClr>
                </a:solidFill>
              </a:rPr>
              <a:t> OF SC INDIVIDUAL INCOME TAX RETURNS AND LIABILITY</a:t>
            </a:r>
          </a:p>
          <a:p>
            <a:pPr>
              <a:defRPr sz="1800"/>
            </a:pPr>
            <a:r>
              <a:rPr lang="en-US" sz="1400" b="0" baseline="0" dirty="0">
                <a:solidFill>
                  <a:schemeClr val="tx1">
                    <a:lumMod val="65000"/>
                    <a:lumOff val="35000"/>
                  </a:schemeClr>
                </a:solidFill>
              </a:rPr>
              <a:t>by Tax Liability Range, Tax Year 2026</a:t>
            </a:r>
            <a:endParaRPr lang="en-US" sz="1400" b="0" dirty="0">
              <a:solidFill>
                <a:schemeClr val="tx1">
                  <a:lumMod val="65000"/>
                  <a:lumOff val="35000"/>
                </a:schemeClr>
              </a:solidFill>
            </a:endParaRPr>
          </a:p>
        </c:rich>
      </c:tx>
      <c:layout>
        <c:manualLayout>
          <c:xMode val="edge"/>
          <c:yMode val="edge"/>
          <c:x val="0.12012134352771121"/>
          <c:y val="5.2177472344000775E-3"/>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224741138126963E-2"/>
          <c:y val="0.12977029426175449"/>
          <c:w val="0.92765804274465691"/>
          <c:h val="0.69624523691670559"/>
        </c:manualLayout>
      </c:layout>
      <c:barChart>
        <c:barDir val="col"/>
        <c:grouping val="clustered"/>
        <c:varyColors val="0"/>
        <c:ser>
          <c:idx val="0"/>
          <c:order val="0"/>
          <c:tx>
            <c:strRef>
              <c:f>tax_liability_distribution26Est!$I$1</c:f>
              <c:strCache>
                <c:ptCount val="1"/>
                <c:pt idx="0">
                  <c:v>% of Returns</c:v>
                </c:pt>
              </c:strCache>
            </c:strRef>
          </c:tx>
          <c:spPr>
            <a:solidFill>
              <a:schemeClr val="accent3"/>
            </a:solidFill>
            <a:ln>
              <a:solidFill>
                <a:schemeClr val="accent3"/>
              </a:solidFill>
            </a:ln>
            <a:effectLst/>
          </c:spPr>
          <c:invertIfNegative val="0"/>
          <c:dLbls>
            <c:dLbl>
              <c:idx val="0"/>
              <c:layout>
                <c:manualLayout>
                  <c:x val="4.0979544799769521E-2"/>
                  <c:y val="-4.4349206349206347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0-B4E6-4461-B2F3-E93AC6306741}"/>
                </c:ext>
              </c:extLst>
            </c:dLbl>
            <c:dLbl>
              <c:idx val="8"/>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B4E6-4461-B2F3-E93AC6306741}"/>
                </c:ext>
              </c:extLst>
            </c:dLbl>
            <c:dLbl>
              <c:idx val="13"/>
              <c:layout>
                <c:manualLayout>
                  <c:x val="-4.5370210314030643E-2"/>
                  <c:y val="-6.2492063492063495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2-B4E6-4461-B2F3-E93AC6306741}"/>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tax_liability_distribution26Est!$G$2:$G$10</c:f>
              <c:strCache>
                <c:ptCount val="9"/>
                <c:pt idx="0">
                  <c:v>$0 </c:v>
                </c:pt>
                <c:pt idx="1">
                  <c:v>$1 - $250</c:v>
                </c:pt>
                <c:pt idx="2">
                  <c:v>$251 - $500</c:v>
                </c:pt>
                <c:pt idx="3">
                  <c:v>$501 - $1,000</c:v>
                </c:pt>
                <c:pt idx="4">
                  <c:v>$1,001 - $2,500</c:v>
                </c:pt>
                <c:pt idx="5">
                  <c:v>$2,501 - $5,000</c:v>
                </c:pt>
                <c:pt idx="6">
                  <c:v>$5,001 - $7,500</c:v>
                </c:pt>
                <c:pt idx="7">
                  <c:v>$7,501 - $10,000</c:v>
                </c:pt>
                <c:pt idx="8">
                  <c:v>$10,001 + </c:v>
                </c:pt>
              </c:strCache>
            </c:strRef>
          </c:cat>
          <c:val>
            <c:numRef>
              <c:f>tax_liability_distribution26Est!$I$2:$I$10</c:f>
              <c:numCache>
                <c:formatCode>0%</c:formatCode>
                <c:ptCount val="9"/>
                <c:pt idx="0">
                  <c:v>0.35047889434499313</c:v>
                </c:pt>
                <c:pt idx="1">
                  <c:v>0.12582782371905768</c:v>
                </c:pt>
                <c:pt idx="2">
                  <c:v>9.6508415401963046E-2</c:v>
                </c:pt>
                <c:pt idx="3">
                  <c:v>7.7774048598125631E-2</c:v>
                </c:pt>
                <c:pt idx="4">
                  <c:v>0.12519334183318315</c:v>
                </c:pt>
                <c:pt idx="5">
                  <c:v>0.10540526645853281</c:v>
                </c:pt>
                <c:pt idx="6">
                  <c:v>4.8833771410488024E-2</c:v>
                </c:pt>
                <c:pt idx="7">
                  <c:v>2.6190657171006687E-2</c:v>
                </c:pt>
                <c:pt idx="8">
                  <c:v>4.3787781062649772E-2</c:v>
                </c:pt>
              </c:numCache>
            </c:numRef>
          </c:val>
          <c:extLst>
            <c:ext xmlns:c16="http://schemas.microsoft.com/office/drawing/2014/chart" uri="{C3380CC4-5D6E-409C-BE32-E72D297353CC}">
              <c16:uniqueId val="{00000003-B4E6-4461-B2F3-E93AC6306741}"/>
            </c:ext>
          </c:extLst>
        </c:ser>
        <c:ser>
          <c:idx val="1"/>
          <c:order val="1"/>
          <c:tx>
            <c:strRef>
              <c:f>tax_liability_distribution26Est!$J$1</c:f>
              <c:strCache>
                <c:ptCount val="1"/>
                <c:pt idx="0">
                  <c:v>% of Tax</c:v>
                </c:pt>
              </c:strCache>
            </c:strRef>
          </c:tx>
          <c:spPr>
            <a:solidFill>
              <a:schemeClr val="accent2"/>
            </a:solidFill>
            <a:ln>
              <a:solidFill>
                <a:schemeClr val="accent3"/>
              </a:solidFill>
            </a:ln>
            <a:effectLst/>
          </c:spPr>
          <c:invertIfNegative val="0"/>
          <c:dLbls>
            <c:dLbl>
              <c:idx val="0"/>
              <c:layout>
                <c:manualLayout>
                  <c:x val="3.1969255495399827E-2"/>
                  <c:y val="-0.1048124695459263"/>
                </c:manualLayout>
              </c:layout>
              <c:numFmt formatCode="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4-B4E6-4461-B2F3-E93AC6306741}"/>
                </c:ext>
              </c:extLst>
            </c:dLbl>
            <c:dLbl>
              <c:idx val="8"/>
              <c:layout>
                <c:manualLayout>
                  <c:x val="-1.5567680095206421E-2"/>
                  <c:y val="-1.8135594269152212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B4E6-4461-B2F3-E93AC6306741}"/>
                </c:ext>
              </c:extLst>
            </c:dLbl>
            <c:dLbl>
              <c:idx val="13"/>
              <c:layout>
                <c:manualLayout>
                  <c:x val="-6.878709305675608E-2"/>
                  <c:y val="-4.6196556280529692E-18"/>
                </c:manualLayout>
              </c:layout>
              <c:numFmt formatCode="0%" sourceLinked="0"/>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6-B4E6-4461-B2F3-E93AC6306741}"/>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tax_liability_distribution26Est!$G$2:$G$10</c:f>
              <c:strCache>
                <c:ptCount val="9"/>
                <c:pt idx="0">
                  <c:v>$0 </c:v>
                </c:pt>
                <c:pt idx="1">
                  <c:v>$1 - $250</c:v>
                </c:pt>
                <c:pt idx="2">
                  <c:v>$251 - $500</c:v>
                </c:pt>
                <c:pt idx="3">
                  <c:v>$501 - $1,000</c:v>
                </c:pt>
                <c:pt idx="4">
                  <c:v>$1,001 - $2,500</c:v>
                </c:pt>
                <c:pt idx="5">
                  <c:v>$2,501 - $5,000</c:v>
                </c:pt>
                <c:pt idx="6">
                  <c:v>$5,001 - $7,500</c:v>
                </c:pt>
                <c:pt idx="7">
                  <c:v>$7,501 - $10,000</c:v>
                </c:pt>
                <c:pt idx="8">
                  <c:v>$10,001 + </c:v>
                </c:pt>
              </c:strCache>
            </c:strRef>
          </c:cat>
          <c:val>
            <c:numRef>
              <c:f>tax_liability_distribution26Est!$J$2:$J$10</c:f>
              <c:numCache>
                <c:formatCode>0%</c:formatCode>
                <c:ptCount val="9"/>
                <c:pt idx="0">
                  <c:v>0</c:v>
                </c:pt>
                <c:pt idx="1">
                  <c:v>6.6292585745082932E-3</c:v>
                </c:pt>
                <c:pt idx="2">
                  <c:v>1.6302622754862616E-2</c:v>
                </c:pt>
                <c:pt idx="3">
                  <c:v>2.459037683429378E-2</c:v>
                </c:pt>
                <c:pt idx="4">
                  <c:v>9.529095852651083E-2</c:v>
                </c:pt>
                <c:pt idx="5">
                  <c:v>0.17133737117370321</c:v>
                </c:pt>
                <c:pt idx="6">
                  <c:v>0.13492528986238583</c:v>
                </c:pt>
                <c:pt idx="7">
                  <c:v>0.10242034791771505</c:v>
                </c:pt>
                <c:pt idx="8">
                  <c:v>0.44850377435602035</c:v>
                </c:pt>
              </c:numCache>
            </c:numRef>
          </c:val>
          <c:extLst>
            <c:ext xmlns:c16="http://schemas.microsoft.com/office/drawing/2014/chart" uri="{C3380CC4-5D6E-409C-BE32-E72D297353CC}">
              <c16:uniqueId val="{00000007-B4E6-4461-B2F3-E93AC6306741}"/>
            </c:ext>
          </c:extLst>
        </c:ser>
        <c:dLbls>
          <c:showLegendKey val="0"/>
          <c:showVal val="0"/>
          <c:showCatName val="0"/>
          <c:showSerName val="0"/>
          <c:showPercent val="0"/>
          <c:showBubbleSize val="0"/>
        </c:dLbls>
        <c:gapWidth val="219"/>
        <c:axId val="585986512"/>
        <c:axId val="585989792"/>
      </c:barChart>
      <c:catAx>
        <c:axId val="585986512"/>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b="0" dirty="0">
                    <a:solidFill>
                      <a:schemeClr val="tx1">
                        <a:lumMod val="65000"/>
                        <a:lumOff val="35000"/>
                      </a:schemeClr>
                    </a:solidFill>
                  </a:rPr>
                  <a:t>State</a:t>
                </a:r>
                <a:r>
                  <a:rPr lang="en-US" sz="1100" b="0" baseline="0" dirty="0">
                    <a:solidFill>
                      <a:schemeClr val="tx1">
                        <a:lumMod val="65000"/>
                        <a:lumOff val="35000"/>
                      </a:schemeClr>
                    </a:solidFill>
                  </a:rPr>
                  <a:t> Individual Income </a:t>
                </a:r>
                <a:r>
                  <a:rPr lang="en-US" sz="1100" b="0" dirty="0">
                    <a:solidFill>
                      <a:schemeClr val="tx1">
                        <a:lumMod val="65000"/>
                        <a:lumOff val="35000"/>
                      </a:schemeClr>
                    </a:solidFill>
                  </a:rPr>
                  <a:t>Tax Liability</a:t>
                </a:r>
                <a:r>
                  <a:rPr lang="en-US" sz="1100" b="0" baseline="0" dirty="0">
                    <a:solidFill>
                      <a:schemeClr val="tx1">
                        <a:lumMod val="65000"/>
                        <a:lumOff val="35000"/>
                      </a:schemeClr>
                    </a:solidFill>
                  </a:rPr>
                  <a:t> Range</a:t>
                </a:r>
              </a:p>
            </c:rich>
          </c:tx>
          <c:layout>
            <c:manualLayout>
              <c:xMode val="edge"/>
              <c:yMode val="edge"/>
              <c:x val="0.39468680489522073"/>
              <c:y val="0.9027168727348057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accent3"/>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585989792"/>
        <c:crosses val="autoZero"/>
        <c:auto val="1"/>
        <c:lblAlgn val="ctr"/>
        <c:lblOffset val="100"/>
        <c:noMultiLvlLbl val="0"/>
      </c:catAx>
      <c:valAx>
        <c:axId val="585989792"/>
        <c:scaling>
          <c:orientation val="minMax"/>
        </c:scaling>
        <c:delete val="0"/>
        <c:axPos val="l"/>
        <c:majorGridlines>
          <c:spPr>
            <a:ln w="9525" cap="flat" cmpd="sng" algn="ctr">
              <a:solidFill>
                <a:schemeClr val="accent3"/>
              </a:solidFill>
              <a:round/>
            </a:ln>
            <a:effectLst/>
          </c:spPr>
        </c:majorGridlines>
        <c:numFmt formatCode="0%" sourceLinked="1"/>
        <c:majorTickMark val="none"/>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crossAx val="585986512"/>
        <c:crosses val="autoZero"/>
        <c:crossBetween val="between"/>
      </c:valAx>
      <c:spPr>
        <a:noFill/>
        <a:ln>
          <a:solidFill>
            <a:schemeClr val="accent3">
              <a:lumMod val="75000"/>
            </a:schemeClr>
          </a:solidFill>
        </a:ln>
        <a:effectLst/>
      </c:spPr>
    </c:plotArea>
    <c:legend>
      <c:legendPos val="b"/>
      <c:layout>
        <c:manualLayout>
          <c:xMode val="edge"/>
          <c:yMode val="edge"/>
          <c:x val="6.3285684090969171E-2"/>
          <c:y val="0.16738185644066669"/>
          <c:w val="0.23116073206717327"/>
          <c:h val="3.2498193731576343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aseline="0" dirty="0">
                <a:solidFill>
                  <a:schemeClr val="tx1">
                    <a:lumMod val="65000"/>
                    <a:lumOff val="35000"/>
                  </a:schemeClr>
                </a:solidFill>
              </a:rPr>
              <a:t>ESTIMATED TAX REDUCTION FROM TOP SC INDIVIDUAL INCOME TAX DEDUCTIONS</a:t>
            </a:r>
          </a:p>
          <a:p>
            <a:pPr>
              <a:defRPr/>
            </a:pPr>
            <a:r>
              <a:rPr lang="en-US" sz="1400" baseline="0" dirty="0">
                <a:solidFill>
                  <a:schemeClr val="tx1">
                    <a:lumMod val="65000"/>
                    <a:lumOff val="35000"/>
                  </a:schemeClr>
                </a:solidFill>
              </a:rPr>
              <a:t>Tax Year 2024</a:t>
            </a:r>
            <a:endParaRPr lang="en-US" sz="1400" dirty="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0331631346762638E-2"/>
          <c:y val="0.12196744816390609"/>
          <c:w val="0.91302987941724678"/>
          <c:h val="0.70249474108591803"/>
        </c:manualLayout>
      </c:layout>
      <c:barChart>
        <c:barDir val="col"/>
        <c:grouping val="clustered"/>
        <c:varyColors val="0"/>
        <c:ser>
          <c:idx val="0"/>
          <c:order val="0"/>
          <c:tx>
            <c:strRef>
              <c:f>'Data Top IIT Deductions'!$E$13</c:f>
              <c:strCache>
                <c:ptCount val="1"/>
                <c:pt idx="0">
                  <c:v>Tax Year 2022</c:v>
                </c:pt>
              </c:strCache>
            </c:strRef>
          </c:tx>
          <c:spPr>
            <a:solidFill>
              <a:schemeClr val="accent1">
                <a:lumMod val="50000"/>
              </a:schemeClr>
            </a:solidFill>
            <a:ln>
              <a:noFill/>
            </a:ln>
            <a:effectLst/>
          </c:spPr>
          <c:invertIfNegative val="0"/>
          <c:dPt>
            <c:idx val="0"/>
            <c:invertIfNegative val="0"/>
            <c:bubble3D val="0"/>
            <c:spPr>
              <a:solidFill>
                <a:srgbClr val="003366"/>
              </a:solidFill>
              <a:ln>
                <a:noFill/>
              </a:ln>
              <a:effectLst/>
            </c:spPr>
            <c:extLst>
              <c:ext xmlns:c16="http://schemas.microsoft.com/office/drawing/2014/chart" uri="{C3380CC4-5D6E-409C-BE32-E72D297353CC}">
                <c16:uniqueId val="{00000001-4B5E-47C6-AA30-BDAFD5C58741}"/>
              </c:ext>
            </c:extLst>
          </c:dPt>
          <c:dPt>
            <c:idx val="1"/>
            <c:invertIfNegative val="0"/>
            <c:bubble3D val="0"/>
            <c:spPr>
              <a:solidFill>
                <a:srgbClr val="A2B5DE"/>
              </a:solidFill>
              <a:ln>
                <a:noFill/>
              </a:ln>
              <a:effectLst/>
            </c:spPr>
            <c:extLst>
              <c:ext xmlns:c16="http://schemas.microsoft.com/office/drawing/2014/chart" uri="{C3380CC4-5D6E-409C-BE32-E72D297353CC}">
                <c16:uniqueId val="{00000003-4B5E-47C6-AA30-BDAFD5C58741}"/>
              </c:ext>
            </c:extLst>
          </c:dPt>
          <c:dPt>
            <c:idx val="2"/>
            <c:invertIfNegative val="0"/>
            <c:bubble3D val="0"/>
            <c:spPr>
              <a:solidFill>
                <a:srgbClr val="415FA9"/>
              </a:solidFill>
              <a:ln>
                <a:noFill/>
              </a:ln>
              <a:effectLst/>
            </c:spPr>
            <c:extLst>
              <c:ext xmlns:c16="http://schemas.microsoft.com/office/drawing/2014/chart" uri="{C3380CC4-5D6E-409C-BE32-E72D297353CC}">
                <c16:uniqueId val="{00000005-4B5E-47C6-AA30-BDAFD5C58741}"/>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4B5E-47C6-AA30-BDAFD5C58741}"/>
              </c:ext>
            </c:extLst>
          </c:dPt>
          <c:dPt>
            <c:idx val="4"/>
            <c:invertIfNegative val="0"/>
            <c:bubble3D val="0"/>
            <c:spPr>
              <a:solidFill>
                <a:srgbClr val="A2B5DE"/>
              </a:solidFill>
              <a:ln>
                <a:noFill/>
              </a:ln>
              <a:effectLst/>
            </c:spPr>
            <c:extLst>
              <c:ext xmlns:c16="http://schemas.microsoft.com/office/drawing/2014/chart" uri="{C3380CC4-5D6E-409C-BE32-E72D297353CC}">
                <c16:uniqueId val="{00000009-4B5E-47C6-AA30-BDAFD5C58741}"/>
              </c:ext>
            </c:extLst>
          </c:dPt>
          <c:dPt>
            <c:idx val="5"/>
            <c:invertIfNegative val="0"/>
            <c:bubble3D val="0"/>
            <c:spPr>
              <a:solidFill>
                <a:srgbClr val="003366"/>
              </a:solidFill>
              <a:ln>
                <a:noFill/>
              </a:ln>
              <a:effectLst/>
            </c:spPr>
            <c:extLst>
              <c:ext xmlns:c16="http://schemas.microsoft.com/office/drawing/2014/chart" uri="{C3380CC4-5D6E-409C-BE32-E72D297353CC}">
                <c16:uniqueId val="{0000000B-4B5E-47C6-AA30-BDAFD5C58741}"/>
              </c:ext>
            </c:extLst>
          </c:dPt>
          <c:dPt>
            <c:idx val="6"/>
            <c:invertIfNegative val="0"/>
            <c:bubble3D val="0"/>
            <c:spPr>
              <a:solidFill>
                <a:schemeClr val="accent3"/>
              </a:solidFill>
              <a:ln>
                <a:noFill/>
              </a:ln>
              <a:effectLst/>
            </c:spPr>
            <c:extLst>
              <c:ext xmlns:c16="http://schemas.microsoft.com/office/drawing/2014/chart" uri="{C3380CC4-5D6E-409C-BE32-E72D297353CC}">
                <c16:uniqueId val="{0000000D-4B5E-47C6-AA30-BDAFD5C58741}"/>
              </c:ext>
            </c:extLst>
          </c:dPt>
          <c:dPt>
            <c:idx val="7"/>
            <c:invertIfNegative val="0"/>
            <c:bubble3D val="0"/>
            <c:spPr>
              <a:solidFill>
                <a:schemeClr val="accent1"/>
              </a:solidFill>
              <a:ln>
                <a:noFill/>
              </a:ln>
              <a:effectLst/>
            </c:spPr>
            <c:extLst>
              <c:ext xmlns:c16="http://schemas.microsoft.com/office/drawing/2014/chart" uri="{C3380CC4-5D6E-409C-BE32-E72D297353CC}">
                <c16:uniqueId val="{0000000F-4B5E-47C6-AA30-BDAFD5C58741}"/>
              </c:ext>
            </c:extLst>
          </c:dPt>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Top IIT Deductions'!$B$14:$B$21</c:f>
              <c:strCache>
                <c:ptCount val="8"/>
                <c:pt idx="0">
                  <c:v>Social Security/Railroad Retirement</c:v>
                </c:pt>
                <c:pt idx="1">
                  <c:v>44% of Net Capital Gains</c:v>
                </c:pt>
                <c:pt idx="2">
                  <c:v>Active Trade or Business Income</c:v>
                </c:pt>
                <c:pt idx="3">
                  <c:v>Dependent Exemption</c:v>
                </c:pt>
                <c:pt idx="4">
                  <c:v>Age 65+</c:v>
                </c:pt>
                <c:pt idx="5">
                  <c:v>Retirement Deduction</c:v>
                </c:pt>
                <c:pt idx="6">
                  <c:v>Military Retirement</c:v>
                </c:pt>
                <c:pt idx="7">
                  <c:v>Dependents under the age of 6 years</c:v>
                </c:pt>
              </c:strCache>
            </c:strRef>
          </c:cat>
          <c:val>
            <c:numRef>
              <c:f>'Data Top IIT Deductions'!$E$14:$E$21</c:f>
              <c:numCache>
                <c:formatCode>"$"#,##0_);\("$"#,##0\)</c:formatCode>
                <c:ptCount val="8"/>
                <c:pt idx="0">
                  <c:v>600854000</c:v>
                </c:pt>
                <c:pt idx="1">
                  <c:v>422252000</c:v>
                </c:pt>
                <c:pt idx="2">
                  <c:v>418902000</c:v>
                </c:pt>
                <c:pt idx="3">
                  <c:v>379383000</c:v>
                </c:pt>
                <c:pt idx="4">
                  <c:v>213150000</c:v>
                </c:pt>
                <c:pt idx="5">
                  <c:v>132538000</c:v>
                </c:pt>
                <c:pt idx="6">
                  <c:v>89970000</c:v>
                </c:pt>
                <c:pt idx="7">
                  <c:v>84770000</c:v>
                </c:pt>
              </c:numCache>
            </c:numRef>
          </c:val>
          <c:extLst>
            <c:ext xmlns:c16="http://schemas.microsoft.com/office/drawing/2014/chart" uri="{C3380CC4-5D6E-409C-BE32-E72D297353CC}">
              <c16:uniqueId val="{00000010-4B5E-47C6-AA30-BDAFD5C58741}"/>
            </c:ext>
          </c:extLst>
        </c:ser>
        <c:dLbls>
          <c:showLegendKey val="0"/>
          <c:showVal val="0"/>
          <c:showCatName val="0"/>
          <c:showSerName val="0"/>
          <c:showPercent val="0"/>
          <c:showBubbleSize val="0"/>
        </c:dLbls>
        <c:gapWidth val="106"/>
        <c:overlap val="-27"/>
        <c:axId val="306066335"/>
        <c:axId val="306070079"/>
      </c:barChart>
      <c:catAx>
        <c:axId val="306066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06070079"/>
        <c:crosses val="autoZero"/>
        <c:auto val="1"/>
        <c:lblAlgn val="ctr"/>
        <c:lblOffset val="100"/>
        <c:noMultiLvlLbl val="0"/>
      </c:catAx>
      <c:valAx>
        <c:axId val="306070079"/>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cross"/>
        <c:minorTickMark val="in"/>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306066335"/>
        <c:crosses val="autoZero"/>
        <c:crossBetween val="between"/>
        <c:dispUnits>
          <c:builtInUnit val="millions"/>
          <c:dispUnitsLbl>
            <c:layout>
              <c:manualLayout>
                <c:xMode val="edge"/>
                <c:yMode val="edge"/>
                <c:x val="0"/>
                <c:y val="0.43192741502043541"/>
              </c:manualLayout>
            </c:layout>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solidFill>
            <a:schemeClr val="tx1">
              <a:lumMod val="15000"/>
              <a:lumOff val="8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dirty="0">
                <a:effectLst/>
              </a:rPr>
              <a:t>TOP SOUTH CAROLINA INDIVIDUAL INCOME TAX CREDITS</a:t>
            </a:r>
          </a:p>
          <a:p>
            <a:pPr>
              <a:defRPr/>
            </a:pPr>
            <a:r>
              <a:rPr lang="en-US" sz="1400" b="0" i="0" u="none" strike="noStrike" baseline="0" dirty="0">
                <a:effectLst/>
              </a:rPr>
              <a:t>Tax Year 2024</a:t>
            </a:r>
            <a:r>
              <a:rPr lang="en-US" sz="1400" b="0" i="0" u="none" strike="noStrike" baseline="0" dirty="0"/>
              <a:t> </a:t>
            </a:r>
            <a:endParaRPr lang="en-US"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0786188858549329E-2"/>
          <c:y val="0.12801270221465277"/>
          <c:w val="0.91587008534555958"/>
          <c:h val="0.70589397293750455"/>
        </c:manualLayout>
      </c:layout>
      <c:barChart>
        <c:barDir val="col"/>
        <c:grouping val="clustered"/>
        <c:varyColors val="0"/>
        <c:ser>
          <c:idx val="0"/>
          <c:order val="0"/>
          <c:spPr>
            <a:solidFill>
              <a:schemeClr val="accent1"/>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Top Tax Credits - Total'!$B$18:$B$28</c:f>
              <c:strCache>
                <c:ptCount val="11"/>
                <c:pt idx="0">
                  <c:v>Taxes Paid to Another State</c:v>
                </c:pt>
                <c:pt idx="1">
                  <c:v>Two Wage Earner</c:v>
                </c:pt>
                <c:pt idx="2">
                  <c:v>SC Earned Income Tax</c:v>
                </c:pt>
                <c:pt idx="3">
                  <c:v>Child and Dependent Care </c:v>
                </c:pt>
                <c:pt idx="4">
                  <c:v>Textiles Rehabilitation </c:v>
                </c:pt>
                <c:pt idx="5">
                  <c:v>Abandoned Buildings Revitalization</c:v>
                </c:pt>
                <c:pt idx="6">
                  <c:v>New Jobs </c:v>
                </c:pt>
                <c:pt idx="7">
                  <c:v>Solar Energy or Small Hydropower System </c:v>
                </c:pt>
                <c:pt idx="8">
                  <c:v>Certified Historic Structure</c:v>
                </c:pt>
                <c:pt idx="9">
                  <c:v>Research Expenses</c:v>
                </c:pt>
                <c:pt idx="10">
                  <c:v>Capital Investment </c:v>
                </c:pt>
              </c:strCache>
            </c:strRef>
          </c:cat>
          <c:val>
            <c:numRef>
              <c:f>'Data Top Tax Credits - Total'!$D$18:$D$28</c:f>
              <c:numCache>
                <c:formatCode>"$"#,##0</c:formatCode>
                <c:ptCount val="11"/>
                <c:pt idx="0">
                  <c:v>378065000</c:v>
                </c:pt>
                <c:pt idx="1">
                  <c:v>89175000</c:v>
                </c:pt>
                <c:pt idx="2">
                  <c:v>23220000</c:v>
                </c:pt>
                <c:pt idx="3">
                  <c:v>22642000</c:v>
                </c:pt>
                <c:pt idx="4">
                  <c:v>16931000</c:v>
                </c:pt>
                <c:pt idx="5">
                  <c:v>15643000</c:v>
                </c:pt>
                <c:pt idx="6">
                  <c:v>14389000</c:v>
                </c:pt>
                <c:pt idx="7">
                  <c:v>13613000</c:v>
                </c:pt>
                <c:pt idx="8">
                  <c:v>10331000</c:v>
                </c:pt>
                <c:pt idx="9">
                  <c:v>5619000</c:v>
                </c:pt>
                <c:pt idx="10">
                  <c:v>4721000</c:v>
                </c:pt>
              </c:numCache>
            </c:numRef>
          </c:val>
          <c:extLst>
            <c:ext xmlns:c16="http://schemas.microsoft.com/office/drawing/2014/chart" uri="{C3380CC4-5D6E-409C-BE32-E72D297353CC}">
              <c16:uniqueId val="{00000000-C4E3-4BBA-8D9A-F0C766725156}"/>
            </c:ext>
          </c:extLst>
        </c:ser>
        <c:dLbls>
          <c:showLegendKey val="0"/>
          <c:showVal val="0"/>
          <c:showCatName val="0"/>
          <c:showSerName val="0"/>
          <c:showPercent val="0"/>
          <c:showBubbleSize val="0"/>
        </c:dLbls>
        <c:gapWidth val="99"/>
        <c:overlap val="-27"/>
        <c:axId val="2079720255"/>
        <c:axId val="2079721087"/>
      </c:barChart>
      <c:catAx>
        <c:axId val="207972025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79721087"/>
        <c:crosses val="autoZero"/>
        <c:auto val="1"/>
        <c:lblAlgn val="ctr"/>
        <c:lblOffset val="100"/>
        <c:noMultiLvlLbl val="0"/>
      </c:catAx>
      <c:valAx>
        <c:axId val="2079721087"/>
        <c:scaling>
          <c:orientation val="minMax"/>
          <c:max val="70000000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cross"/>
        <c:minorTickMark val="in"/>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79720255"/>
        <c:crosses val="autoZero"/>
        <c:crossBetween val="between"/>
        <c:dispUnits>
          <c:builtInUnit val="thousands"/>
          <c:dispUnitsLbl>
            <c:layout>
              <c:manualLayout>
                <c:xMode val="edge"/>
                <c:yMode val="edge"/>
                <c:x val="1.0133515919205753E-3"/>
                <c:y val="0.43106158629686447"/>
              </c:manualLayout>
            </c:layout>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100" dirty="0">
                      <a:solidFill>
                        <a:schemeClr val="tx1">
                          <a:lumMod val="65000"/>
                          <a:lumOff val="35000"/>
                        </a:schemeClr>
                      </a:solidFill>
                    </a:rPr>
                    <a:t>(Millions)</a:t>
                  </a:r>
                </a:p>
              </c:rich>
            </c:tx>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solidFill>
            <a:schemeClr val="tx1">
              <a:lumMod val="15000"/>
              <a:lumOff val="85000"/>
            </a:schemeClr>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dirty="0">
                <a:solidFill>
                  <a:schemeClr val="tx1">
                    <a:lumMod val="65000"/>
                    <a:lumOff val="35000"/>
                  </a:schemeClr>
                </a:solidFill>
              </a:rPr>
              <a:t>SC</a:t>
            </a:r>
            <a:r>
              <a:rPr lang="en-US" baseline="0" dirty="0">
                <a:solidFill>
                  <a:schemeClr val="tx1">
                    <a:lumMod val="65000"/>
                    <a:lumOff val="35000"/>
                  </a:schemeClr>
                </a:solidFill>
              </a:rPr>
              <a:t> </a:t>
            </a:r>
            <a:r>
              <a:rPr lang="en-US" dirty="0">
                <a:solidFill>
                  <a:schemeClr val="tx1">
                    <a:lumMod val="65000"/>
                    <a:lumOff val="35000"/>
                  </a:schemeClr>
                </a:solidFill>
              </a:rPr>
              <a:t>CORPORATE INCOME TAX REVENUE</a:t>
            </a:r>
          </a:p>
        </c:rich>
      </c:tx>
      <c:layout>
        <c:manualLayout>
          <c:xMode val="edge"/>
          <c:yMode val="edge"/>
          <c:x val="0.31950930046787629"/>
          <c:y val="6.9892607282032873E-3"/>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9927982558555122E-2"/>
          <c:y val="9.5365805123277525E-2"/>
          <c:w val="0.89396985109969351"/>
          <c:h val="0.79796868650856168"/>
        </c:manualLayout>
      </c:layout>
      <c:barChart>
        <c:barDir val="col"/>
        <c:grouping val="clustered"/>
        <c:varyColors val="0"/>
        <c:ser>
          <c:idx val="1"/>
          <c:order val="0"/>
          <c:tx>
            <c:strRef>
              <c:f>DATA!$B$4</c:f>
              <c:strCache>
                <c:ptCount val="1"/>
                <c:pt idx="0">
                  <c:v>FY Total</c:v>
                </c:pt>
              </c:strCache>
            </c:strRef>
          </c:tx>
          <c:spPr>
            <a:solidFill>
              <a:schemeClr val="accent1"/>
            </a:solidFill>
            <a:ln>
              <a:solidFill>
                <a:srgbClr val="4472C4"/>
              </a:solidFill>
            </a:ln>
            <a:effectLst/>
          </c:spPr>
          <c:invertIfNegative val="0"/>
          <c:dPt>
            <c:idx val="11"/>
            <c:invertIfNegative val="0"/>
            <c:bubble3D val="0"/>
            <c:spPr>
              <a:solidFill>
                <a:schemeClr val="accent1"/>
              </a:solidFill>
              <a:ln>
                <a:solidFill>
                  <a:srgbClr val="4472C4"/>
                </a:solidFill>
              </a:ln>
              <a:effectLst/>
            </c:spPr>
            <c:extLst>
              <c:ext xmlns:c16="http://schemas.microsoft.com/office/drawing/2014/chart" uri="{C3380CC4-5D6E-409C-BE32-E72D297353CC}">
                <c16:uniqueId val="{00000001-0B73-455D-8D14-368F0CBE5BFE}"/>
              </c:ext>
            </c:extLst>
          </c:dPt>
          <c:dPt>
            <c:idx val="13"/>
            <c:invertIfNegative val="0"/>
            <c:bubble3D val="0"/>
            <c:spPr>
              <a:solidFill>
                <a:schemeClr val="accent1"/>
              </a:solidFill>
              <a:ln>
                <a:solidFill>
                  <a:srgbClr val="4472C4"/>
                </a:solidFill>
              </a:ln>
              <a:effectLst/>
            </c:spPr>
            <c:extLst>
              <c:ext xmlns:c16="http://schemas.microsoft.com/office/drawing/2014/chart" uri="{C3380CC4-5D6E-409C-BE32-E72D297353CC}">
                <c16:uniqueId val="{00000003-0B73-455D-8D14-368F0CBE5BFE}"/>
              </c:ext>
            </c:extLst>
          </c:dPt>
          <c:dPt>
            <c:idx val="14"/>
            <c:invertIfNegative val="0"/>
            <c:bubble3D val="0"/>
            <c:spPr>
              <a:solidFill>
                <a:schemeClr val="accent1"/>
              </a:solidFill>
              <a:ln>
                <a:solidFill>
                  <a:srgbClr val="4472C4"/>
                </a:solidFill>
              </a:ln>
              <a:effectLst/>
            </c:spPr>
            <c:extLst>
              <c:ext xmlns:c16="http://schemas.microsoft.com/office/drawing/2014/chart" uri="{C3380CC4-5D6E-409C-BE32-E72D297353CC}">
                <c16:uniqueId val="{00000005-0B73-455D-8D14-368F0CBE5BFE}"/>
              </c:ext>
            </c:extLst>
          </c:dPt>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DATA!$A$7:$A$23</c:f>
              <c:strCache>
                <c:ptCount val="17"/>
                <c:pt idx="0">
                  <c:v>FY 10</c:v>
                </c:pt>
                <c:pt idx="1">
                  <c:v>FY 11</c:v>
                </c:pt>
                <c:pt idx="2">
                  <c:v>FY 12</c:v>
                </c:pt>
                <c:pt idx="3">
                  <c:v>FY 13</c:v>
                </c:pt>
                <c:pt idx="4">
                  <c:v>FY 14</c:v>
                </c:pt>
                <c:pt idx="5">
                  <c:v>FY 15</c:v>
                </c:pt>
                <c:pt idx="6">
                  <c:v>FY 16</c:v>
                </c:pt>
                <c:pt idx="7">
                  <c:v>FY 17</c:v>
                </c:pt>
                <c:pt idx="8">
                  <c:v>FY 18</c:v>
                </c:pt>
                <c:pt idx="9">
                  <c:v>FY 19</c:v>
                </c:pt>
                <c:pt idx="10">
                  <c:v>FY 20</c:v>
                </c:pt>
                <c:pt idx="11">
                  <c:v>FY 21</c:v>
                </c:pt>
                <c:pt idx="12">
                  <c:v>FY 22</c:v>
                </c:pt>
                <c:pt idx="13">
                  <c:v>FY 23</c:v>
                </c:pt>
                <c:pt idx="14">
                  <c:v>FY 24</c:v>
                </c:pt>
                <c:pt idx="15">
                  <c:v>FY 25</c:v>
                </c:pt>
                <c:pt idx="16">
                  <c:v>FY 26</c:v>
                </c:pt>
              </c:strCache>
            </c:strRef>
          </c:cat>
          <c:val>
            <c:numRef>
              <c:f>DATA!$B$7:$B$23</c:f>
              <c:numCache>
                <c:formatCode>General</c:formatCode>
                <c:ptCount val="17"/>
                <c:pt idx="0">
                  <c:v>148.5</c:v>
                </c:pt>
                <c:pt idx="1">
                  <c:v>216.1</c:v>
                </c:pt>
                <c:pt idx="2">
                  <c:v>252.9</c:v>
                </c:pt>
                <c:pt idx="3">
                  <c:v>386.7</c:v>
                </c:pt>
                <c:pt idx="4">
                  <c:v>331.1</c:v>
                </c:pt>
                <c:pt idx="5">
                  <c:v>377.7</c:v>
                </c:pt>
                <c:pt idx="6">
                  <c:v>411.1</c:v>
                </c:pt>
                <c:pt idx="7">
                  <c:v>320.39999999999998</c:v>
                </c:pt>
                <c:pt idx="8" formatCode="0.0">
                  <c:v>375.19</c:v>
                </c:pt>
                <c:pt idx="9" formatCode="0.0">
                  <c:v>494.21</c:v>
                </c:pt>
                <c:pt idx="10" formatCode="0.0">
                  <c:v>423.05</c:v>
                </c:pt>
                <c:pt idx="11" formatCode="0.0">
                  <c:v>669.22111472999995</c:v>
                </c:pt>
                <c:pt idx="12" formatCode="0.0">
                  <c:v>1129.3751244499999</c:v>
                </c:pt>
                <c:pt idx="13" formatCode="0.0">
                  <c:v>1262.2218433100002</c:v>
                </c:pt>
                <c:pt idx="14" formatCode="0.0">
                  <c:v>1293.0637335399999</c:v>
                </c:pt>
                <c:pt idx="15" formatCode="0.0">
                  <c:v>1321.6284608200001</c:v>
                </c:pt>
                <c:pt idx="16" formatCode="0.0">
                  <c:v>1217.486212</c:v>
                </c:pt>
              </c:numCache>
            </c:numRef>
          </c:val>
          <c:extLst>
            <c:ext xmlns:c16="http://schemas.microsoft.com/office/drawing/2014/chart" uri="{C3380CC4-5D6E-409C-BE32-E72D297353CC}">
              <c16:uniqueId val="{00000006-0B73-455D-8D14-368F0CBE5BFE}"/>
            </c:ext>
          </c:extLst>
        </c:ser>
        <c:dLbls>
          <c:showLegendKey val="0"/>
          <c:showVal val="0"/>
          <c:showCatName val="0"/>
          <c:showSerName val="0"/>
          <c:showPercent val="0"/>
          <c:showBubbleSize val="0"/>
        </c:dLbls>
        <c:gapWidth val="109"/>
        <c:axId val="172686128"/>
        <c:axId val="42255680"/>
      </c:barChart>
      <c:catAx>
        <c:axId val="172686128"/>
        <c:scaling>
          <c:orientation val="minMax"/>
        </c:scaling>
        <c:delete val="0"/>
        <c:axPos val="b"/>
        <c:numFmt formatCode="General" sourceLinked="1"/>
        <c:majorTickMark val="cross"/>
        <c:minorTickMark val="none"/>
        <c:tickLblPos val="low"/>
        <c:spPr>
          <a:noFill/>
          <a:ln w="9525" cap="flat" cmpd="sng" algn="ctr">
            <a:solidFill>
              <a:schemeClr val="accent3"/>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255680"/>
        <c:crosses val="autoZero"/>
        <c:auto val="1"/>
        <c:lblAlgn val="ctr"/>
        <c:lblOffset val="100"/>
        <c:noMultiLvlLbl val="0"/>
      </c:catAx>
      <c:valAx>
        <c:axId val="42255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layout>
            <c:manualLayout>
              <c:xMode val="edge"/>
              <c:yMode val="edge"/>
              <c:x val="1.2935258092738407E-2"/>
              <c:y val="0.3860601579536701"/>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_);\(&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72686128"/>
        <c:crosses val="autoZero"/>
        <c:crossBetween val="between"/>
      </c:valAx>
      <c:spPr>
        <a:noFill/>
        <a:ln>
          <a:solidFill>
            <a:srgbClr val="A5A5A5"/>
          </a:solidFill>
        </a:ln>
        <a:effectLst/>
      </c:spPr>
    </c:plotArea>
    <c:plotVisOnly val="1"/>
    <c:dispBlanksAs val="gap"/>
    <c:showDLblsOverMax val="0"/>
    <c:extLst/>
  </c:chart>
  <c:spPr>
    <a:solidFill>
      <a:schemeClr val="bg1"/>
    </a:solidFill>
    <a:ln w="9525" cap="flat" cmpd="sng" algn="ctr">
      <a:noFill/>
      <a:round/>
    </a:ln>
    <a:effectLst/>
  </c:spPr>
  <c:txPr>
    <a:bodyPr/>
    <a:lstStyle/>
    <a:p>
      <a:pPr>
        <a:defRPr sz="1200" b="1"/>
      </a:pPr>
      <a:endParaRPr lang="en-US"/>
    </a:p>
  </c:txPr>
  <c:externalData r:id="rId4">
    <c:autoUpdate val="0"/>
  </c:externalData>
  <c:userShapes r:id="rId5"/>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SC GENERAL</a:t>
            </a:r>
            <a:r>
              <a:rPr lang="en-US" sz="1800" baseline="0" dirty="0"/>
              <a:t> FUND </a:t>
            </a:r>
            <a:r>
              <a:rPr lang="en-US" sz="1800" dirty="0"/>
              <a:t>CORPORATE INCOME TAX REVENUE BY FILING TYPE</a:t>
            </a:r>
          </a:p>
        </c:rich>
      </c:tx>
      <c:layout>
        <c:manualLayout>
          <c:xMode val="edge"/>
          <c:yMode val="edge"/>
          <c:x val="0.17031134695119632"/>
          <c:y val="3.055010394562512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6965555935942795E-2"/>
          <c:y val="0.11425056820017881"/>
          <c:w val="0.78236111799408425"/>
          <c:h val="0.75175113370746582"/>
        </c:manualLayout>
      </c:layout>
      <c:barChart>
        <c:barDir val="col"/>
        <c:grouping val="stacked"/>
        <c:varyColors val="0"/>
        <c:ser>
          <c:idx val="0"/>
          <c:order val="0"/>
          <c:tx>
            <c:strRef>
              <c:f>Sheet1!$A$12</c:f>
              <c:strCache>
                <c:ptCount val="1"/>
                <c:pt idx="0">
                  <c:v>C Corp</c:v>
                </c:pt>
              </c:strCache>
            </c:strRef>
          </c:tx>
          <c:spPr>
            <a:solidFill>
              <a:schemeClr val="accent1"/>
            </a:solidFill>
            <a:ln w="19050">
              <a:solidFill>
                <a:schemeClr val="lt1"/>
              </a:solidFill>
            </a:ln>
            <a:effectLst/>
          </c:spPr>
          <c:invertIfNegative val="0"/>
          <c:dPt>
            <c:idx val="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3D8C-4D97-85AE-7EA706438688}"/>
              </c:ext>
            </c:extLst>
          </c:dPt>
          <c:cat>
            <c:strRef>
              <c:f>Sheet1!$B$11:$F$11</c:f>
              <c:strCache>
                <c:ptCount val="5"/>
                <c:pt idx="0">
                  <c:v>TY 19</c:v>
                </c:pt>
                <c:pt idx="1">
                  <c:v>TY 20</c:v>
                </c:pt>
                <c:pt idx="2">
                  <c:v>TY 21</c:v>
                </c:pt>
                <c:pt idx="3">
                  <c:v>TY 22</c:v>
                </c:pt>
                <c:pt idx="4">
                  <c:v>TY 23</c:v>
                </c:pt>
              </c:strCache>
            </c:strRef>
          </c:cat>
          <c:val>
            <c:numRef>
              <c:f>Sheet1!$B$12:$F$12</c:f>
              <c:numCache>
                <c:formatCode>_(* #,##0_);_(* \(#,##0\);_(* "-"??_);_(@_)</c:formatCode>
                <c:ptCount val="5"/>
                <c:pt idx="0">
                  <c:v>363473824</c:v>
                </c:pt>
                <c:pt idx="1">
                  <c:v>413188266</c:v>
                </c:pt>
                <c:pt idx="2">
                  <c:v>595904918</c:v>
                </c:pt>
                <c:pt idx="3">
                  <c:v>726437106</c:v>
                </c:pt>
                <c:pt idx="4">
                  <c:v>753353541</c:v>
                </c:pt>
              </c:numCache>
            </c:numRef>
          </c:val>
          <c:extLst>
            <c:ext xmlns:c16="http://schemas.microsoft.com/office/drawing/2014/chart" uri="{C3380CC4-5D6E-409C-BE32-E72D297353CC}">
              <c16:uniqueId val="{00000002-3D8C-4D97-85AE-7EA706438688}"/>
            </c:ext>
          </c:extLst>
        </c:ser>
        <c:ser>
          <c:idx val="3"/>
          <c:order val="1"/>
          <c:tx>
            <c:strRef>
              <c:f>Sheet1!$A$14</c:f>
              <c:strCache>
                <c:ptCount val="1"/>
                <c:pt idx="0">
                  <c:v>Partnership (Withholdings)</c:v>
                </c:pt>
              </c:strCache>
            </c:strRef>
          </c:tx>
          <c:spPr>
            <a:solidFill>
              <a:schemeClr val="accent4"/>
            </a:solidFill>
            <a:ln w="19050">
              <a:solidFill>
                <a:schemeClr val="lt1"/>
              </a:solidFill>
            </a:ln>
            <a:effectLst/>
          </c:spPr>
          <c:invertIfNegative val="0"/>
          <c:cat>
            <c:strRef>
              <c:f>Sheet1!$B$11:$F$11</c:f>
              <c:strCache>
                <c:ptCount val="5"/>
                <c:pt idx="0">
                  <c:v>TY 19</c:v>
                </c:pt>
                <c:pt idx="1">
                  <c:v>TY 20</c:v>
                </c:pt>
                <c:pt idx="2">
                  <c:v>TY 21</c:v>
                </c:pt>
                <c:pt idx="3">
                  <c:v>TY 22</c:v>
                </c:pt>
                <c:pt idx="4">
                  <c:v>TY 23</c:v>
                </c:pt>
              </c:strCache>
            </c:strRef>
          </c:cat>
          <c:val>
            <c:numRef>
              <c:f>Sheet1!$B$14:$F$14</c:f>
              <c:numCache>
                <c:formatCode>_(* #,##0_);_(* \(#,##0\);_(* "-"??_);_(@_)</c:formatCode>
                <c:ptCount val="5"/>
                <c:pt idx="0">
                  <c:v>92765624</c:v>
                </c:pt>
                <c:pt idx="1">
                  <c:v>98567293</c:v>
                </c:pt>
                <c:pt idx="2">
                  <c:v>301666207</c:v>
                </c:pt>
                <c:pt idx="3">
                  <c:v>216958878</c:v>
                </c:pt>
                <c:pt idx="4">
                  <c:v>125332532</c:v>
                </c:pt>
              </c:numCache>
            </c:numRef>
          </c:val>
          <c:extLst>
            <c:ext xmlns:c16="http://schemas.microsoft.com/office/drawing/2014/chart" uri="{C3380CC4-5D6E-409C-BE32-E72D297353CC}">
              <c16:uniqueId val="{00000003-3D8C-4D97-85AE-7EA706438688}"/>
            </c:ext>
          </c:extLst>
        </c:ser>
        <c:ser>
          <c:idx val="1"/>
          <c:order val="2"/>
          <c:tx>
            <c:strRef>
              <c:f>Sheet1!$A$13</c:f>
              <c:strCache>
                <c:ptCount val="1"/>
                <c:pt idx="0">
                  <c:v>S Corp</c:v>
                </c:pt>
              </c:strCache>
            </c:strRef>
          </c:tx>
          <c:spPr>
            <a:solidFill>
              <a:schemeClr val="accent2"/>
            </a:solidFill>
            <a:ln w="19050">
              <a:solidFill>
                <a:schemeClr val="lt1"/>
              </a:solidFill>
            </a:ln>
            <a:effectLst/>
          </c:spPr>
          <c:invertIfNegative val="0"/>
          <c:dPt>
            <c:idx val="4"/>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5-3D8C-4D97-85AE-7EA706438688}"/>
              </c:ext>
            </c:extLst>
          </c:dPt>
          <c:cat>
            <c:strRef>
              <c:f>Sheet1!$B$11:$F$11</c:f>
              <c:strCache>
                <c:ptCount val="5"/>
                <c:pt idx="0">
                  <c:v>TY 19</c:v>
                </c:pt>
                <c:pt idx="1">
                  <c:v>TY 20</c:v>
                </c:pt>
                <c:pt idx="2">
                  <c:v>TY 21</c:v>
                </c:pt>
                <c:pt idx="3">
                  <c:v>TY 22</c:v>
                </c:pt>
                <c:pt idx="4">
                  <c:v>TY 23</c:v>
                </c:pt>
              </c:strCache>
            </c:strRef>
          </c:cat>
          <c:val>
            <c:numRef>
              <c:f>Sheet1!$B$13:$F$13</c:f>
              <c:numCache>
                <c:formatCode>_(* #,##0_);_(* \(#,##0\);_(* "-"??_);_(@_)</c:formatCode>
                <c:ptCount val="5"/>
                <c:pt idx="0">
                  <c:v>611596</c:v>
                </c:pt>
                <c:pt idx="1">
                  <c:v>640667</c:v>
                </c:pt>
                <c:pt idx="2">
                  <c:v>125115506</c:v>
                </c:pt>
                <c:pt idx="3">
                  <c:v>178592434</c:v>
                </c:pt>
                <c:pt idx="4">
                  <c:v>197874589</c:v>
                </c:pt>
              </c:numCache>
            </c:numRef>
          </c:val>
          <c:extLst>
            <c:ext xmlns:c16="http://schemas.microsoft.com/office/drawing/2014/chart" uri="{C3380CC4-5D6E-409C-BE32-E72D297353CC}">
              <c16:uniqueId val="{00000006-3D8C-4D97-85AE-7EA706438688}"/>
            </c:ext>
          </c:extLst>
        </c:ser>
        <c:ser>
          <c:idx val="2"/>
          <c:order val="3"/>
          <c:tx>
            <c:strRef>
              <c:f>Sheet1!$A$15</c:f>
              <c:strCache>
                <c:ptCount val="1"/>
                <c:pt idx="0">
                  <c:v>Partnership (Active Trade)</c:v>
                </c:pt>
              </c:strCache>
            </c:strRef>
          </c:tx>
          <c:spPr>
            <a:solidFill>
              <a:schemeClr val="accent3"/>
            </a:solidFill>
            <a:ln w="19050">
              <a:solidFill>
                <a:schemeClr val="lt1"/>
              </a:solidFill>
            </a:ln>
            <a:effectLst/>
          </c:spPr>
          <c:invertIfNegative val="0"/>
          <c:cat>
            <c:strRef>
              <c:f>Sheet1!$B$11:$F$11</c:f>
              <c:strCache>
                <c:ptCount val="5"/>
                <c:pt idx="0">
                  <c:v>TY 19</c:v>
                </c:pt>
                <c:pt idx="1">
                  <c:v>TY 20</c:v>
                </c:pt>
                <c:pt idx="2">
                  <c:v>TY 21</c:v>
                </c:pt>
                <c:pt idx="3">
                  <c:v>TY 22</c:v>
                </c:pt>
                <c:pt idx="4">
                  <c:v>TY 23</c:v>
                </c:pt>
              </c:strCache>
            </c:strRef>
          </c:cat>
          <c:val>
            <c:numRef>
              <c:f>Sheet1!$B$15:$F$15</c:f>
              <c:numCache>
                <c:formatCode>General</c:formatCode>
                <c:ptCount val="5"/>
                <c:pt idx="2" formatCode="_(* #,##0_);_(* \(#,##0\);_(* &quot;-&quot;??_);_(@_)">
                  <c:v>26547788</c:v>
                </c:pt>
                <c:pt idx="3" formatCode="_(* #,##0_);_(* \(#,##0\);_(* &quot;-&quot;??_);_(@_)">
                  <c:v>48032963</c:v>
                </c:pt>
                <c:pt idx="4" formatCode="_(* #,##0_);_(* \(#,##0\);_(* &quot;-&quot;??_);_(@_)">
                  <c:v>49970327</c:v>
                </c:pt>
              </c:numCache>
            </c:numRef>
          </c:val>
          <c:extLst>
            <c:ext xmlns:c16="http://schemas.microsoft.com/office/drawing/2014/chart" uri="{C3380CC4-5D6E-409C-BE32-E72D297353CC}">
              <c16:uniqueId val="{00000007-3D8C-4D97-85AE-7EA706438688}"/>
            </c:ext>
          </c:extLst>
        </c:ser>
        <c:dLbls>
          <c:showLegendKey val="0"/>
          <c:showVal val="0"/>
          <c:showCatName val="0"/>
          <c:showSerName val="0"/>
          <c:showPercent val="0"/>
          <c:showBubbleSize val="0"/>
        </c:dLbls>
        <c:gapWidth val="100"/>
        <c:overlap val="100"/>
        <c:axId val="1752302896"/>
        <c:axId val="1727727423"/>
      </c:barChart>
      <c:catAx>
        <c:axId val="17523028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727727423"/>
        <c:crosses val="autoZero"/>
        <c:auto val="1"/>
        <c:lblAlgn val="ctr"/>
        <c:lblOffset val="100"/>
        <c:noMultiLvlLbl val="0"/>
      </c:catAx>
      <c:valAx>
        <c:axId val="17277274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solidFill>
                      <a:schemeClr val="tx1">
                        <a:lumMod val="65000"/>
                        <a:lumOff val="35000"/>
                      </a:schemeClr>
                    </a:solidFill>
                  </a:rPr>
                  <a:t>(Millions)</a:t>
                </a:r>
              </a:p>
            </c:rich>
          </c:tx>
          <c:layout>
            <c:manualLayout>
              <c:xMode val="edge"/>
              <c:yMode val="edge"/>
              <c:x val="6.2937906670619582E-3"/>
              <c:y val="0.44099878731104986"/>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752302896"/>
        <c:crosses val="autoZero"/>
        <c:crossBetween val="between"/>
      </c:valAx>
      <c:spPr>
        <a:noFill/>
        <a:ln>
          <a:solidFill>
            <a:schemeClr val="accent3"/>
          </a:solidFill>
        </a:ln>
        <a:effectLst/>
      </c:spPr>
    </c:plotArea>
    <c:legend>
      <c:legendPos val="r"/>
      <c:layout>
        <c:manualLayout>
          <c:xMode val="edge"/>
          <c:yMode val="edge"/>
          <c:x val="0.86988236524782225"/>
          <c:y val="0.26429720908689425"/>
          <c:w val="0.1203356917341854"/>
          <c:h val="0.4903456595969279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dirty="0">
                <a:effectLst/>
              </a:rPr>
              <a:t>TOP SOUTH CAROLINA CORPORATE  TAX CREDITS</a:t>
            </a:r>
          </a:p>
          <a:p>
            <a:pPr>
              <a:defRPr/>
            </a:pPr>
            <a:r>
              <a:rPr lang="en-US" sz="1400" b="0" i="0" u="none" strike="noStrike" baseline="0" dirty="0">
                <a:effectLst/>
              </a:rPr>
              <a:t>Estimates for Tax Year 2024</a:t>
            </a:r>
            <a:r>
              <a:rPr lang="en-US" sz="1400" b="0" i="0" u="none" strike="noStrike" baseline="0" dirty="0"/>
              <a:t> </a:t>
            </a:r>
            <a:endParaRPr lang="en-US"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0786188858549329E-2"/>
          <c:y val="0.12801270221465277"/>
          <c:w val="0.91587008534555958"/>
          <c:h val="0.70589397293750455"/>
        </c:manualLayout>
      </c:layout>
      <c:barChart>
        <c:barDir val="col"/>
        <c:grouping val="clustered"/>
        <c:varyColors val="0"/>
        <c:ser>
          <c:idx val="0"/>
          <c:order val="0"/>
          <c:spPr>
            <a:solidFill>
              <a:schemeClr val="accent1"/>
            </a:solidFill>
            <a:ln>
              <a:noFill/>
            </a:ln>
            <a:effectLst/>
          </c:spPr>
          <c:invertIfNegative val="0"/>
          <c:dPt>
            <c:idx val="6"/>
            <c:invertIfNegative val="0"/>
            <c:bubble3D val="0"/>
            <c:spPr>
              <a:solidFill>
                <a:schemeClr val="accent4"/>
              </a:solidFill>
              <a:ln>
                <a:noFill/>
              </a:ln>
              <a:effectLst/>
            </c:spPr>
            <c:extLst>
              <c:ext xmlns:c16="http://schemas.microsoft.com/office/drawing/2014/chart" uri="{C3380CC4-5D6E-409C-BE32-E72D297353CC}">
                <c16:uniqueId val="{00000001-45C2-4EB1-91E6-B52FB5891EE2}"/>
              </c:ext>
            </c:extLst>
          </c:dPt>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Top Tax Credits - Total'!$B$34:$B$40</c:f>
              <c:strCache>
                <c:ptCount val="7"/>
                <c:pt idx="0">
                  <c:v>New Jobs </c:v>
                </c:pt>
                <c:pt idx="1">
                  <c:v>Capital Investment </c:v>
                </c:pt>
                <c:pt idx="2">
                  <c:v>Research Expenses</c:v>
                </c:pt>
                <c:pt idx="3">
                  <c:v>Textiles Rehabilitation </c:v>
                </c:pt>
                <c:pt idx="4">
                  <c:v>Abandoned Buildings Revitalization</c:v>
                </c:pt>
                <c:pt idx="5">
                  <c:v>Certified Historic Structure</c:v>
                </c:pt>
                <c:pt idx="6">
                  <c:v>Job Development (Withholdings Tax Credit)</c:v>
                </c:pt>
              </c:strCache>
            </c:strRef>
          </c:cat>
          <c:val>
            <c:numRef>
              <c:f>'Data Top Tax Credits - Total'!$E$34:$E$40</c:f>
              <c:numCache>
                <c:formatCode>"$"#,##0</c:formatCode>
                <c:ptCount val="7"/>
                <c:pt idx="0">
                  <c:v>95704000</c:v>
                </c:pt>
                <c:pt idx="1">
                  <c:v>70884000</c:v>
                </c:pt>
                <c:pt idx="2">
                  <c:v>69279000</c:v>
                </c:pt>
                <c:pt idx="3">
                  <c:v>8177000</c:v>
                </c:pt>
                <c:pt idx="4">
                  <c:v>3414000</c:v>
                </c:pt>
                <c:pt idx="5">
                  <c:v>1846000</c:v>
                </c:pt>
                <c:pt idx="6" formatCode="_(&quot;$&quot;* #,##0_);_(&quot;$&quot;* \(#,##0\);_(&quot;$&quot;* &quot;-&quot;??_);_(@_)">
                  <c:v>64918000</c:v>
                </c:pt>
              </c:numCache>
            </c:numRef>
          </c:val>
          <c:extLst>
            <c:ext xmlns:c16="http://schemas.microsoft.com/office/drawing/2014/chart" uri="{C3380CC4-5D6E-409C-BE32-E72D297353CC}">
              <c16:uniqueId val="{00000002-45C2-4EB1-91E6-B52FB5891EE2}"/>
            </c:ext>
          </c:extLst>
        </c:ser>
        <c:dLbls>
          <c:showLegendKey val="0"/>
          <c:showVal val="0"/>
          <c:showCatName val="0"/>
          <c:showSerName val="0"/>
          <c:showPercent val="0"/>
          <c:showBubbleSize val="0"/>
        </c:dLbls>
        <c:gapWidth val="219"/>
        <c:overlap val="-27"/>
        <c:axId val="2079720255"/>
        <c:axId val="2079721087"/>
      </c:barChart>
      <c:catAx>
        <c:axId val="2079720255"/>
        <c:scaling>
          <c:orientation val="minMax"/>
        </c:scaling>
        <c:delete val="0"/>
        <c:axPos val="b"/>
        <c:minorGridlines>
          <c:spPr>
            <a:ln w="9525" cap="flat" cmpd="sng" algn="ctr">
              <a:solidFill>
                <a:schemeClr val="accent3"/>
              </a:solidFill>
              <a:round/>
            </a:ln>
            <a:effectLst/>
          </c:spPr>
        </c:minorGridlines>
        <c:numFmt formatCode="General" sourceLinked="1"/>
        <c:majorTickMark val="out"/>
        <c:minorTickMark val="in"/>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79721087"/>
        <c:crosses val="autoZero"/>
        <c:auto val="1"/>
        <c:lblAlgn val="ctr"/>
        <c:lblOffset val="100"/>
        <c:tickMarkSkip val="12"/>
        <c:noMultiLvlLbl val="0"/>
      </c:catAx>
      <c:valAx>
        <c:axId val="2079721087"/>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cross"/>
        <c:minorTickMark val="in"/>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79720255"/>
        <c:crosses val="autoZero"/>
        <c:crossBetween val="between"/>
        <c:dispUnits>
          <c:builtInUnit val="thousands"/>
          <c:dispUnitsLbl>
            <c:layout>
              <c:manualLayout>
                <c:xMode val="edge"/>
                <c:yMode val="edge"/>
                <c:x val="7.5012362585111644E-3"/>
                <c:y val="0.41718536856864402"/>
              </c:manualLayout>
            </c:layout>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100" dirty="0">
                      <a:solidFill>
                        <a:schemeClr val="tx1">
                          <a:lumMod val="65000"/>
                          <a:lumOff val="35000"/>
                        </a:schemeClr>
                      </a:solidFill>
                    </a:rPr>
                    <a:t>(Millions)</a:t>
                  </a:r>
                </a:p>
              </c:rich>
            </c:tx>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solidFill>
            <a:schemeClr val="tx1">
              <a:lumMod val="15000"/>
              <a:lumOff val="85000"/>
            </a:schemeClr>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dirty="0">
                <a:solidFill>
                  <a:schemeClr val="tx1">
                    <a:lumMod val="65000"/>
                    <a:lumOff val="35000"/>
                  </a:schemeClr>
                </a:solidFill>
              </a:rPr>
              <a:t>CORPORATE LICENSE REVENUE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4359340187745898E-2"/>
          <c:y val="8.7310826357656982E-2"/>
          <c:w val="0.90953848277732408"/>
          <c:h val="0.79591918982286924"/>
        </c:manualLayout>
      </c:layout>
      <c:barChart>
        <c:barDir val="col"/>
        <c:grouping val="clustered"/>
        <c:varyColors val="0"/>
        <c:ser>
          <c:idx val="1"/>
          <c:order val="0"/>
          <c:tx>
            <c:strRef>
              <c:f>DATA!$B$4</c:f>
              <c:strCache>
                <c:ptCount val="1"/>
                <c:pt idx="0">
                  <c:v>Corporate License</c:v>
                </c:pt>
              </c:strCache>
            </c:strRef>
          </c:tx>
          <c:spPr>
            <a:solidFill>
              <a:schemeClr val="accent2"/>
            </a:solidFill>
            <a:ln>
              <a:noFill/>
            </a:ln>
            <a:effectLst/>
          </c:spPr>
          <c:invertIfNegative val="0"/>
          <c:dPt>
            <c:idx val="12"/>
            <c:invertIfNegative val="0"/>
            <c:bubble3D val="0"/>
            <c:spPr>
              <a:solidFill>
                <a:schemeClr val="accent2"/>
              </a:solidFill>
              <a:ln>
                <a:noFill/>
              </a:ln>
              <a:effectLst/>
            </c:spPr>
            <c:extLst>
              <c:ext xmlns:c16="http://schemas.microsoft.com/office/drawing/2014/chart" uri="{C3380CC4-5D6E-409C-BE32-E72D297353CC}">
                <c16:uniqueId val="{00000001-216E-4B8F-B970-E21FFD54843B}"/>
              </c:ext>
            </c:extLst>
          </c:dPt>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DATA!$A$7:$A$23</c:f>
              <c:strCache>
                <c:ptCount val="17"/>
                <c:pt idx="0">
                  <c:v>FY 10</c:v>
                </c:pt>
                <c:pt idx="1">
                  <c:v>FY 11</c:v>
                </c:pt>
                <c:pt idx="2">
                  <c:v>FY 12</c:v>
                </c:pt>
                <c:pt idx="3">
                  <c:v>FY 13</c:v>
                </c:pt>
                <c:pt idx="4">
                  <c:v>FY 14</c:v>
                </c:pt>
                <c:pt idx="5">
                  <c:v>FY 15</c:v>
                </c:pt>
                <c:pt idx="6">
                  <c:v>FY 16</c:v>
                </c:pt>
                <c:pt idx="7">
                  <c:v>FY 17</c:v>
                </c:pt>
                <c:pt idx="8">
                  <c:v>FY 18</c:v>
                </c:pt>
                <c:pt idx="9">
                  <c:v>FY 19</c:v>
                </c:pt>
                <c:pt idx="10">
                  <c:v>FY 20</c:v>
                </c:pt>
                <c:pt idx="11">
                  <c:v>FY 21</c:v>
                </c:pt>
                <c:pt idx="12">
                  <c:v>FY 22</c:v>
                </c:pt>
                <c:pt idx="13">
                  <c:v>FY 23</c:v>
                </c:pt>
                <c:pt idx="14">
                  <c:v>FY 24</c:v>
                </c:pt>
                <c:pt idx="15">
                  <c:v>FY 25</c:v>
                </c:pt>
                <c:pt idx="16">
                  <c:v>FY 26</c:v>
                </c:pt>
              </c:strCache>
            </c:strRef>
          </c:cat>
          <c:val>
            <c:numRef>
              <c:f>DATA!$B$7:$B$23</c:f>
              <c:numCache>
                <c:formatCode>0.0</c:formatCode>
                <c:ptCount val="17"/>
                <c:pt idx="0">
                  <c:v>73.412951000000007</c:v>
                </c:pt>
                <c:pt idx="1">
                  <c:v>88.71400100000001</c:v>
                </c:pt>
                <c:pt idx="2">
                  <c:v>101.70755199999999</c:v>
                </c:pt>
                <c:pt idx="3">
                  <c:v>74.20800100000001</c:v>
                </c:pt>
                <c:pt idx="4">
                  <c:v>95.139380999999986</c:v>
                </c:pt>
                <c:pt idx="5">
                  <c:v>129.85101200000003</c:v>
                </c:pt>
                <c:pt idx="6">
                  <c:v>88.702349009999992</c:v>
                </c:pt>
                <c:pt idx="7">
                  <c:v>68.181265020000012</c:v>
                </c:pt>
                <c:pt idx="8">
                  <c:v>110.19918701</c:v>
                </c:pt>
                <c:pt idx="9">
                  <c:v>112.00777101999999</c:v>
                </c:pt>
                <c:pt idx="10">
                  <c:v>130.86757065999998</c:v>
                </c:pt>
                <c:pt idx="11">
                  <c:v>148.1368726</c:v>
                </c:pt>
                <c:pt idx="12">
                  <c:v>163.07171170000001</c:v>
                </c:pt>
                <c:pt idx="13">
                  <c:v>170.14561515000003</c:v>
                </c:pt>
                <c:pt idx="14">
                  <c:v>188.14759208999999</c:v>
                </c:pt>
                <c:pt idx="15">
                  <c:v>199.09585720000001</c:v>
                </c:pt>
                <c:pt idx="16">
                  <c:v>209.03185755000001</c:v>
                </c:pt>
              </c:numCache>
            </c:numRef>
          </c:val>
          <c:extLst>
            <c:ext xmlns:c16="http://schemas.microsoft.com/office/drawing/2014/chart" uri="{C3380CC4-5D6E-409C-BE32-E72D297353CC}">
              <c16:uniqueId val="{00000002-216E-4B8F-B970-E21FFD54843B}"/>
            </c:ext>
          </c:extLst>
        </c:ser>
        <c:dLbls>
          <c:showLegendKey val="0"/>
          <c:showVal val="0"/>
          <c:showCatName val="0"/>
          <c:showSerName val="0"/>
          <c:showPercent val="0"/>
          <c:showBubbleSize val="0"/>
        </c:dLbls>
        <c:gapWidth val="129"/>
        <c:axId val="172686128"/>
        <c:axId val="42255680"/>
      </c:barChart>
      <c:lineChart>
        <c:grouping val="standard"/>
        <c:varyColors val="0"/>
        <c:ser>
          <c:idx val="0"/>
          <c:order val="1"/>
          <c:tx>
            <c:strRef>
              <c:f>DATA!$D$4</c:f>
              <c:strCache>
                <c:ptCount val="1"/>
              </c:strCache>
            </c:strRef>
          </c:tx>
          <c:spPr>
            <a:ln w="28575" cap="rnd">
              <a:solidFill>
                <a:schemeClr val="accent5">
                  <a:lumMod val="50000"/>
                </a:schemeClr>
              </a:solidFill>
              <a:prstDash val="sysDash"/>
              <a:round/>
            </a:ln>
            <a:effectLst/>
          </c:spPr>
          <c:marker>
            <c:symbol val="none"/>
          </c:marker>
          <c:cat>
            <c:strRef>
              <c:f>DATA!$A$7:$A$23</c:f>
              <c:strCache>
                <c:ptCount val="17"/>
                <c:pt idx="0">
                  <c:v>FY 10</c:v>
                </c:pt>
                <c:pt idx="1">
                  <c:v>FY 11</c:v>
                </c:pt>
                <c:pt idx="2">
                  <c:v>FY 12</c:v>
                </c:pt>
                <c:pt idx="3">
                  <c:v>FY 13</c:v>
                </c:pt>
                <c:pt idx="4">
                  <c:v>FY 14</c:v>
                </c:pt>
                <c:pt idx="5">
                  <c:v>FY 15</c:v>
                </c:pt>
                <c:pt idx="6">
                  <c:v>FY 16</c:v>
                </c:pt>
                <c:pt idx="7">
                  <c:v>FY 17</c:v>
                </c:pt>
                <c:pt idx="8">
                  <c:v>FY 18</c:v>
                </c:pt>
                <c:pt idx="9">
                  <c:v>FY 19</c:v>
                </c:pt>
                <c:pt idx="10">
                  <c:v>FY 20</c:v>
                </c:pt>
                <c:pt idx="11">
                  <c:v>FY 21</c:v>
                </c:pt>
                <c:pt idx="12">
                  <c:v>FY 22</c:v>
                </c:pt>
                <c:pt idx="13">
                  <c:v>FY 23</c:v>
                </c:pt>
                <c:pt idx="14">
                  <c:v>FY 24</c:v>
                </c:pt>
                <c:pt idx="15">
                  <c:v>FY 25</c:v>
                </c:pt>
                <c:pt idx="16">
                  <c:v>FY 26</c:v>
                </c:pt>
              </c:strCache>
            </c:strRef>
          </c:cat>
          <c:val>
            <c:numRef>
              <c:f>DATA!$D$7:$D$23</c:f>
              <c:numCache>
                <c:formatCode>General</c:formatCode>
                <c:ptCount val="17"/>
              </c:numCache>
            </c:numRef>
          </c:val>
          <c:smooth val="0"/>
          <c:extLst>
            <c:ext xmlns:c16="http://schemas.microsoft.com/office/drawing/2014/chart" uri="{C3380CC4-5D6E-409C-BE32-E72D297353CC}">
              <c16:uniqueId val="{00000003-216E-4B8F-B970-E21FFD54843B}"/>
            </c:ext>
          </c:extLst>
        </c:ser>
        <c:dLbls>
          <c:showLegendKey val="0"/>
          <c:showVal val="0"/>
          <c:showCatName val="0"/>
          <c:showSerName val="0"/>
          <c:showPercent val="0"/>
          <c:showBubbleSize val="0"/>
        </c:dLbls>
        <c:marker val="1"/>
        <c:smooth val="0"/>
        <c:axId val="172686128"/>
        <c:axId val="42255680"/>
      </c:lineChart>
      <c:catAx>
        <c:axId val="172686128"/>
        <c:scaling>
          <c:orientation val="minMax"/>
        </c:scaling>
        <c:delete val="0"/>
        <c:axPos val="b"/>
        <c:numFmt formatCode="General" sourceLinked="1"/>
        <c:majorTickMark val="out"/>
        <c:minorTickMark val="none"/>
        <c:tickLblPos val="low"/>
        <c:spPr>
          <a:noFill/>
          <a:ln w="9525" cap="flat" cmpd="sng" algn="ctr">
            <a:solidFill>
              <a:srgbClr val="BFBFBF"/>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255680"/>
        <c:crosses val="autoZero"/>
        <c:auto val="1"/>
        <c:lblAlgn val="ctr"/>
        <c:lblOffset val="100"/>
        <c:noMultiLvlLbl val="0"/>
      </c:catAx>
      <c:valAx>
        <c:axId val="42255680"/>
        <c:scaling>
          <c:orientation val="minMax"/>
        </c:scaling>
        <c:delete val="0"/>
        <c:axPos val="l"/>
        <c:majorGridlines>
          <c:spPr>
            <a:ln w="9525" cap="flat" cmpd="sng" algn="ctr">
              <a:solidFill>
                <a:srgbClr val="A5A5A5"/>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layout>
            <c:manualLayout>
              <c:xMode val="edge"/>
              <c:yMode val="edge"/>
              <c:x val="1.1688265518918913E-3"/>
              <c:y val="0.4200261369134652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_);\(&quot;$&quot;#,##0\)" sourceLinked="0"/>
        <c:majorTickMark val="out"/>
        <c:minorTickMark val="in"/>
        <c:tickLblPos val="nextTo"/>
        <c:spPr>
          <a:noFill/>
          <a:ln>
            <a:solidFill>
              <a:srgbClr val="BFBFBF"/>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72686128"/>
        <c:crosses val="autoZero"/>
        <c:crossBetween val="between"/>
      </c:valAx>
      <c:spPr>
        <a:noFill/>
        <a:ln>
          <a:solidFill>
            <a:srgbClr val="BFBFBF"/>
          </a:solidFill>
        </a:ln>
        <a:effectLst/>
      </c:spPr>
    </c:plotArea>
    <c:plotVisOnly val="1"/>
    <c:dispBlanksAs val="gap"/>
    <c:showDLblsOverMax val="0"/>
    <c:extLst/>
  </c:chart>
  <c:spPr>
    <a:solidFill>
      <a:schemeClr val="bg1"/>
    </a:solidFill>
    <a:ln w="9525" cap="flat" cmpd="sng" algn="ctr">
      <a:noFill/>
      <a:round/>
    </a:ln>
    <a:effectLst/>
  </c:spPr>
  <c:txPr>
    <a:bodyPr/>
    <a:lstStyle/>
    <a:p>
      <a:pPr>
        <a:defRPr sz="1200" b="1"/>
      </a:pPr>
      <a:endParaRPr lang="en-US"/>
    </a:p>
  </c:txPr>
  <c:externalData r:id="rId4">
    <c:autoUpdate val="0"/>
  </c:externalData>
  <c:userShapes r:id="rId5"/>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CORPORATE INCOME AND LICENSE TAXES </a:t>
            </a:r>
          </a:p>
          <a:p>
            <a:pPr>
              <a:defRPr/>
            </a:pPr>
            <a:r>
              <a:rPr lang="en-US" dirty="0"/>
              <a:t>2023 C-Corp Returns by Taxable Income Range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1347100980501291E-2"/>
          <c:y val="0.10846227121845177"/>
          <c:w val="0.93057129883659184"/>
          <c:h val="0.69894423818052709"/>
        </c:manualLayout>
      </c:layout>
      <c:barChart>
        <c:barDir val="col"/>
        <c:grouping val="clustered"/>
        <c:varyColors val="0"/>
        <c:ser>
          <c:idx val="0"/>
          <c:order val="0"/>
          <c:tx>
            <c:strRef>
              <c:f>'data-chart 2'!$F$4</c:f>
              <c:strCache>
                <c:ptCount val="1"/>
                <c:pt idx="0">
                  <c:v>% of C-Corp Returns</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3FFD-4432-96DF-98512BAC9EA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'data-chart 2'!$A$25:$A$34</c:f>
              <c:strCache>
                <c:ptCount val="10"/>
                <c:pt idx="0">
                  <c:v> $0 </c:v>
                </c:pt>
                <c:pt idx="1">
                  <c:v> $1-$50,000 </c:v>
                </c:pt>
                <c:pt idx="2">
                  <c:v> $50,000
-$75,000 </c:v>
                </c:pt>
                <c:pt idx="3">
                  <c:v> $75,000
-$100,000 </c:v>
                </c:pt>
                <c:pt idx="4">
                  <c:v> $100,000
-$500,000 </c:v>
                </c:pt>
                <c:pt idx="5">
                  <c:v> $500,000
- $1 million </c:v>
                </c:pt>
                <c:pt idx="6">
                  <c:v> $1 - 2 million </c:v>
                </c:pt>
                <c:pt idx="7">
                  <c:v> $2 - 5 million </c:v>
                </c:pt>
                <c:pt idx="8">
                  <c:v> $5 - 10 million </c:v>
                </c:pt>
                <c:pt idx="9">
                  <c:v> $10 million + </c:v>
                </c:pt>
              </c:strCache>
            </c:strRef>
          </c:cat>
          <c:val>
            <c:numRef>
              <c:f>'data-chart 2'!$F$25:$F$34</c:f>
              <c:numCache>
                <c:formatCode>0.0%</c:formatCode>
                <c:ptCount val="10"/>
                <c:pt idx="0">
                  <c:v>0.6447795456344495</c:v>
                </c:pt>
                <c:pt idx="1">
                  <c:v>0.19829019235336023</c:v>
                </c:pt>
                <c:pt idx="2">
                  <c:v>2.145175334441542E-2</c:v>
                </c:pt>
                <c:pt idx="3">
                  <c:v>1.3496398321855459E-2</c:v>
                </c:pt>
                <c:pt idx="4">
                  <c:v>6.6908097838993111E-2</c:v>
                </c:pt>
                <c:pt idx="5">
                  <c:v>1.9749861473917517E-2</c:v>
                </c:pt>
                <c:pt idx="6">
                  <c:v>1.3377661679727697E-2</c:v>
                </c:pt>
                <c:pt idx="7">
                  <c:v>1.1537243726747408E-2</c:v>
                </c:pt>
                <c:pt idx="8">
                  <c:v>4.8088340061743055E-3</c:v>
                </c:pt>
                <c:pt idx="9">
                  <c:v>5.6004116203593763E-3</c:v>
                </c:pt>
              </c:numCache>
            </c:numRef>
          </c:val>
          <c:extLst>
            <c:ext xmlns:c16="http://schemas.microsoft.com/office/drawing/2014/chart" uri="{C3380CC4-5D6E-409C-BE32-E72D297353CC}">
              <c16:uniqueId val="{00000002-3FFD-4432-96DF-98512BAC9EAF}"/>
            </c:ext>
          </c:extLst>
        </c:ser>
        <c:ser>
          <c:idx val="1"/>
          <c:order val="1"/>
          <c:tx>
            <c:strRef>
              <c:f>'data-chart 2'!$G$4</c:f>
              <c:strCache>
                <c:ptCount val="1"/>
                <c:pt idx="0">
                  <c:v>% of Corp. Inc. Tax</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'data-chart 2'!$A$25:$A$34</c:f>
              <c:strCache>
                <c:ptCount val="10"/>
                <c:pt idx="0">
                  <c:v> $0 </c:v>
                </c:pt>
                <c:pt idx="1">
                  <c:v> $1-$50,000 </c:v>
                </c:pt>
                <c:pt idx="2">
                  <c:v> $50,000
-$75,000 </c:v>
                </c:pt>
                <c:pt idx="3">
                  <c:v> $75,000
-$100,000 </c:v>
                </c:pt>
                <c:pt idx="4">
                  <c:v> $100,000
-$500,000 </c:v>
                </c:pt>
                <c:pt idx="5">
                  <c:v> $500,000
- $1 million </c:v>
                </c:pt>
                <c:pt idx="6">
                  <c:v> $1 - 2 million </c:v>
                </c:pt>
                <c:pt idx="7">
                  <c:v> $2 - 5 million </c:v>
                </c:pt>
                <c:pt idx="8">
                  <c:v> $5 - 10 million </c:v>
                </c:pt>
                <c:pt idx="9">
                  <c:v> $10 million + </c:v>
                </c:pt>
              </c:strCache>
            </c:strRef>
          </c:cat>
          <c:val>
            <c:numRef>
              <c:f>'data-chart 2'!$G$25:$G$34</c:f>
              <c:numCache>
                <c:formatCode>0.0%</c:formatCode>
                <c:ptCount val="10"/>
                <c:pt idx="0">
                  <c:v>0</c:v>
                </c:pt>
                <c:pt idx="1">
                  <c:v>8.0045173163419223E-3</c:v>
                </c:pt>
                <c:pt idx="2">
                  <c:v>4.4001601835031269E-3</c:v>
                </c:pt>
                <c:pt idx="3">
                  <c:v>3.8903278024666676E-3</c:v>
                </c:pt>
                <c:pt idx="4">
                  <c:v>5.2062894623930475E-2</c:v>
                </c:pt>
                <c:pt idx="5">
                  <c:v>4.5017876422295641E-2</c:v>
                </c:pt>
                <c:pt idx="6">
                  <c:v>6.0839718716744817E-2</c:v>
                </c:pt>
                <c:pt idx="7">
                  <c:v>0.11391931004054308</c:v>
                </c:pt>
                <c:pt idx="8">
                  <c:v>9.9803972101632929E-2</c:v>
                </c:pt>
                <c:pt idx="9">
                  <c:v>0.61206122279254138</c:v>
                </c:pt>
              </c:numCache>
            </c:numRef>
          </c:val>
          <c:extLst>
            <c:ext xmlns:c16="http://schemas.microsoft.com/office/drawing/2014/chart" uri="{C3380CC4-5D6E-409C-BE32-E72D297353CC}">
              <c16:uniqueId val="{00000003-3FFD-4432-96DF-98512BAC9EAF}"/>
            </c:ext>
          </c:extLst>
        </c:ser>
        <c:ser>
          <c:idx val="2"/>
          <c:order val="2"/>
          <c:tx>
            <c:strRef>
              <c:f>'data-chart 2'!$H$4</c:f>
              <c:strCache>
                <c:ptCount val="1"/>
                <c:pt idx="0">
                  <c:v>% of Corp. Lic. Fee</c:v>
                </c:pt>
              </c:strCache>
            </c:strRef>
          </c:tx>
          <c:spPr>
            <a:solidFill>
              <a:srgbClr val="A6CB99"/>
            </a:solidFill>
            <a:ln>
              <a:noFill/>
            </a:ln>
            <a:effectLst/>
          </c:spPr>
          <c:invertIfNegative val="0"/>
          <c:dLbls>
            <c:dLbl>
              <c:idx val="9"/>
              <c:layout>
                <c:manualLayout>
                  <c:x val="4.83091787439613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87-465F-B965-619B76424EC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'data-chart 2'!$A$25:$A$34</c:f>
              <c:strCache>
                <c:ptCount val="10"/>
                <c:pt idx="0">
                  <c:v> $0 </c:v>
                </c:pt>
                <c:pt idx="1">
                  <c:v> $1-$50,000 </c:v>
                </c:pt>
                <c:pt idx="2">
                  <c:v> $50,000
-$75,000 </c:v>
                </c:pt>
                <c:pt idx="3">
                  <c:v> $75,000
-$100,000 </c:v>
                </c:pt>
                <c:pt idx="4">
                  <c:v> $100,000
-$500,000 </c:v>
                </c:pt>
                <c:pt idx="5">
                  <c:v> $500,000
- $1 million </c:v>
                </c:pt>
                <c:pt idx="6">
                  <c:v> $1 - 2 million </c:v>
                </c:pt>
                <c:pt idx="7">
                  <c:v> $2 - 5 million </c:v>
                </c:pt>
                <c:pt idx="8">
                  <c:v> $5 - 10 million </c:v>
                </c:pt>
                <c:pt idx="9">
                  <c:v> $10 million + </c:v>
                </c:pt>
              </c:strCache>
            </c:strRef>
          </c:cat>
          <c:val>
            <c:numRef>
              <c:f>'data-chart 2'!$H$25:$H$34</c:f>
              <c:numCache>
                <c:formatCode>0.0%</c:formatCode>
                <c:ptCount val="10"/>
                <c:pt idx="0">
                  <c:v>0.57081086035219264</c:v>
                </c:pt>
                <c:pt idx="1">
                  <c:v>1.390334573113201E-2</c:v>
                </c:pt>
                <c:pt idx="2">
                  <c:v>1.0966666881562216E-2</c:v>
                </c:pt>
                <c:pt idx="3">
                  <c:v>3.3679100271965666E-3</c:v>
                </c:pt>
                <c:pt idx="4">
                  <c:v>4.735127979090719E-2</c:v>
                </c:pt>
                <c:pt idx="5">
                  <c:v>2.1146514641182623E-2</c:v>
                </c:pt>
                <c:pt idx="6">
                  <c:v>3.3240227743512173E-2</c:v>
                </c:pt>
                <c:pt idx="7">
                  <c:v>8.0409075167421074E-2</c:v>
                </c:pt>
                <c:pt idx="8">
                  <c:v>4.3104653490555381E-2</c:v>
                </c:pt>
                <c:pt idx="9">
                  <c:v>0.17569946617433818</c:v>
                </c:pt>
              </c:numCache>
            </c:numRef>
          </c:val>
          <c:extLst>
            <c:ext xmlns:c16="http://schemas.microsoft.com/office/drawing/2014/chart" uri="{C3380CC4-5D6E-409C-BE32-E72D297353CC}">
              <c16:uniqueId val="{00000004-3FFD-4432-96DF-98512BAC9EAF}"/>
            </c:ext>
          </c:extLst>
        </c:ser>
        <c:dLbls>
          <c:showLegendKey val="0"/>
          <c:showVal val="0"/>
          <c:showCatName val="0"/>
          <c:showSerName val="0"/>
          <c:showPercent val="0"/>
          <c:showBubbleSize val="0"/>
        </c:dLbls>
        <c:gapWidth val="78"/>
        <c:axId val="1611988640"/>
        <c:axId val="1145414368"/>
      </c:barChart>
      <c:catAx>
        <c:axId val="161198864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dirty="0"/>
                  <a:t>(Range of Corporate Income Tax Liability)</a:t>
                </a:r>
              </a:p>
            </c:rich>
          </c:tx>
          <c:layout>
            <c:manualLayout>
              <c:xMode val="edge"/>
              <c:yMode val="edge"/>
              <c:x val="0.37765683300032804"/>
              <c:y val="0.8940432348521130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45414368"/>
        <c:crosses val="autoZero"/>
        <c:auto val="1"/>
        <c:lblAlgn val="ctr"/>
        <c:lblOffset val="100"/>
        <c:noMultiLvlLbl val="0"/>
      </c:catAx>
      <c:valAx>
        <c:axId val="1145414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in"/>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11988640"/>
        <c:crosses val="autoZero"/>
        <c:crossBetween val="between"/>
      </c:valAx>
      <c:spPr>
        <a:noFill/>
        <a:ln>
          <a:noFill/>
        </a:ln>
        <a:effectLst/>
      </c:spPr>
    </c:plotArea>
    <c:legend>
      <c:legendPos val="b"/>
      <c:layout>
        <c:manualLayout>
          <c:xMode val="edge"/>
          <c:yMode val="edge"/>
          <c:x val="0.11688577422719079"/>
          <c:y val="0.12852377256287881"/>
          <c:w val="0.40921973259634536"/>
          <c:h val="3.7792029135133506E-2"/>
        </c:manualLayout>
      </c:layout>
      <c:overlay val="0"/>
      <c:spPr>
        <a:solidFill>
          <a:schemeClr val="bg1"/>
        </a:solid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ESTIMATED PERCENTAGE OF GENERAL FUND SALES TAX BY PURCHASER</a:t>
            </a:r>
          </a:p>
        </c:rich>
      </c:tx>
      <c:layout>
        <c:manualLayout>
          <c:xMode val="edge"/>
          <c:yMode val="edge"/>
          <c:x val="0.20908661197809331"/>
          <c:y val="2.020202020202020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924568803899512"/>
          <c:y val="8.9070707070707064E-2"/>
          <c:w val="0.87755427446569201"/>
          <c:h val="0.70378685222486737"/>
        </c:manualLayout>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4"/>
              </a:solidFill>
              <a:ln>
                <a:noFill/>
              </a:ln>
              <a:effectLst/>
            </c:spPr>
            <c:extLst>
              <c:ext xmlns:c16="http://schemas.microsoft.com/office/drawing/2014/chart" uri="{C3380CC4-5D6E-409C-BE32-E72D297353CC}">
                <c16:uniqueId val="{00000001-A53F-458B-A485-F4E3DD8718BF}"/>
              </c:ext>
            </c:extLst>
          </c:dPt>
          <c:dPt>
            <c:idx val="2"/>
            <c:invertIfNegative val="0"/>
            <c:bubble3D val="0"/>
            <c:spPr>
              <a:solidFill>
                <a:srgbClr val="52A45C"/>
              </a:solidFill>
              <a:ln>
                <a:noFill/>
              </a:ln>
              <a:effectLst/>
            </c:spPr>
            <c:extLst>
              <c:ext xmlns:c16="http://schemas.microsoft.com/office/drawing/2014/chart" uri="{C3380CC4-5D6E-409C-BE32-E72D297353CC}">
                <c16:uniqueId val="{00000003-A53F-458B-A485-F4E3DD8718BF}"/>
              </c:ext>
            </c:extLst>
          </c:dPt>
          <c:dPt>
            <c:idx val="3"/>
            <c:invertIfNegative val="0"/>
            <c:bubble3D val="0"/>
            <c:spPr>
              <a:solidFill>
                <a:srgbClr val="A2B5DE"/>
              </a:solidFill>
              <a:ln>
                <a:noFill/>
              </a:ln>
              <a:effectLst/>
            </c:spPr>
            <c:extLst>
              <c:ext xmlns:c16="http://schemas.microsoft.com/office/drawing/2014/chart" uri="{C3380CC4-5D6E-409C-BE32-E72D297353CC}">
                <c16:uniqueId val="{00000005-A53F-458B-A485-F4E3DD8718BF}"/>
              </c:ext>
            </c:extLst>
          </c:dPt>
          <c:dPt>
            <c:idx val="4"/>
            <c:invertIfNegative val="0"/>
            <c:bubble3D val="0"/>
            <c:spPr>
              <a:solidFill>
                <a:schemeClr val="tx2"/>
              </a:solidFill>
              <a:ln>
                <a:noFill/>
              </a:ln>
              <a:effectLst/>
            </c:spPr>
            <c:extLst>
              <c:ext xmlns:c16="http://schemas.microsoft.com/office/drawing/2014/chart" uri="{C3380CC4-5D6E-409C-BE32-E72D297353CC}">
                <c16:uniqueId val="{00000007-A53F-458B-A485-F4E3DD8718BF}"/>
              </c:ext>
            </c:extLst>
          </c:dPt>
          <c:dLbls>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595959"/>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Sheet1!$A$13:$A$17</c:f>
              <c:strCache>
                <c:ptCount val="5"/>
                <c:pt idx="0">
                  <c:v>Business</c:v>
                </c:pt>
                <c:pt idx="1">
                  <c:v>S.C. Residents</c:v>
                </c:pt>
                <c:pt idx="2">
                  <c:v>Visitors</c:v>
                </c:pt>
                <c:pt idx="3">
                  <c:v>Government</c:v>
                </c:pt>
                <c:pt idx="4">
                  <c:v>Other</c:v>
                </c:pt>
              </c:strCache>
            </c:strRef>
          </c:cat>
          <c:val>
            <c:numRef>
              <c:f>Sheet1!$B$13:$B$17</c:f>
              <c:numCache>
                <c:formatCode>0%</c:formatCode>
                <c:ptCount val="5"/>
                <c:pt idx="0">
                  <c:v>0.4948748494391963</c:v>
                </c:pt>
                <c:pt idx="1">
                  <c:v>0.35208993472352096</c:v>
                </c:pt>
                <c:pt idx="2">
                  <c:v>9.9595813400243663E-2</c:v>
                </c:pt>
                <c:pt idx="3">
                  <c:v>4.9907147532695782E-2</c:v>
                </c:pt>
                <c:pt idx="4" formatCode="0.0%">
                  <c:v>3.5322549043433479E-3</c:v>
                </c:pt>
              </c:numCache>
            </c:numRef>
          </c:val>
          <c:extLst>
            <c:ext xmlns:c16="http://schemas.microsoft.com/office/drawing/2014/chart" uri="{C3380CC4-5D6E-409C-BE32-E72D297353CC}">
              <c16:uniqueId val="{00000008-A53F-458B-A485-F4E3DD8718BF}"/>
            </c:ext>
          </c:extLst>
        </c:ser>
        <c:dLbls>
          <c:dLblPos val="outEnd"/>
          <c:showLegendKey val="0"/>
          <c:showVal val="1"/>
          <c:showCatName val="0"/>
          <c:showSerName val="0"/>
          <c:showPercent val="0"/>
          <c:showBubbleSize val="0"/>
        </c:dLbls>
        <c:gapWidth val="135"/>
        <c:overlap val="-27"/>
        <c:axId val="1683795264"/>
        <c:axId val="1196339776"/>
      </c:barChart>
      <c:catAx>
        <c:axId val="1683795264"/>
        <c:scaling>
          <c:orientation val="minMax"/>
        </c:scaling>
        <c:delete val="0"/>
        <c:axPos val="b"/>
        <c:numFmt formatCode="General" sourceLinked="1"/>
        <c:majorTickMark val="out"/>
        <c:minorTickMark val="none"/>
        <c:tickLblPos val="nextTo"/>
        <c:spPr>
          <a:noFill/>
          <a:ln w="9525" cap="flat" cmpd="sng" algn="ctr">
            <a:solidFill>
              <a:srgbClr val="A5A5A5"/>
            </a:solidFill>
            <a:round/>
          </a:ln>
          <a:effectLst/>
        </c:spPr>
        <c:txPr>
          <a:bodyPr rot="-60000000" spcFirstLastPara="1" vertOverflow="ellipsis" vert="horz" wrap="square" anchor="ctr" anchorCtr="1"/>
          <a:lstStyle/>
          <a:p>
            <a:pPr>
              <a:defRPr sz="1100" b="0" i="0" u="none" strike="noStrike" kern="1200" baseline="0">
                <a:solidFill>
                  <a:srgbClr val="595959"/>
                </a:solidFill>
                <a:latin typeface="+mn-lt"/>
                <a:ea typeface="+mn-ea"/>
                <a:cs typeface="+mn-cs"/>
              </a:defRPr>
            </a:pPr>
            <a:endParaRPr lang="en-US"/>
          </a:p>
        </c:txPr>
        <c:crossAx val="1196339776"/>
        <c:crosses val="autoZero"/>
        <c:auto val="1"/>
        <c:lblAlgn val="ctr"/>
        <c:lblOffset val="100"/>
        <c:noMultiLvlLbl val="0"/>
      </c:catAx>
      <c:valAx>
        <c:axId val="11963397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Percentage of General Fund Sales Tax</a:t>
                </a:r>
              </a:p>
            </c:rich>
          </c:tx>
          <c:layout>
            <c:manualLayout>
              <c:xMode val="edge"/>
              <c:yMode val="edge"/>
              <c:x val="3.4857705286839145E-2"/>
              <c:y val="0.20235673408332491"/>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rgbClr val="595959"/>
                </a:solidFill>
                <a:latin typeface="+mn-lt"/>
                <a:ea typeface="+mn-ea"/>
                <a:cs typeface="+mn-cs"/>
              </a:defRPr>
            </a:pPr>
            <a:endParaRPr lang="en-US"/>
          </a:p>
        </c:txPr>
        <c:crossAx val="1683795264"/>
        <c:crosses val="autoZero"/>
        <c:crossBetween val="between"/>
        <c:majorUnit val="0.1"/>
      </c:valAx>
      <c:spPr>
        <a:noFill/>
        <a:ln>
          <a:solidFill>
            <a:srgbClr val="A5A5A5"/>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baseline="0">
                <a:solidFill>
                  <a:srgbClr val="595959"/>
                </a:solidFill>
                <a:latin typeface="Franklin Gothic Book"/>
                <a:ea typeface="Franklin Gothic Book"/>
                <a:cs typeface="Franklin Gothic Book"/>
              </a:defRPr>
            </a:pPr>
            <a:r>
              <a:rPr lang="en-US" b="0" dirty="0"/>
              <a:t>SOUTH CAROLINA TOTAL STATE AND GENERAL FUND SALES TAX COLLECTIONS </a:t>
            </a:r>
          </a:p>
          <a:p>
            <a:pPr>
              <a:defRPr b="0">
                <a:solidFill>
                  <a:srgbClr val="595959"/>
                </a:solidFill>
                <a:latin typeface="Franklin Gothic Book"/>
                <a:ea typeface="Franklin Gothic Book"/>
                <a:cs typeface="Franklin Gothic Book"/>
              </a:defRPr>
            </a:pPr>
            <a:r>
              <a:rPr lang="en-US" sz="1400" b="0" dirty="0"/>
              <a:t>as a Percentage of Total Personal Income</a:t>
            </a:r>
          </a:p>
        </c:rich>
      </c:tx>
      <c:layout>
        <c:manualLayout>
          <c:xMode val="edge"/>
          <c:yMode val="edge"/>
          <c:x val="0.16902774630337272"/>
          <c:y val="9.9643480334927637E-3"/>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8.4161894560118466E-2"/>
          <c:y val="0.11799197428281241"/>
          <c:w val="0.87595926770073684"/>
          <c:h val="0.69009713391743133"/>
        </c:manualLayout>
      </c:layout>
      <c:barChart>
        <c:barDir val="col"/>
        <c:grouping val="clustered"/>
        <c:varyColors val="0"/>
        <c:ser>
          <c:idx val="0"/>
          <c:order val="2"/>
          <c:tx>
            <c:strRef>
              <c:f>'DATA SC PI and taxes'!$L$2</c:f>
              <c:strCache>
                <c:ptCount val="1"/>
                <c:pt idx="0">
                  <c:v>Recessions</c:v>
                </c:pt>
              </c:strCache>
            </c:strRef>
          </c:tx>
          <c:spPr>
            <a:solidFill>
              <a:srgbClr val="BDBDBD">
                <a:alpha val="60000"/>
              </a:srgbClr>
            </a:solidFill>
            <a:ln>
              <a:noFill/>
            </a:ln>
            <a:effectLst/>
          </c:spPr>
          <c:invertIfNegative val="0"/>
          <c:val>
            <c:numRef>
              <c:f>'DATA SC PI and taxes'!$L$14:$L$61</c:f>
              <c:numCache>
                <c:formatCode>0.00%</c:formatCode>
                <c:ptCount val="48"/>
                <c:pt idx="0">
                  <c:v>0</c:v>
                </c:pt>
                <c:pt idx="1">
                  <c:v>0</c:v>
                </c:pt>
                <c:pt idx="2">
                  <c:v>0.01</c:v>
                </c:pt>
                <c:pt idx="3">
                  <c:v>0</c:v>
                </c:pt>
                <c:pt idx="4">
                  <c:v>0</c:v>
                </c:pt>
                <c:pt idx="5">
                  <c:v>0</c:v>
                </c:pt>
                <c:pt idx="6">
                  <c:v>0</c:v>
                </c:pt>
                <c:pt idx="7">
                  <c:v>0</c:v>
                </c:pt>
                <c:pt idx="8">
                  <c:v>0</c:v>
                </c:pt>
                <c:pt idx="9">
                  <c:v>0</c:v>
                </c:pt>
                <c:pt idx="10">
                  <c:v>0.01</c:v>
                </c:pt>
                <c:pt idx="11">
                  <c:v>0.01</c:v>
                </c:pt>
                <c:pt idx="12">
                  <c:v>0</c:v>
                </c:pt>
                <c:pt idx="13">
                  <c:v>0</c:v>
                </c:pt>
                <c:pt idx="14">
                  <c:v>0</c:v>
                </c:pt>
                <c:pt idx="15">
                  <c:v>0</c:v>
                </c:pt>
                <c:pt idx="16">
                  <c:v>0</c:v>
                </c:pt>
                <c:pt idx="17">
                  <c:v>0</c:v>
                </c:pt>
                <c:pt idx="18">
                  <c:v>0</c:v>
                </c:pt>
                <c:pt idx="19">
                  <c:v>0</c:v>
                </c:pt>
                <c:pt idx="20">
                  <c:v>0</c:v>
                </c:pt>
                <c:pt idx="21">
                  <c:v>0</c:v>
                </c:pt>
                <c:pt idx="22">
                  <c:v>0.01</c:v>
                </c:pt>
                <c:pt idx="23">
                  <c:v>0</c:v>
                </c:pt>
                <c:pt idx="24">
                  <c:v>0</c:v>
                </c:pt>
                <c:pt idx="25">
                  <c:v>0</c:v>
                </c:pt>
                <c:pt idx="26">
                  <c:v>0</c:v>
                </c:pt>
                <c:pt idx="27">
                  <c:v>0</c:v>
                </c:pt>
                <c:pt idx="28">
                  <c:v>0</c:v>
                </c:pt>
                <c:pt idx="29">
                  <c:v>0.01</c:v>
                </c:pt>
                <c:pt idx="30">
                  <c:v>0</c:v>
                </c:pt>
                <c:pt idx="31">
                  <c:v>0</c:v>
                </c:pt>
                <c:pt idx="32">
                  <c:v>0</c:v>
                </c:pt>
                <c:pt idx="33">
                  <c:v>0</c:v>
                </c:pt>
                <c:pt idx="34">
                  <c:v>0</c:v>
                </c:pt>
                <c:pt idx="35">
                  <c:v>0</c:v>
                </c:pt>
                <c:pt idx="36">
                  <c:v>0</c:v>
                </c:pt>
                <c:pt idx="37">
                  <c:v>0</c:v>
                </c:pt>
                <c:pt idx="38">
                  <c:v>0</c:v>
                </c:pt>
                <c:pt idx="39">
                  <c:v>0</c:v>
                </c:pt>
                <c:pt idx="40">
                  <c:v>0.01</c:v>
                </c:pt>
                <c:pt idx="41">
                  <c:v>0</c:v>
                </c:pt>
                <c:pt idx="42">
                  <c:v>0</c:v>
                </c:pt>
                <c:pt idx="43">
                  <c:v>0</c:v>
                </c:pt>
                <c:pt idx="44">
                  <c:v>0</c:v>
                </c:pt>
                <c:pt idx="45">
                  <c:v>0</c:v>
                </c:pt>
                <c:pt idx="46">
                  <c:v>0</c:v>
                </c:pt>
                <c:pt idx="47">
                  <c:v>0</c:v>
                </c:pt>
              </c:numCache>
            </c:numRef>
          </c:val>
          <c:extLst>
            <c:ext xmlns:c16="http://schemas.microsoft.com/office/drawing/2014/chart" uri="{C3380CC4-5D6E-409C-BE32-E72D297353CC}">
              <c16:uniqueId val="{00000000-D5AF-4B79-86E6-87A97EDED33C}"/>
            </c:ext>
          </c:extLst>
        </c:ser>
        <c:dLbls>
          <c:showLegendKey val="0"/>
          <c:showVal val="0"/>
          <c:showCatName val="0"/>
          <c:showSerName val="0"/>
          <c:showPercent val="0"/>
          <c:showBubbleSize val="0"/>
        </c:dLbls>
        <c:gapWidth val="0"/>
        <c:axId val="439424368"/>
        <c:axId val="1510537760"/>
      </c:barChart>
      <c:lineChart>
        <c:grouping val="standard"/>
        <c:varyColors val="0"/>
        <c:ser>
          <c:idx val="1"/>
          <c:order val="0"/>
          <c:tx>
            <c:v>Total Sales Tax</c:v>
          </c:tx>
          <c:spPr>
            <a:ln w="31750" cap="rnd" cmpd="sng" algn="ctr">
              <a:solidFill>
                <a:srgbClr val="003366"/>
              </a:solidFill>
              <a:prstDash val="solid"/>
              <a:round/>
            </a:ln>
            <a:effectLst/>
          </c:spPr>
          <c:marker>
            <c:symbol val="none"/>
          </c:marker>
          <c:dPt>
            <c:idx val="5"/>
            <c:marker>
              <c:symbol val="diamond"/>
              <c:size val="6"/>
              <c:spPr>
                <a:noFill/>
                <a:ln w="9525" cap="flat" cmpd="sng" algn="ctr">
                  <a:noFill/>
                  <a:prstDash val="solid"/>
                  <a:round/>
                </a:ln>
                <a:effectLst/>
              </c:spPr>
            </c:marker>
            <c:bubble3D val="0"/>
            <c:extLst>
              <c:ext xmlns:c16="http://schemas.microsoft.com/office/drawing/2014/chart" uri="{C3380CC4-5D6E-409C-BE32-E72D297353CC}">
                <c16:uniqueId val="{00000001-D5AF-4B79-86E6-87A97EDED33C}"/>
              </c:ext>
            </c:extLst>
          </c:dPt>
          <c:dPt>
            <c:idx val="27"/>
            <c:marker>
              <c:symbol val="square"/>
              <c:size val="6"/>
              <c:spPr>
                <a:noFill/>
                <a:ln w="9525" cap="flat" cmpd="sng" algn="ctr">
                  <a:noFill/>
                  <a:prstDash val="solid"/>
                  <a:round/>
                </a:ln>
                <a:effectLst/>
              </c:spPr>
            </c:marker>
            <c:bubble3D val="0"/>
            <c:extLst>
              <c:ext xmlns:c16="http://schemas.microsoft.com/office/drawing/2014/chart" uri="{C3380CC4-5D6E-409C-BE32-E72D297353CC}">
                <c16:uniqueId val="{00000002-D5AF-4B79-86E6-87A97EDED33C}"/>
              </c:ext>
            </c:extLst>
          </c:dPt>
          <c:dPt>
            <c:idx val="28"/>
            <c:marker>
              <c:symbol val="star"/>
              <c:size val="7"/>
              <c:spPr>
                <a:noFill/>
                <a:ln w="9525" cap="flat" cmpd="sng" algn="ctr">
                  <a:noFill/>
                  <a:prstDash val="solid"/>
                  <a:round/>
                </a:ln>
                <a:effectLst/>
              </c:spPr>
            </c:marker>
            <c:bubble3D val="0"/>
            <c:extLst>
              <c:ext xmlns:c16="http://schemas.microsoft.com/office/drawing/2014/chart" uri="{C3380CC4-5D6E-409C-BE32-E72D297353CC}">
                <c16:uniqueId val="{00000003-D5AF-4B79-86E6-87A97EDED33C}"/>
              </c:ext>
            </c:extLst>
          </c:dPt>
          <c:dPt>
            <c:idx val="36"/>
            <c:bubble3D val="0"/>
            <c:spPr>
              <a:ln w="31750" cap="rnd" cmpd="sng" algn="ctr">
                <a:solidFill>
                  <a:srgbClr val="003366"/>
                </a:solidFill>
                <a:prstDash val="solid"/>
                <a:round/>
              </a:ln>
              <a:effectLst/>
            </c:spPr>
            <c:extLst>
              <c:ext xmlns:c16="http://schemas.microsoft.com/office/drawing/2014/chart" uri="{C3380CC4-5D6E-409C-BE32-E72D297353CC}">
                <c16:uniqueId val="{00000005-D5AF-4B79-86E6-87A97EDED33C}"/>
              </c:ext>
            </c:extLst>
          </c:dPt>
          <c:dPt>
            <c:idx val="37"/>
            <c:bubble3D val="0"/>
            <c:spPr>
              <a:ln w="31750" cap="rnd" cmpd="sng" algn="ctr">
                <a:solidFill>
                  <a:srgbClr val="003366"/>
                </a:solidFill>
                <a:prstDash val="solid"/>
                <a:round/>
              </a:ln>
              <a:effectLst/>
            </c:spPr>
            <c:extLst>
              <c:ext xmlns:c16="http://schemas.microsoft.com/office/drawing/2014/chart" uri="{C3380CC4-5D6E-409C-BE32-E72D297353CC}">
                <c16:uniqueId val="{00000007-D5AF-4B79-86E6-87A97EDED33C}"/>
              </c:ext>
            </c:extLst>
          </c:dPt>
          <c:dPt>
            <c:idx val="38"/>
            <c:bubble3D val="0"/>
            <c:spPr>
              <a:ln w="31750" cap="rnd" cmpd="sng" algn="ctr">
                <a:solidFill>
                  <a:srgbClr val="003366"/>
                </a:solidFill>
                <a:prstDash val="solid"/>
                <a:round/>
              </a:ln>
              <a:effectLst/>
            </c:spPr>
            <c:extLst>
              <c:ext xmlns:c16="http://schemas.microsoft.com/office/drawing/2014/chart" uri="{C3380CC4-5D6E-409C-BE32-E72D297353CC}">
                <c16:uniqueId val="{00000009-D5AF-4B79-86E6-87A97EDED33C}"/>
              </c:ext>
            </c:extLst>
          </c:dPt>
          <c:dPt>
            <c:idx val="39"/>
            <c:bubble3D val="0"/>
            <c:spPr>
              <a:ln w="31750" cap="rnd" cmpd="sng" algn="ctr">
                <a:solidFill>
                  <a:srgbClr val="003366"/>
                </a:solidFill>
                <a:prstDash val="solid"/>
                <a:round/>
              </a:ln>
              <a:effectLst/>
            </c:spPr>
            <c:extLst>
              <c:ext xmlns:c16="http://schemas.microsoft.com/office/drawing/2014/chart" uri="{C3380CC4-5D6E-409C-BE32-E72D297353CC}">
                <c16:uniqueId val="{0000000B-D5AF-4B79-86E6-87A97EDED33C}"/>
              </c:ext>
            </c:extLst>
          </c:dPt>
          <c:dPt>
            <c:idx val="40"/>
            <c:bubble3D val="0"/>
            <c:spPr>
              <a:ln w="31750" cap="rnd" cmpd="sng" algn="ctr">
                <a:solidFill>
                  <a:srgbClr val="003366"/>
                </a:solidFill>
                <a:prstDash val="solid"/>
                <a:round/>
              </a:ln>
              <a:effectLst/>
            </c:spPr>
            <c:extLst>
              <c:ext xmlns:c16="http://schemas.microsoft.com/office/drawing/2014/chart" uri="{C3380CC4-5D6E-409C-BE32-E72D297353CC}">
                <c16:uniqueId val="{0000000D-D5AF-4B79-86E6-87A97EDED33C}"/>
              </c:ext>
            </c:extLst>
          </c:dPt>
          <c:dPt>
            <c:idx val="41"/>
            <c:bubble3D val="0"/>
            <c:spPr>
              <a:ln w="31750" cap="rnd" cmpd="sng" algn="ctr">
                <a:solidFill>
                  <a:srgbClr val="003366"/>
                </a:solidFill>
                <a:prstDash val="solid"/>
                <a:round/>
              </a:ln>
              <a:effectLst/>
            </c:spPr>
            <c:extLst>
              <c:ext xmlns:c16="http://schemas.microsoft.com/office/drawing/2014/chart" uri="{C3380CC4-5D6E-409C-BE32-E72D297353CC}">
                <c16:uniqueId val="{0000000F-D5AF-4B79-86E6-87A97EDED33C}"/>
              </c:ext>
            </c:extLst>
          </c:dPt>
          <c:dPt>
            <c:idx val="42"/>
            <c:bubble3D val="0"/>
            <c:spPr>
              <a:ln w="31750" cap="rnd" cmpd="sng" algn="ctr">
                <a:solidFill>
                  <a:srgbClr val="003366"/>
                </a:solidFill>
                <a:prstDash val="solid"/>
                <a:round/>
              </a:ln>
              <a:effectLst/>
            </c:spPr>
            <c:extLst>
              <c:ext xmlns:c16="http://schemas.microsoft.com/office/drawing/2014/chart" uri="{C3380CC4-5D6E-409C-BE32-E72D297353CC}">
                <c16:uniqueId val="{00000011-D5AF-4B79-86E6-87A97EDED33C}"/>
              </c:ext>
            </c:extLst>
          </c:dPt>
          <c:dPt>
            <c:idx val="46"/>
            <c:bubble3D val="0"/>
            <c:spPr>
              <a:ln w="31750" cap="rnd" cmpd="sng" algn="ctr">
                <a:solidFill>
                  <a:srgbClr val="003366"/>
                </a:solidFill>
                <a:prstDash val="sysDash"/>
                <a:round/>
              </a:ln>
              <a:effectLst/>
            </c:spPr>
            <c:extLst>
              <c:ext xmlns:c16="http://schemas.microsoft.com/office/drawing/2014/chart" uri="{C3380CC4-5D6E-409C-BE32-E72D297353CC}">
                <c16:uniqueId val="{00000013-D5AF-4B79-86E6-87A97EDED33C}"/>
              </c:ext>
            </c:extLst>
          </c:dPt>
          <c:dPt>
            <c:idx val="47"/>
            <c:bubble3D val="0"/>
            <c:spPr>
              <a:ln w="31750" cap="rnd" cmpd="sng" algn="ctr">
                <a:solidFill>
                  <a:srgbClr val="003366"/>
                </a:solidFill>
                <a:prstDash val="sysDash"/>
                <a:round/>
              </a:ln>
              <a:effectLst/>
            </c:spPr>
            <c:extLst>
              <c:ext xmlns:c16="http://schemas.microsoft.com/office/drawing/2014/chart" uri="{C3380CC4-5D6E-409C-BE32-E72D297353CC}">
                <c16:uniqueId val="{00000015-D5AF-4B79-86E6-87A97EDED33C}"/>
              </c:ext>
            </c:extLst>
          </c:dPt>
          <c:cat>
            <c:strRef>
              <c:f>'DATA SC PI and taxes'!$A$14:$A$61</c:f>
              <c:strCache>
                <c:ptCount val="48"/>
                <c:pt idx="0">
                  <c:v>FY 80</c:v>
                </c:pt>
                <c:pt idx="1">
                  <c:v>FY 81</c:v>
                </c:pt>
                <c:pt idx="2">
                  <c:v>FY 82</c:v>
                </c:pt>
                <c:pt idx="3">
                  <c:v>FY 83</c:v>
                </c:pt>
                <c:pt idx="4">
                  <c:v>FY 84</c:v>
                </c:pt>
                <c:pt idx="5">
                  <c:v>FY 85</c:v>
                </c:pt>
                <c:pt idx="6">
                  <c:v>FY 86</c:v>
                </c:pt>
                <c:pt idx="7">
                  <c:v>FY 87</c:v>
                </c:pt>
                <c:pt idx="8">
                  <c:v>FY 88</c:v>
                </c:pt>
                <c:pt idx="9">
                  <c:v>FY 89</c:v>
                </c:pt>
                <c:pt idx="10">
                  <c:v>FY 90</c:v>
                </c:pt>
                <c:pt idx="11">
                  <c:v>FY 91</c:v>
                </c:pt>
                <c:pt idx="12">
                  <c:v>FY 92</c:v>
                </c:pt>
                <c:pt idx="13">
                  <c:v>FY 93</c:v>
                </c:pt>
                <c:pt idx="14">
                  <c:v>FY 94</c:v>
                </c:pt>
                <c:pt idx="15">
                  <c:v>FY 95</c:v>
                </c:pt>
                <c:pt idx="16">
                  <c:v>FY 96</c:v>
                </c:pt>
                <c:pt idx="17">
                  <c:v>FY 97</c:v>
                </c:pt>
                <c:pt idx="18">
                  <c:v>FY 98</c:v>
                </c:pt>
                <c:pt idx="19">
                  <c:v>FY 99</c:v>
                </c:pt>
                <c:pt idx="20">
                  <c:v>FY 00</c:v>
                </c:pt>
                <c:pt idx="21">
                  <c:v>FY 01</c:v>
                </c:pt>
                <c:pt idx="22">
                  <c:v>FY 02</c:v>
                </c:pt>
                <c:pt idx="23">
                  <c:v>FY 03</c:v>
                </c:pt>
                <c:pt idx="24">
                  <c:v>FY 04</c:v>
                </c:pt>
                <c:pt idx="25">
                  <c:v>FY 05</c:v>
                </c:pt>
                <c:pt idx="26">
                  <c:v>FY 06</c:v>
                </c:pt>
                <c:pt idx="27">
                  <c:v>FY 07</c:v>
                </c:pt>
                <c:pt idx="28">
                  <c:v>FY 08</c:v>
                </c:pt>
                <c:pt idx="29">
                  <c:v>FY 09</c:v>
                </c:pt>
                <c:pt idx="30">
                  <c:v>FY 10</c:v>
                </c:pt>
                <c:pt idx="31">
                  <c:v>FY 11</c:v>
                </c:pt>
                <c:pt idx="32">
                  <c:v>FY 12</c:v>
                </c:pt>
                <c:pt idx="33">
                  <c:v>FY 13</c:v>
                </c:pt>
                <c:pt idx="34">
                  <c:v>FY 14</c:v>
                </c:pt>
                <c:pt idx="35">
                  <c:v>FY 15</c:v>
                </c:pt>
                <c:pt idx="36">
                  <c:v>FY 16</c:v>
                </c:pt>
                <c:pt idx="37">
                  <c:v>FY 17</c:v>
                </c:pt>
                <c:pt idx="38">
                  <c:v>FY 18</c:v>
                </c:pt>
                <c:pt idx="39">
                  <c:v>FY 19</c:v>
                </c:pt>
                <c:pt idx="40">
                  <c:v>FY 20</c:v>
                </c:pt>
                <c:pt idx="41">
                  <c:v>FY 21</c:v>
                </c:pt>
                <c:pt idx="42">
                  <c:v>FY 22</c:v>
                </c:pt>
                <c:pt idx="43">
                  <c:v>FY 23</c:v>
                </c:pt>
                <c:pt idx="44">
                  <c:v>FY 24</c:v>
                </c:pt>
                <c:pt idx="45">
                  <c:v>FY 25</c:v>
                </c:pt>
                <c:pt idx="46">
                  <c:v>FY 26 e.</c:v>
                </c:pt>
                <c:pt idx="47">
                  <c:v>FY 27 e.</c:v>
                </c:pt>
              </c:strCache>
            </c:strRef>
          </c:cat>
          <c:val>
            <c:numRef>
              <c:f>'DATA SC PI and taxes'!$K$14:$K$61</c:f>
              <c:numCache>
                <c:formatCode>0.00%</c:formatCode>
                <c:ptCount val="48"/>
                <c:pt idx="0">
                  <c:v>2.4430691362000941E-2</c:v>
                </c:pt>
                <c:pt idx="1">
                  <c:v>2.3192738432927826E-2</c:v>
                </c:pt>
                <c:pt idx="2">
                  <c:v>2.2208055562711569E-2</c:v>
                </c:pt>
                <c:pt idx="3">
                  <c:v>2.2346932096606244E-2</c:v>
                </c:pt>
                <c:pt idx="4">
                  <c:v>2.3246797285392435E-2</c:v>
                </c:pt>
                <c:pt idx="5">
                  <c:v>2.7023948556384216E-2</c:v>
                </c:pt>
                <c:pt idx="6">
                  <c:v>2.7858664976479475E-2</c:v>
                </c:pt>
                <c:pt idx="7">
                  <c:v>2.7895520355177436E-2</c:v>
                </c:pt>
                <c:pt idx="8">
                  <c:v>2.7274069105134063E-2</c:v>
                </c:pt>
                <c:pt idx="9">
                  <c:v>2.6865753876931055E-2</c:v>
                </c:pt>
                <c:pt idx="10">
                  <c:v>2.6833692589665829E-2</c:v>
                </c:pt>
                <c:pt idx="11">
                  <c:v>2.5128349662079347E-2</c:v>
                </c:pt>
                <c:pt idx="12">
                  <c:v>2.4038239996775377E-2</c:v>
                </c:pt>
                <c:pt idx="13">
                  <c:v>2.4349208198015202E-2</c:v>
                </c:pt>
                <c:pt idx="14">
                  <c:v>2.4922064376479907E-2</c:v>
                </c:pt>
                <c:pt idx="15">
                  <c:v>2.50948087372951E-2</c:v>
                </c:pt>
                <c:pt idx="16">
                  <c:v>2.5435872773575351E-2</c:v>
                </c:pt>
                <c:pt idx="17">
                  <c:v>2.5206050755329446E-2</c:v>
                </c:pt>
                <c:pt idx="18">
                  <c:v>2.5193697326204755E-2</c:v>
                </c:pt>
                <c:pt idx="19">
                  <c:v>2.5679203265635848E-2</c:v>
                </c:pt>
                <c:pt idx="20">
                  <c:v>2.5429390881230616E-2</c:v>
                </c:pt>
                <c:pt idx="21">
                  <c:v>2.4369009279968157E-2</c:v>
                </c:pt>
                <c:pt idx="22">
                  <c:v>2.4005496021673019E-2</c:v>
                </c:pt>
                <c:pt idx="23">
                  <c:v>2.3710551204141037E-2</c:v>
                </c:pt>
                <c:pt idx="24">
                  <c:v>2.4113014348858541E-2</c:v>
                </c:pt>
                <c:pt idx="25">
                  <c:v>2.3967176075373939E-2</c:v>
                </c:pt>
                <c:pt idx="26">
                  <c:v>2.4460472385935187E-2</c:v>
                </c:pt>
                <c:pt idx="27">
                  <c:v>2.3657395477169444E-2</c:v>
                </c:pt>
                <c:pt idx="28">
                  <c:v>2.4754537550297238E-2</c:v>
                </c:pt>
                <c:pt idx="29">
                  <c:v>2.2494611206262775E-2</c:v>
                </c:pt>
                <c:pt idx="30">
                  <c:v>2.1844908864998357E-2</c:v>
                </c:pt>
                <c:pt idx="31">
                  <c:v>2.1273380857194941E-2</c:v>
                </c:pt>
                <c:pt idx="32">
                  <c:v>2.1176658805635303E-2</c:v>
                </c:pt>
                <c:pt idx="33">
                  <c:v>2.138038850815184E-2</c:v>
                </c:pt>
                <c:pt idx="34">
                  <c:v>2.1374516187075913E-2</c:v>
                </c:pt>
                <c:pt idx="35">
                  <c:v>2.1161101053305559E-2</c:v>
                </c:pt>
                <c:pt idx="36">
                  <c:v>2.1346569559615461E-2</c:v>
                </c:pt>
                <c:pt idx="37">
                  <c:v>2.0975239774819542E-2</c:v>
                </c:pt>
                <c:pt idx="38">
                  <c:v>2.1006280512725906E-2</c:v>
                </c:pt>
                <c:pt idx="39">
                  <c:v>2.0831047572732225E-2</c:v>
                </c:pt>
                <c:pt idx="40">
                  <c:v>2.0135378594317278E-2</c:v>
                </c:pt>
                <c:pt idx="41">
                  <c:v>2.1136190146663798E-2</c:v>
                </c:pt>
                <c:pt idx="42">
                  <c:v>2.3134879882974291E-2</c:v>
                </c:pt>
                <c:pt idx="43">
                  <c:v>2.2943633626255934E-2</c:v>
                </c:pt>
                <c:pt idx="44">
                  <c:v>2.2122713395092159E-2</c:v>
                </c:pt>
                <c:pt idx="45">
                  <c:v>2.1768549267808565E-2</c:v>
                </c:pt>
                <c:pt idx="46">
                  <c:v>2.196038762043892E-2</c:v>
                </c:pt>
                <c:pt idx="47">
                  <c:v>2.1584771600248066E-2</c:v>
                </c:pt>
              </c:numCache>
            </c:numRef>
          </c:val>
          <c:smooth val="0"/>
          <c:extLst>
            <c:ext xmlns:c16="http://schemas.microsoft.com/office/drawing/2014/chart" uri="{C3380CC4-5D6E-409C-BE32-E72D297353CC}">
              <c16:uniqueId val="{00000016-D5AF-4B79-86E6-87A97EDED33C}"/>
            </c:ext>
          </c:extLst>
        </c:ser>
        <c:ser>
          <c:idx val="2"/>
          <c:order val="1"/>
          <c:tx>
            <c:v>General Fund Sales Tax</c:v>
          </c:tx>
          <c:spPr>
            <a:ln w="31750" cap="rnd" cmpd="sng" algn="ctr">
              <a:solidFill>
                <a:srgbClr val="A2B5DE"/>
              </a:solidFill>
              <a:prstDash val="solid"/>
              <a:round/>
            </a:ln>
            <a:effectLst/>
          </c:spPr>
          <c:marker>
            <c:symbol val="none"/>
          </c:marker>
          <c:dPt>
            <c:idx val="5"/>
            <c:marker>
              <c:symbol val="diamond"/>
              <c:size val="6"/>
              <c:spPr>
                <a:noFill/>
                <a:ln w="9525" cap="flat" cmpd="sng" algn="ctr">
                  <a:noFill/>
                  <a:prstDash val="solid"/>
                  <a:round/>
                </a:ln>
                <a:effectLst/>
              </c:spPr>
            </c:marker>
            <c:bubble3D val="0"/>
            <c:extLst>
              <c:ext xmlns:c16="http://schemas.microsoft.com/office/drawing/2014/chart" uri="{C3380CC4-5D6E-409C-BE32-E72D297353CC}">
                <c16:uniqueId val="{00000017-D5AF-4B79-86E6-87A97EDED33C}"/>
              </c:ext>
            </c:extLst>
          </c:dPt>
          <c:dPt>
            <c:idx val="27"/>
            <c:marker>
              <c:symbol val="square"/>
              <c:size val="6"/>
              <c:spPr>
                <a:noFill/>
                <a:ln w="9525" cap="flat" cmpd="sng" algn="ctr">
                  <a:noFill/>
                  <a:prstDash val="solid"/>
                  <a:round/>
                </a:ln>
                <a:effectLst/>
              </c:spPr>
            </c:marker>
            <c:bubble3D val="0"/>
            <c:extLst>
              <c:ext xmlns:c16="http://schemas.microsoft.com/office/drawing/2014/chart" uri="{C3380CC4-5D6E-409C-BE32-E72D297353CC}">
                <c16:uniqueId val="{00000018-D5AF-4B79-86E6-87A97EDED33C}"/>
              </c:ext>
            </c:extLst>
          </c:dPt>
          <c:dPt>
            <c:idx val="28"/>
            <c:marker>
              <c:symbol val="square"/>
              <c:size val="6"/>
              <c:spPr>
                <a:noFill/>
                <a:ln w="9525" cap="flat" cmpd="sng" algn="ctr">
                  <a:noFill/>
                  <a:prstDash val="solid"/>
                  <a:round/>
                </a:ln>
                <a:effectLst/>
              </c:spPr>
            </c:marker>
            <c:bubble3D val="0"/>
            <c:extLst>
              <c:ext xmlns:c16="http://schemas.microsoft.com/office/drawing/2014/chart" uri="{C3380CC4-5D6E-409C-BE32-E72D297353CC}">
                <c16:uniqueId val="{00000019-D5AF-4B79-86E6-87A97EDED33C}"/>
              </c:ext>
            </c:extLst>
          </c:dPt>
          <c:dPt>
            <c:idx val="36"/>
            <c:bubble3D val="0"/>
            <c:spPr>
              <a:ln w="31750" cap="rnd" cmpd="sng" algn="ctr">
                <a:solidFill>
                  <a:srgbClr val="A2B5DE"/>
                </a:solidFill>
                <a:prstDash val="solid"/>
                <a:round/>
              </a:ln>
              <a:effectLst/>
            </c:spPr>
            <c:extLst>
              <c:ext xmlns:c16="http://schemas.microsoft.com/office/drawing/2014/chart" uri="{C3380CC4-5D6E-409C-BE32-E72D297353CC}">
                <c16:uniqueId val="{0000001B-D5AF-4B79-86E6-87A97EDED33C}"/>
              </c:ext>
            </c:extLst>
          </c:dPt>
          <c:dPt>
            <c:idx val="37"/>
            <c:bubble3D val="0"/>
            <c:spPr>
              <a:ln w="31750" cap="rnd" cmpd="sng" algn="ctr">
                <a:solidFill>
                  <a:srgbClr val="A2B5DE"/>
                </a:solidFill>
                <a:prstDash val="solid"/>
                <a:round/>
              </a:ln>
              <a:effectLst/>
            </c:spPr>
            <c:extLst>
              <c:ext xmlns:c16="http://schemas.microsoft.com/office/drawing/2014/chart" uri="{C3380CC4-5D6E-409C-BE32-E72D297353CC}">
                <c16:uniqueId val="{0000001D-D5AF-4B79-86E6-87A97EDED33C}"/>
              </c:ext>
            </c:extLst>
          </c:dPt>
          <c:dPt>
            <c:idx val="38"/>
            <c:bubble3D val="0"/>
            <c:spPr>
              <a:ln w="31750" cap="rnd" cmpd="sng" algn="ctr">
                <a:solidFill>
                  <a:srgbClr val="A2B5DE"/>
                </a:solidFill>
                <a:prstDash val="solid"/>
                <a:round/>
              </a:ln>
              <a:effectLst/>
            </c:spPr>
            <c:extLst>
              <c:ext xmlns:c16="http://schemas.microsoft.com/office/drawing/2014/chart" uri="{C3380CC4-5D6E-409C-BE32-E72D297353CC}">
                <c16:uniqueId val="{0000001F-D5AF-4B79-86E6-87A97EDED33C}"/>
              </c:ext>
            </c:extLst>
          </c:dPt>
          <c:dPt>
            <c:idx val="39"/>
            <c:bubble3D val="0"/>
            <c:spPr>
              <a:ln w="31750" cap="rnd" cmpd="sng" algn="ctr">
                <a:solidFill>
                  <a:srgbClr val="A2B5DE"/>
                </a:solidFill>
                <a:prstDash val="solid"/>
                <a:round/>
              </a:ln>
              <a:effectLst/>
            </c:spPr>
            <c:extLst>
              <c:ext xmlns:c16="http://schemas.microsoft.com/office/drawing/2014/chart" uri="{C3380CC4-5D6E-409C-BE32-E72D297353CC}">
                <c16:uniqueId val="{00000021-D5AF-4B79-86E6-87A97EDED33C}"/>
              </c:ext>
            </c:extLst>
          </c:dPt>
          <c:dPt>
            <c:idx val="40"/>
            <c:bubble3D val="0"/>
            <c:spPr>
              <a:ln w="31750" cap="rnd" cmpd="sng" algn="ctr">
                <a:solidFill>
                  <a:srgbClr val="A2B5DE"/>
                </a:solidFill>
                <a:prstDash val="solid"/>
                <a:round/>
              </a:ln>
              <a:effectLst/>
            </c:spPr>
            <c:extLst>
              <c:ext xmlns:c16="http://schemas.microsoft.com/office/drawing/2014/chart" uri="{C3380CC4-5D6E-409C-BE32-E72D297353CC}">
                <c16:uniqueId val="{00000023-D5AF-4B79-86E6-87A97EDED33C}"/>
              </c:ext>
            </c:extLst>
          </c:dPt>
          <c:dPt>
            <c:idx val="41"/>
            <c:bubble3D val="0"/>
            <c:spPr>
              <a:ln w="31750" cap="rnd" cmpd="sng" algn="ctr">
                <a:solidFill>
                  <a:srgbClr val="A2B5DE"/>
                </a:solidFill>
                <a:prstDash val="solid"/>
                <a:round/>
              </a:ln>
              <a:effectLst/>
            </c:spPr>
            <c:extLst>
              <c:ext xmlns:c16="http://schemas.microsoft.com/office/drawing/2014/chart" uri="{C3380CC4-5D6E-409C-BE32-E72D297353CC}">
                <c16:uniqueId val="{00000025-D5AF-4B79-86E6-87A97EDED33C}"/>
              </c:ext>
            </c:extLst>
          </c:dPt>
          <c:dPt>
            <c:idx val="42"/>
            <c:bubble3D val="0"/>
            <c:spPr>
              <a:ln w="31750" cap="rnd" cmpd="sng" algn="ctr">
                <a:solidFill>
                  <a:srgbClr val="A2B5DE"/>
                </a:solidFill>
                <a:prstDash val="solid"/>
                <a:round/>
              </a:ln>
              <a:effectLst/>
            </c:spPr>
            <c:extLst>
              <c:ext xmlns:c16="http://schemas.microsoft.com/office/drawing/2014/chart" uri="{C3380CC4-5D6E-409C-BE32-E72D297353CC}">
                <c16:uniqueId val="{00000027-D5AF-4B79-86E6-87A97EDED33C}"/>
              </c:ext>
            </c:extLst>
          </c:dPt>
          <c:dPt>
            <c:idx val="46"/>
            <c:bubble3D val="0"/>
            <c:spPr>
              <a:ln w="31750" cap="rnd" cmpd="sng" algn="ctr">
                <a:solidFill>
                  <a:srgbClr val="A2B5DE"/>
                </a:solidFill>
                <a:prstDash val="sysDash"/>
                <a:round/>
              </a:ln>
              <a:effectLst/>
            </c:spPr>
            <c:extLst>
              <c:ext xmlns:c16="http://schemas.microsoft.com/office/drawing/2014/chart" uri="{C3380CC4-5D6E-409C-BE32-E72D297353CC}">
                <c16:uniqueId val="{00000029-D5AF-4B79-86E6-87A97EDED33C}"/>
              </c:ext>
            </c:extLst>
          </c:dPt>
          <c:dPt>
            <c:idx val="47"/>
            <c:bubble3D val="0"/>
            <c:spPr>
              <a:ln w="31750" cap="rnd" cmpd="sng" algn="ctr">
                <a:solidFill>
                  <a:srgbClr val="A2B5DE"/>
                </a:solidFill>
                <a:prstDash val="sysDash"/>
                <a:round/>
              </a:ln>
              <a:effectLst/>
            </c:spPr>
            <c:extLst>
              <c:ext xmlns:c16="http://schemas.microsoft.com/office/drawing/2014/chart" uri="{C3380CC4-5D6E-409C-BE32-E72D297353CC}">
                <c16:uniqueId val="{0000002B-D5AF-4B79-86E6-87A97EDED33C}"/>
              </c:ext>
            </c:extLst>
          </c:dPt>
          <c:cat>
            <c:strRef>
              <c:f>'DATA SC PI and taxes'!$A$14:$A$61</c:f>
              <c:strCache>
                <c:ptCount val="48"/>
                <c:pt idx="0">
                  <c:v>FY 80</c:v>
                </c:pt>
                <c:pt idx="1">
                  <c:v>FY 81</c:v>
                </c:pt>
                <c:pt idx="2">
                  <c:v>FY 82</c:v>
                </c:pt>
                <c:pt idx="3">
                  <c:v>FY 83</c:v>
                </c:pt>
                <c:pt idx="4">
                  <c:v>FY 84</c:v>
                </c:pt>
                <c:pt idx="5">
                  <c:v>FY 85</c:v>
                </c:pt>
                <c:pt idx="6">
                  <c:v>FY 86</c:v>
                </c:pt>
                <c:pt idx="7">
                  <c:v>FY 87</c:v>
                </c:pt>
                <c:pt idx="8">
                  <c:v>FY 88</c:v>
                </c:pt>
                <c:pt idx="9">
                  <c:v>FY 89</c:v>
                </c:pt>
                <c:pt idx="10">
                  <c:v>FY 90</c:v>
                </c:pt>
                <c:pt idx="11">
                  <c:v>FY 91</c:v>
                </c:pt>
                <c:pt idx="12">
                  <c:v>FY 92</c:v>
                </c:pt>
                <c:pt idx="13">
                  <c:v>FY 93</c:v>
                </c:pt>
                <c:pt idx="14">
                  <c:v>FY 94</c:v>
                </c:pt>
                <c:pt idx="15">
                  <c:v>FY 95</c:v>
                </c:pt>
                <c:pt idx="16">
                  <c:v>FY 96</c:v>
                </c:pt>
                <c:pt idx="17">
                  <c:v>FY 97</c:v>
                </c:pt>
                <c:pt idx="18">
                  <c:v>FY 98</c:v>
                </c:pt>
                <c:pt idx="19">
                  <c:v>FY 99</c:v>
                </c:pt>
                <c:pt idx="20">
                  <c:v>FY 00</c:v>
                </c:pt>
                <c:pt idx="21">
                  <c:v>FY 01</c:v>
                </c:pt>
                <c:pt idx="22">
                  <c:v>FY 02</c:v>
                </c:pt>
                <c:pt idx="23">
                  <c:v>FY 03</c:v>
                </c:pt>
                <c:pt idx="24">
                  <c:v>FY 04</c:v>
                </c:pt>
                <c:pt idx="25">
                  <c:v>FY 05</c:v>
                </c:pt>
                <c:pt idx="26">
                  <c:v>FY 06</c:v>
                </c:pt>
                <c:pt idx="27">
                  <c:v>FY 07</c:v>
                </c:pt>
                <c:pt idx="28">
                  <c:v>FY 08</c:v>
                </c:pt>
                <c:pt idx="29">
                  <c:v>FY 09</c:v>
                </c:pt>
                <c:pt idx="30">
                  <c:v>FY 10</c:v>
                </c:pt>
                <c:pt idx="31">
                  <c:v>FY 11</c:v>
                </c:pt>
                <c:pt idx="32">
                  <c:v>FY 12</c:v>
                </c:pt>
                <c:pt idx="33">
                  <c:v>FY 13</c:v>
                </c:pt>
                <c:pt idx="34">
                  <c:v>FY 14</c:v>
                </c:pt>
                <c:pt idx="35">
                  <c:v>FY 15</c:v>
                </c:pt>
                <c:pt idx="36">
                  <c:v>FY 16</c:v>
                </c:pt>
                <c:pt idx="37">
                  <c:v>FY 17</c:v>
                </c:pt>
                <c:pt idx="38">
                  <c:v>FY 18</c:v>
                </c:pt>
                <c:pt idx="39">
                  <c:v>FY 19</c:v>
                </c:pt>
                <c:pt idx="40">
                  <c:v>FY 20</c:v>
                </c:pt>
                <c:pt idx="41">
                  <c:v>FY 21</c:v>
                </c:pt>
                <c:pt idx="42">
                  <c:v>FY 22</c:v>
                </c:pt>
                <c:pt idx="43">
                  <c:v>FY 23</c:v>
                </c:pt>
                <c:pt idx="44">
                  <c:v>FY 24</c:v>
                </c:pt>
                <c:pt idx="45">
                  <c:v>FY 25</c:v>
                </c:pt>
                <c:pt idx="46">
                  <c:v>FY 26 e.</c:v>
                </c:pt>
                <c:pt idx="47">
                  <c:v>FY 27 e.</c:v>
                </c:pt>
              </c:strCache>
            </c:strRef>
          </c:cat>
          <c:val>
            <c:numRef>
              <c:f>'DATA SC PI and taxes'!$G$14:$G$61</c:f>
              <c:numCache>
                <c:formatCode>0.00%</c:formatCode>
                <c:ptCount val="48"/>
                <c:pt idx="0">
                  <c:v>2.4430691362000941E-2</c:v>
                </c:pt>
                <c:pt idx="1">
                  <c:v>2.3192738432927826E-2</c:v>
                </c:pt>
                <c:pt idx="2">
                  <c:v>2.2208055562711569E-2</c:v>
                </c:pt>
                <c:pt idx="3">
                  <c:v>2.2346932096606244E-2</c:v>
                </c:pt>
                <c:pt idx="4">
                  <c:v>2.3246797285392435E-2</c:v>
                </c:pt>
                <c:pt idx="5">
                  <c:v>2.2105366698558719E-2</c:v>
                </c:pt>
                <c:pt idx="6">
                  <c:v>2.226957989624544E-2</c:v>
                </c:pt>
                <c:pt idx="7">
                  <c:v>2.2279406555348248E-2</c:v>
                </c:pt>
                <c:pt idx="8">
                  <c:v>2.1797563865030574E-2</c:v>
                </c:pt>
                <c:pt idx="9">
                  <c:v>2.1450028812408154E-2</c:v>
                </c:pt>
                <c:pt idx="10">
                  <c:v>2.1252922434190354E-2</c:v>
                </c:pt>
                <c:pt idx="11">
                  <c:v>2.0052055565028416E-2</c:v>
                </c:pt>
                <c:pt idx="12">
                  <c:v>1.9183206189633407E-2</c:v>
                </c:pt>
                <c:pt idx="13">
                  <c:v>1.944025429251723E-2</c:v>
                </c:pt>
                <c:pt idx="14">
                  <c:v>1.9914298421156513E-2</c:v>
                </c:pt>
                <c:pt idx="15">
                  <c:v>2.0008340864089216E-2</c:v>
                </c:pt>
                <c:pt idx="16">
                  <c:v>2.0301185807788308E-2</c:v>
                </c:pt>
                <c:pt idx="17">
                  <c:v>2.0140744529783469E-2</c:v>
                </c:pt>
                <c:pt idx="18">
                  <c:v>2.0129535774597428E-2</c:v>
                </c:pt>
                <c:pt idx="19">
                  <c:v>2.0517335720633734E-2</c:v>
                </c:pt>
                <c:pt idx="20">
                  <c:v>2.0329538878545727E-2</c:v>
                </c:pt>
                <c:pt idx="21">
                  <c:v>1.9418722094867561E-2</c:v>
                </c:pt>
                <c:pt idx="22">
                  <c:v>1.9221307366811113E-2</c:v>
                </c:pt>
                <c:pt idx="23">
                  <c:v>1.8996072940499889E-2</c:v>
                </c:pt>
                <c:pt idx="24">
                  <c:v>1.9328598376810065E-2</c:v>
                </c:pt>
                <c:pt idx="25">
                  <c:v>1.9137545204531897E-2</c:v>
                </c:pt>
                <c:pt idx="26">
                  <c:v>1.9362223677257751E-2</c:v>
                </c:pt>
                <c:pt idx="27">
                  <c:v>1.8980197179542666E-2</c:v>
                </c:pt>
                <c:pt idx="28">
                  <c:v>1.6724357850439141E-2</c:v>
                </c:pt>
                <c:pt idx="29">
                  <c:v>1.5175421677881214E-2</c:v>
                </c:pt>
                <c:pt idx="30">
                  <c:v>1.4749059632861548E-2</c:v>
                </c:pt>
                <c:pt idx="31">
                  <c:v>1.4358259211759325E-2</c:v>
                </c:pt>
                <c:pt idx="32">
                  <c:v>1.4324581310721144E-2</c:v>
                </c:pt>
                <c:pt idx="33">
                  <c:v>1.4491985938025087E-2</c:v>
                </c:pt>
                <c:pt idx="34">
                  <c:v>1.4391383058114493E-2</c:v>
                </c:pt>
                <c:pt idx="35">
                  <c:v>1.4235962611764864E-2</c:v>
                </c:pt>
                <c:pt idx="36">
                  <c:v>1.4372667993226715E-2</c:v>
                </c:pt>
                <c:pt idx="37">
                  <c:v>1.4104623567587678E-2</c:v>
                </c:pt>
                <c:pt idx="38">
                  <c:v>1.4136650980578508E-2</c:v>
                </c:pt>
                <c:pt idx="39">
                  <c:v>1.4003848144457697E-2</c:v>
                </c:pt>
                <c:pt idx="40">
                  <c:v>1.3500648714869357E-2</c:v>
                </c:pt>
                <c:pt idx="41">
                  <c:v>1.4428119561294576E-2</c:v>
                </c:pt>
                <c:pt idx="42">
                  <c:v>1.5811735809192064E-2</c:v>
                </c:pt>
                <c:pt idx="43">
                  <c:v>1.5502303257582631E-2</c:v>
                </c:pt>
                <c:pt idx="44">
                  <c:v>1.4852343073682064E-2</c:v>
                </c:pt>
                <c:pt idx="45">
                  <c:v>1.4655388204932708E-2</c:v>
                </c:pt>
                <c:pt idx="46">
                  <c:v>1.468818697848458E-2</c:v>
                </c:pt>
                <c:pt idx="47">
                  <c:v>1.4418837168850326E-2</c:v>
                </c:pt>
              </c:numCache>
            </c:numRef>
          </c:val>
          <c:smooth val="0"/>
          <c:extLst>
            <c:ext xmlns:c16="http://schemas.microsoft.com/office/drawing/2014/chart" uri="{C3380CC4-5D6E-409C-BE32-E72D297353CC}">
              <c16:uniqueId val="{0000002C-D5AF-4B79-86E6-87A97EDED33C}"/>
            </c:ext>
          </c:extLst>
        </c:ser>
        <c:dLbls>
          <c:showLegendKey val="0"/>
          <c:showVal val="0"/>
          <c:showCatName val="0"/>
          <c:showSerName val="0"/>
          <c:showPercent val="0"/>
          <c:showBubbleSize val="0"/>
        </c:dLbls>
        <c:marker val="1"/>
        <c:smooth val="0"/>
        <c:axId val="310460576"/>
        <c:axId val="310460968"/>
      </c:lineChart>
      <c:catAx>
        <c:axId val="310460576"/>
        <c:scaling>
          <c:orientation val="minMax"/>
        </c:scaling>
        <c:delete val="0"/>
        <c:axPos val="b"/>
        <c:numFmt formatCode="General" sourceLinked="1"/>
        <c:majorTickMark val="out"/>
        <c:minorTickMark val="none"/>
        <c:tickLblPos val="nextTo"/>
        <c:spPr>
          <a:noFill/>
          <a:ln w="9525" cap="flat" cmpd="sng" algn="ctr">
            <a:solidFill>
              <a:srgbClr val="B5B5B5"/>
            </a:solidFill>
            <a:prstDash val="solid"/>
            <a:round/>
          </a:ln>
          <a:effectLst/>
        </c:spPr>
        <c:txPr>
          <a:bodyPr rot="-5400000" spcFirstLastPara="1" vertOverflow="ellipsis"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310460968"/>
        <c:crosses val="autoZero"/>
        <c:auto val="1"/>
        <c:lblAlgn val="ctr"/>
        <c:lblOffset val="100"/>
        <c:noMultiLvlLbl val="0"/>
      </c:catAx>
      <c:valAx>
        <c:axId val="310460968"/>
        <c:scaling>
          <c:orientation val="minMax"/>
          <c:max val="3.5000000000000003E-2"/>
          <c:min val="1.0000000000000002E-2"/>
        </c:scaling>
        <c:delete val="0"/>
        <c:axPos val="l"/>
        <c:majorGridlines>
          <c:spPr>
            <a:ln w="9525" cap="flat" cmpd="sng" algn="ctr">
              <a:solidFill>
                <a:srgbClr val="BDBDBD"/>
              </a:solidFill>
              <a:prstDash val="solid"/>
              <a:round/>
            </a:ln>
            <a:effectLst/>
          </c:spPr>
        </c:majorGridlines>
        <c:title>
          <c:tx>
            <c:rich>
              <a:bodyPr rot="-54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r>
                  <a:rPr lang="en-US" sz="1100" dirty="0"/>
                  <a:t>Percentage of Personal Income</a:t>
                </a:r>
              </a:p>
            </c:rich>
          </c:tx>
          <c:layout>
            <c:manualLayout>
              <c:xMode val="edge"/>
              <c:yMode val="edge"/>
              <c:x val="1.4193215517481803E-2"/>
              <c:y val="0.217865683011840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title>
        <c:numFmt formatCode="0.0%" sourceLinked="0"/>
        <c:majorTickMark val="out"/>
        <c:minorTickMark val="in"/>
        <c:tickLblPos val="nextTo"/>
        <c:spPr>
          <a:noFill/>
          <a:ln w="9525" cap="flat" cmpd="sng" algn="ctr">
            <a:solidFill>
              <a:srgbClr val="A5A5A5"/>
            </a:solidFill>
            <a:prstDash val="solid"/>
            <a:round/>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310460576"/>
        <c:crosses val="autoZero"/>
        <c:crossBetween val="between"/>
        <c:minorUnit val="2.5000000000000005E-3"/>
      </c:valAx>
      <c:valAx>
        <c:axId val="1510537760"/>
        <c:scaling>
          <c:orientation val="minMax"/>
          <c:max val="1.0000000000000002E-2"/>
        </c:scaling>
        <c:delete val="0"/>
        <c:axPos val="r"/>
        <c:numFmt formatCode="0.00%" sourceLinked="1"/>
        <c:majorTickMark val="none"/>
        <c:minorTickMark val="none"/>
        <c:tickLblPos val="none"/>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rgbClr val="595959"/>
                </a:solidFill>
                <a:latin typeface="Franklin Gothic Book"/>
                <a:ea typeface="Franklin Gothic Book"/>
                <a:cs typeface="Franklin Gothic Book"/>
              </a:defRPr>
            </a:pPr>
            <a:endParaRPr lang="en-US"/>
          </a:p>
        </c:txPr>
        <c:crossAx val="439424368"/>
        <c:crosses val="max"/>
        <c:crossBetween val="between"/>
      </c:valAx>
      <c:catAx>
        <c:axId val="439424368"/>
        <c:scaling>
          <c:orientation val="minMax"/>
        </c:scaling>
        <c:delete val="1"/>
        <c:axPos val="b"/>
        <c:majorTickMark val="out"/>
        <c:minorTickMark val="none"/>
        <c:tickLblPos val="nextTo"/>
        <c:crossAx val="1510537760"/>
        <c:crosses val="autoZero"/>
        <c:auto val="1"/>
        <c:lblAlgn val="ctr"/>
        <c:lblOffset val="100"/>
        <c:noMultiLvlLbl val="0"/>
      </c:catAx>
      <c:spPr>
        <a:noFill/>
        <a:ln w="25400">
          <a:noFill/>
        </a:ln>
        <a:effectLst/>
      </c:spPr>
    </c:plotArea>
    <c:legend>
      <c:legendPos val="b"/>
      <c:legendEntry>
        <c:idx val="0"/>
        <c:delete val="1"/>
      </c:legendEntry>
      <c:layout>
        <c:manualLayout>
          <c:xMode val="edge"/>
          <c:yMode val="edge"/>
          <c:x val="0.34435932229001864"/>
          <c:y val="0.91837858904000635"/>
          <c:w val="0.31014206273332245"/>
          <c:h val="4.1421299610275991E-2"/>
        </c:manualLayout>
      </c:layout>
      <c:overlay val="1"/>
      <c:spPr>
        <a:noFill/>
        <a:ln>
          <a:noFill/>
        </a:ln>
        <a:effectLst/>
      </c:spPr>
      <c:txPr>
        <a:bodyPr rot="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legend>
    <c:plotVisOnly val="1"/>
    <c:dispBlanksAs val="gap"/>
    <c:showDLblsOverMax val="0"/>
  </c:chart>
  <c:spPr>
    <a:solidFill>
      <a:schemeClr val="bg1"/>
    </a:solidFill>
    <a:ln w="9525" cap="flat" cmpd="sng" algn="ctr">
      <a:noFill/>
      <a:prstDash val="solid"/>
      <a:round/>
    </a:ln>
    <a:effectLst/>
  </c:spPr>
  <c:txPr>
    <a:bodyPr/>
    <a:lstStyle/>
    <a:p>
      <a:pPr>
        <a:defRPr/>
      </a:pPr>
      <a:endParaRPr lang="en-US"/>
    </a:p>
  </c:txPr>
  <c:externalData r:id="rId4">
    <c:autoUpdate val="0"/>
  </c:externalData>
  <c:userShapes r:id="rId5"/>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rgbClr val="595959"/>
                </a:solidFill>
                <a:latin typeface="+mn-lt"/>
                <a:ea typeface="+mn-ea"/>
                <a:cs typeface="+mn-cs"/>
              </a:defRPr>
            </a:pPr>
            <a:r>
              <a:rPr lang="en-US" sz="1800" dirty="0">
                <a:solidFill>
                  <a:srgbClr val="595959"/>
                </a:solidFill>
              </a:rPr>
              <a:t>SHARE</a:t>
            </a:r>
            <a:r>
              <a:rPr lang="en-US" sz="1800" baseline="0" dirty="0">
                <a:solidFill>
                  <a:srgbClr val="595959"/>
                </a:solidFill>
              </a:rPr>
              <a:t> OF CONSUMER SPENDING ON GOODS</a:t>
            </a:r>
            <a:endParaRPr lang="en-US" sz="1800" dirty="0">
              <a:solidFill>
                <a:srgbClr val="595959"/>
              </a:solidFill>
            </a:endParaRPr>
          </a:p>
        </c:rich>
      </c:tx>
      <c:layout>
        <c:manualLayout>
          <c:xMode val="edge"/>
          <c:yMode val="edge"/>
          <c:x val="0.2870560880976834"/>
          <c:y val="1.6415868673050615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95959"/>
              </a:solidFill>
              <a:latin typeface="+mn-lt"/>
              <a:ea typeface="+mn-ea"/>
              <a:cs typeface="+mn-cs"/>
            </a:defRPr>
          </a:pPr>
          <a:endParaRPr lang="en-US"/>
        </a:p>
      </c:txPr>
    </c:title>
    <c:autoTitleDeleted val="0"/>
    <c:plotArea>
      <c:layout>
        <c:manualLayout>
          <c:layoutTarget val="inner"/>
          <c:xMode val="edge"/>
          <c:yMode val="edge"/>
          <c:x val="0.10138470093228041"/>
          <c:y val="9.9553195385460549E-2"/>
          <c:w val="0.88380854688304633"/>
          <c:h val="0.73665219686116523"/>
        </c:manualLayout>
      </c:layout>
      <c:barChart>
        <c:barDir val="col"/>
        <c:grouping val="clustered"/>
        <c:varyColors val="0"/>
        <c:ser>
          <c:idx val="3"/>
          <c:order val="3"/>
          <c:tx>
            <c:strRef>
              <c:f>Monthly!$V$1</c:f>
              <c:strCache>
                <c:ptCount val="1"/>
                <c:pt idx="0">
                  <c:v>Recession Bar</c:v>
                </c:pt>
              </c:strCache>
            </c:strRef>
          </c:tx>
          <c:spPr>
            <a:solidFill>
              <a:srgbClr val="C9C9C9">
                <a:alpha val="60000"/>
              </a:srgbClr>
            </a:solidFill>
            <a:ln>
              <a:noFill/>
            </a:ln>
            <a:effectLst/>
          </c:spPr>
          <c:invertIfNegative val="0"/>
          <c:val>
            <c:numRef>
              <c:f>Monthly!$V$2:$V$439</c:f>
              <c:numCache>
                <c:formatCode>General</c:formatCode>
                <c:ptCount val="438"/>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1</c:v>
                </c:pt>
                <c:pt idx="133">
                  <c:v>1</c:v>
                </c:pt>
                <c:pt idx="134">
                  <c:v>1</c:v>
                </c:pt>
                <c:pt idx="135">
                  <c:v>1</c:v>
                </c:pt>
                <c:pt idx="136">
                  <c:v>1</c:v>
                </c:pt>
                <c:pt idx="137">
                  <c:v>1</c:v>
                </c:pt>
                <c:pt idx="138">
                  <c:v>1</c:v>
                </c:pt>
                <c:pt idx="139">
                  <c:v>1</c:v>
                </c:pt>
                <c:pt idx="140">
                  <c:v>1</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1</c:v>
                </c:pt>
                <c:pt idx="214">
                  <c:v>1</c:v>
                </c:pt>
                <c:pt idx="215">
                  <c:v>1</c:v>
                </c:pt>
                <c:pt idx="216">
                  <c:v>1</c:v>
                </c:pt>
                <c:pt idx="217">
                  <c:v>1</c:v>
                </c:pt>
                <c:pt idx="218">
                  <c:v>1</c:v>
                </c:pt>
                <c:pt idx="219">
                  <c:v>1</c:v>
                </c:pt>
                <c:pt idx="220">
                  <c:v>1</c:v>
                </c:pt>
                <c:pt idx="221">
                  <c:v>1</c:v>
                </c:pt>
                <c:pt idx="222">
                  <c:v>1</c:v>
                </c:pt>
                <c:pt idx="223">
                  <c:v>1</c:v>
                </c:pt>
                <c:pt idx="224">
                  <c:v>1</c:v>
                </c:pt>
                <c:pt idx="225">
                  <c:v>1</c:v>
                </c:pt>
                <c:pt idx="226">
                  <c:v>1</c:v>
                </c:pt>
                <c:pt idx="227">
                  <c:v>1</c:v>
                </c:pt>
                <c:pt idx="228">
                  <c:v>1</c:v>
                </c:pt>
                <c:pt idx="229">
                  <c:v>1</c:v>
                </c:pt>
                <c:pt idx="230">
                  <c:v>1</c:v>
                </c:pt>
                <c:pt idx="231">
                  <c:v>1</c:v>
                </c:pt>
                <c:pt idx="232">
                  <c:v>1</c:v>
                </c:pt>
                <c:pt idx="233">
                  <c:v>1</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1</c:v>
                </c:pt>
                <c:pt idx="361">
                  <c:v>1</c:v>
                </c:pt>
                <c:pt idx="362">
                  <c:v>1</c:v>
                </c:pt>
                <c:pt idx="363">
                  <c:v>1</c:v>
                </c:pt>
                <c:pt idx="364">
                  <c:v>1</c:v>
                </c:pt>
                <c:pt idx="365">
                  <c:v>1</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numCache>
            </c:numRef>
          </c:val>
          <c:extLst>
            <c:ext xmlns:c16="http://schemas.microsoft.com/office/drawing/2014/chart" uri="{C3380CC4-5D6E-409C-BE32-E72D297353CC}">
              <c16:uniqueId val="{00000000-00CF-4AF8-B8C9-0E4E7C2A1679}"/>
            </c:ext>
          </c:extLst>
        </c:ser>
        <c:dLbls>
          <c:showLegendKey val="0"/>
          <c:showVal val="0"/>
          <c:showCatName val="0"/>
          <c:showSerName val="0"/>
          <c:showPercent val="0"/>
          <c:showBubbleSize val="0"/>
        </c:dLbls>
        <c:gapWidth val="0"/>
        <c:axId val="2005852767"/>
        <c:axId val="2064974367"/>
      </c:barChart>
      <c:lineChart>
        <c:grouping val="standard"/>
        <c:varyColors val="0"/>
        <c:ser>
          <c:idx val="1"/>
          <c:order val="1"/>
          <c:tx>
            <c:strRef>
              <c:f>Monthly!$J$1</c:f>
              <c:strCache>
                <c:ptCount val="1"/>
                <c:pt idx="0">
                  <c:v>Goods</c:v>
                </c:pt>
              </c:strCache>
            </c:strRef>
          </c:tx>
          <c:spPr>
            <a:ln w="28575" cap="rnd">
              <a:solidFill>
                <a:schemeClr val="accent1"/>
              </a:solidFill>
              <a:round/>
            </a:ln>
            <a:effectLst/>
          </c:spPr>
          <c:marker>
            <c:symbol val="none"/>
          </c:marker>
          <c:cat>
            <c:numRef>
              <c:f>Monthly!$A$2:$A$439</c:f>
              <c:numCache>
                <c:formatCode>yyyy\-mm\-dd</c:formatCode>
                <c:ptCount val="438"/>
                <c:pt idx="0">
                  <c:v>32874</c:v>
                </c:pt>
                <c:pt idx="1">
                  <c:v>32905</c:v>
                </c:pt>
                <c:pt idx="2">
                  <c:v>32933</c:v>
                </c:pt>
                <c:pt idx="3">
                  <c:v>32964</c:v>
                </c:pt>
                <c:pt idx="4">
                  <c:v>32994</c:v>
                </c:pt>
                <c:pt idx="5">
                  <c:v>33025</c:v>
                </c:pt>
                <c:pt idx="6">
                  <c:v>33055</c:v>
                </c:pt>
                <c:pt idx="7">
                  <c:v>33086</c:v>
                </c:pt>
                <c:pt idx="8">
                  <c:v>33117</c:v>
                </c:pt>
                <c:pt idx="9">
                  <c:v>33147</c:v>
                </c:pt>
                <c:pt idx="10">
                  <c:v>33178</c:v>
                </c:pt>
                <c:pt idx="11">
                  <c:v>33208</c:v>
                </c:pt>
                <c:pt idx="12">
                  <c:v>33239</c:v>
                </c:pt>
                <c:pt idx="13">
                  <c:v>33270</c:v>
                </c:pt>
                <c:pt idx="14">
                  <c:v>33298</c:v>
                </c:pt>
                <c:pt idx="15">
                  <c:v>33329</c:v>
                </c:pt>
                <c:pt idx="16">
                  <c:v>33359</c:v>
                </c:pt>
                <c:pt idx="17">
                  <c:v>33390</c:v>
                </c:pt>
                <c:pt idx="18">
                  <c:v>33420</c:v>
                </c:pt>
                <c:pt idx="19">
                  <c:v>33451</c:v>
                </c:pt>
                <c:pt idx="20">
                  <c:v>33482</c:v>
                </c:pt>
                <c:pt idx="21">
                  <c:v>33512</c:v>
                </c:pt>
                <c:pt idx="22">
                  <c:v>33543</c:v>
                </c:pt>
                <c:pt idx="23">
                  <c:v>33573</c:v>
                </c:pt>
                <c:pt idx="24">
                  <c:v>33604</c:v>
                </c:pt>
                <c:pt idx="25">
                  <c:v>33635</c:v>
                </c:pt>
                <c:pt idx="26">
                  <c:v>33664</c:v>
                </c:pt>
                <c:pt idx="27">
                  <c:v>33695</c:v>
                </c:pt>
                <c:pt idx="28">
                  <c:v>33725</c:v>
                </c:pt>
                <c:pt idx="29">
                  <c:v>33756</c:v>
                </c:pt>
                <c:pt idx="30">
                  <c:v>33786</c:v>
                </c:pt>
                <c:pt idx="31">
                  <c:v>33817</c:v>
                </c:pt>
                <c:pt idx="32">
                  <c:v>33848</c:v>
                </c:pt>
                <c:pt idx="33">
                  <c:v>33878</c:v>
                </c:pt>
                <c:pt idx="34">
                  <c:v>33909</c:v>
                </c:pt>
                <c:pt idx="35">
                  <c:v>33939</c:v>
                </c:pt>
                <c:pt idx="36">
                  <c:v>33970</c:v>
                </c:pt>
                <c:pt idx="37">
                  <c:v>34001</c:v>
                </c:pt>
                <c:pt idx="38">
                  <c:v>34029</c:v>
                </c:pt>
                <c:pt idx="39">
                  <c:v>34060</c:v>
                </c:pt>
                <c:pt idx="40">
                  <c:v>34090</c:v>
                </c:pt>
                <c:pt idx="41">
                  <c:v>34121</c:v>
                </c:pt>
                <c:pt idx="42">
                  <c:v>34151</c:v>
                </c:pt>
                <c:pt idx="43">
                  <c:v>34182</c:v>
                </c:pt>
                <c:pt idx="44">
                  <c:v>34213</c:v>
                </c:pt>
                <c:pt idx="45">
                  <c:v>34243</c:v>
                </c:pt>
                <c:pt idx="46">
                  <c:v>34274</c:v>
                </c:pt>
                <c:pt idx="47">
                  <c:v>34304</c:v>
                </c:pt>
                <c:pt idx="48">
                  <c:v>34335</c:v>
                </c:pt>
                <c:pt idx="49">
                  <c:v>34366</c:v>
                </c:pt>
                <c:pt idx="50">
                  <c:v>34394</c:v>
                </c:pt>
                <c:pt idx="51">
                  <c:v>34425</c:v>
                </c:pt>
                <c:pt idx="52">
                  <c:v>34455</c:v>
                </c:pt>
                <c:pt idx="53">
                  <c:v>34486</c:v>
                </c:pt>
                <c:pt idx="54">
                  <c:v>34516</c:v>
                </c:pt>
                <c:pt idx="55">
                  <c:v>34547</c:v>
                </c:pt>
                <c:pt idx="56">
                  <c:v>34578</c:v>
                </c:pt>
                <c:pt idx="57">
                  <c:v>34608</c:v>
                </c:pt>
                <c:pt idx="58">
                  <c:v>34639</c:v>
                </c:pt>
                <c:pt idx="59">
                  <c:v>34669</c:v>
                </c:pt>
                <c:pt idx="60">
                  <c:v>34700</c:v>
                </c:pt>
                <c:pt idx="61">
                  <c:v>34731</c:v>
                </c:pt>
                <c:pt idx="62">
                  <c:v>34759</c:v>
                </c:pt>
                <c:pt idx="63">
                  <c:v>34790</c:v>
                </c:pt>
                <c:pt idx="64">
                  <c:v>34820</c:v>
                </c:pt>
                <c:pt idx="65">
                  <c:v>34851</c:v>
                </c:pt>
                <c:pt idx="66">
                  <c:v>34881</c:v>
                </c:pt>
                <c:pt idx="67">
                  <c:v>34912</c:v>
                </c:pt>
                <c:pt idx="68">
                  <c:v>34943</c:v>
                </c:pt>
                <c:pt idx="69">
                  <c:v>34973</c:v>
                </c:pt>
                <c:pt idx="70">
                  <c:v>35004</c:v>
                </c:pt>
                <c:pt idx="71">
                  <c:v>35034</c:v>
                </c:pt>
                <c:pt idx="72">
                  <c:v>35065</c:v>
                </c:pt>
                <c:pt idx="73">
                  <c:v>35096</c:v>
                </c:pt>
                <c:pt idx="74">
                  <c:v>35125</c:v>
                </c:pt>
                <c:pt idx="75">
                  <c:v>35156</c:v>
                </c:pt>
                <c:pt idx="76">
                  <c:v>35186</c:v>
                </c:pt>
                <c:pt idx="77">
                  <c:v>35217</c:v>
                </c:pt>
                <c:pt idx="78">
                  <c:v>35247</c:v>
                </c:pt>
                <c:pt idx="79">
                  <c:v>35278</c:v>
                </c:pt>
                <c:pt idx="80">
                  <c:v>35309</c:v>
                </c:pt>
                <c:pt idx="81">
                  <c:v>35339</c:v>
                </c:pt>
                <c:pt idx="82">
                  <c:v>35370</c:v>
                </c:pt>
                <c:pt idx="83">
                  <c:v>35400</c:v>
                </c:pt>
                <c:pt idx="84">
                  <c:v>35431</c:v>
                </c:pt>
                <c:pt idx="85">
                  <c:v>35462</c:v>
                </c:pt>
                <c:pt idx="86">
                  <c:v>35490</c:v>
                </c:pt>
                <c:pt idx="87">
                  <c:v>35521</c:v>
                </c:pt>
                <c:pt idx="88">
                  <c:v>35551</c:v>
                </c:pt>
                <c:pt idx="89">
                  <c:v>35582</c:v>
                </c:pt>
                <c:pt idx="90">
                  <c:v>35612</c:v>
                </c:pt>
                <c:pt idx="91">
                  <c:v>35643</c:v>
                </c:pt>
                <c:pt idx="92">
                  <c:v>35674</c:v>
                </c:pt>
                <c:pt idx="93">
                  <c:v>35704</c:v>
                </c:pt>
                <c:pt idx="94">
                  <c:v>35735</c:v>
                </c:pt>
                <c:pt idx="95">
                  <c:v>35765</c:v>
                </c:pt>
                <c:pt idx="96">
                  <c:v>35796</c:v>
                </c:pt>
                <c:pt idx="97">
                  <c:v>35827</c:v>
                </c:pt>
                <c:pt idx="98">
                  <c:v>35855</c:v>
                </c:pt>
                <c:pt idx="99">
                  <c:v>35886</c:v>
                </c:pt>
                <c:pt idx="100">
                  <c:v>35916</c:v>
                </c:pt>
                <c:pt idx="101">
                  <c:v>35947</c:v>
                </c:pt>
                <c:pt idx="102">
                  <c:v>35977</c:v>
                </c:pt>
                <c:pt idx="103">
                  <c:v>36008</c:v>
                </c:pt>
                <c:pt idx="104">
                  <c:v>36039</c:v>
                </c:pt>
                <c:pt idx="105">
                  <c:v>36069</c:v>
                </c:pt>
                <c:pt idx="106">
                  <c:v>36100</c:v>
                </c:pt>
                <c:pt idx="107">
                  <c:v>36130</c:v>
                </c:pt>
                <c:pt idx="108">
                  <c:v>36161</c:v>
                </c:pt>
                <c:pt idx="109">
                  <c:v>36192</c:v>
                </c:pt>
                <c:pt idx="110">
                  <c:v>36220</c:v>
                </c:pt>
                <c:pt idx="111">
                  <c:v>36251</c:v>
                </c:pt>
                <c:pt idx="112">
                  <c:v>36281</c:v>
                </c:pt>
                <c:pt idx="113">
                  <c:v>36312</c:v>
                </c:pt>
                <c:pt idx="114">
                  <c:v>36342</c:v>
                </c:pt>
                <c:pt idx="115">
                  <c:v>36373</c:v>
                </c:pt>
                <c:pt idx="116">
                  <c:v>36404</c:v>
                </c:pt>
                <c:pt idx="117">
                  <c:v>36434</c:v>
                </c:pt>
                <c:pt idx="118">
                  <c:v>36465</c:v>
                </c:pt>
                <c:pt idx="119">
                  <c:v>36495</c:v>
                </c:pt>
                <c:pt idx="120">
                  <c:v>36526</c:v>
                </c:pt>
                <c:pt idx="121">
                  <c:v>36557</c:v>
                </c:pt>
                <c:pt idx="122">
                  <c:v>36586</c:v>
                </c:pt>
                <c:pt idx="123">
                  <c:v>36617</c:v>
                </c:pt>
                <c:pt idx="124">
                  <c:v>36647</c:v>
                </c:pt>
                <c:pt idx="125">
                  <c:v>36678</c:v>
                </c:pt>
                <c:pt idx="126">
                  <c:v>36708</c:v>
                </c:pt>
                <c:pt idx="127">
                  <c:v>36739</c:v>
                </c:pt>
                <c:pt idx="128">
                  <c:v>36770</c:v>
                </c:pt>
                <c:pt idx="129">
                  <c:v>36800</c:v>
                </c:pt>
                <c:pt idx="130">
                  <c:v>36831</c:v>
                </c:pt>
                <c:pt idx="131">
                  <c:v>36861</c:v>
                </c:pt>
                <c:pt idx="132">
                  <c:v>36892</c:v>
                </c:pt>
                <c:pt idx="133">
                  <c:v>36923</c:v>
                </c:pt>
                <c:pt idx="134">
                  <c:v>36951</c:v>
                </c:pt>
                <c:pt idx="135">
                  <c:v>36982</c:v>
                </c:pt>
                <c:pt idx="136">
                  <c:v>37012</c:v>
                </c:pt>
                <c:pt idx="137">
                  <c:v>37043</c:v>
                </c:pt>
                <c:pt idx="138">
                  <c:v>37073</c:v>
                </c:pt>
                <c:pt idx="139">
                  <c:v>37104</c:v>
                </c:pt>
                <c:pt idx="140">
                  <c:v>37135</c:v>
                </c:pt>
                <c:pt idx="141">
                  <c:v>37165</c:v>
                </c:pt>
                <c:pt idx="142">
                  <c:v>37196</c:v>
                </c:pt>
                <c:pt idx="143">
                  <c:v>37226</c:v>
                </c:pt>
                <c:pt idx="144">
                  <c:v>37257</c:v>
                </c:pt>
                <c:pt idx="145">
                  <c:v>37288</c:v>
                </c:pt>
                <c:pt idx="146">
                  <c:v>37316</c:v>
                </c:pt>
                <c:pt idx="147">
                  <c:v>37347</c:v>
                </c:pt>
                <c:pt idx="148">
                  <c:v>37377</c:v>
                </c:pt>
                <c:pt idx="149">
                  <c:v>37408</c:v>
                </c:pt>
                <c:pt idx="150">
                  <c:v>37438</c:v>
                </c:pt>
                <c:pt idx="151">
                  <c:v>37469</c:v>
                </c:pt>
                <c:pt idx="152">
                  <c:v>37500</c:v>
                </c:pt>
                <c:pt idx="153">
                  <c:v>37530</c:v>
                </c:pt>
                <c:pt idx="154">
                  <c:v>37561</c:v>
                </c:pt>
                <c:pt idx="155">
                  <c:v>37591</c:v>
                </c:pt>
                <c:pt idx="156">
                  <c:v>37622</c:v>
                </c:pt>
                <c:pt idx="157">
                  <c:v>37653</c:v>
                </c:pt>
                <c:pt idx="158">
                  <c:v>37681</c:v>
                </c:pt>
                <c:pt idx="159">
                  <c:v>37712</c:v>
                </c:pt>
                <c:pt idx="160">
                  <c:v>37742</c:v>
                </c:pt>
                <c:pt idx="161">
                  <c:v>37773</c:v>
                </c:pt>
                <c:pt idx="162">
                  <c:v>37803</c:v>
                </c:pt>
                <c:pt idx="163">
                  <c:v>37834</c:v>
                </c:pt>
                <c:pt idx="164">
                  <c:v>37865</c:v>
                </c:pt>
                <c:pt idx="165">
                  <c:v>37895</c:v>
                </c:pt>
                <c:pt idx="166">
                  <c:v>37926</c:v>
                </c:pt>
                <c:pt idx="167">
                  <c:v>37956</c:v>
                </c:pt>
                <c:pt idx="168">
                  <c:v>37987</c:v>
                </c:pt>
                <c:pt idx="169">
                  <c:v>38018</c:v>
                </c:pt>
                <c:pt idx="170">
                  <c:v>38047</c:v>
                </c:pt>
                <c:pt idx="171">
                  <c:v>38078</c:v>
                </c:pt>
                <c:pt idx="172">
                  <c:v>38108</c:v>
                </c:pt>
                <c:pt idx="173">
                  <c:v>38139</c:v>
                </c:pt>
                <c:pt idx="174">
                  <c:v>38169</c:v>
                </c:pt>
                <c:pt idx="175">
                  <c:v>38200</c:v>
                </c:pt>
                <c:pt idx="176">
                  <c:v>38231</c:v>
                </c:pt>
                <c:pt idx="177">
                  <c:v>38261</c:v>
                </c:pt>
                <c:pt idx="178">
                  <c:v>38292</c:v>
                </c:pt>
                <c:pt idx="179">
                  <c:v>38322</c:v>
                </c:pt>
                <c:pt idx="180">
                  <c:v>38353</c:v>
                </c:pt>
                <c:pt idx="181">
                  <c:v>38384</c:v>
                </c:pt>
                <c:pt idx="182">
                  <c:v>38412</c:v>
                </c:pt>
                <c:pt idx="183">
                  <c:v>38443</c:v>
                </c:pt>
                <c:pt idx="184">
                  <c:v>38473</c:v>
                </c:pt>
                <c:pt idx="185">
                  <c:v>38504</c:v>
                </c:pt>
                <c:pt idx="186">
                  <c:v>38534</c:v>
                </c:pt>
                <c:pt idx="187">
                  <c:v>38565</c:v>
                </c:pt>
                <c:pt idx="188">
                  <c:v>38596</c:v>
                </c:pt>
                <c:pt idx="189">
                  <c:v>38626</c:v>
                </c:pt>
                <c:pt idx="190">
                  <c:v>38657</c:v>
                </c:pt>
                <c:pt idx="191">
                  <c:v>38687</c:v>
                </c:pt>
                <c:pt idx="192">
                  <c:v>38718</c:v>
                </c:pt>
                <c:pt idx="193">
                  <c:v>38749</c:v>
                </c:pt>
                <c:pt idx="194">
                  <c:v>38777</c:v>
                </c:pt>
                <c:pt idx="195">
                  <c:v>38808</c:v>
                </c:pt>
                <c:pt idx="196">
                  <c:v>38838</c:v>
                </c:pt>
                <c:pt idx="197">
                  <c:v>38869</c:v>
                </c:pt>
                <c:pt idx="198">
                  <c:v>38899</c:v>
                </c:pt>
                <c:pt idx="199">
                  <c:v>38930</c:v>
                </c:pt>
                <c:pt idx="200">
                  <c:v>38961</c:v>
                </c:pt>
                <c:pt idx="201">
                  <c:v>38991</c:v>
                </c:pt>
                <c:pt idx="202">
                  <c:v>39022</c:v>
                </c:pt>
                <c:pt idx="203">
                  <c:v>39052</c:v>
                </c:pt>
                <c:pt idx="204">
                  <c:v>39083</c:v>
                </c:pt>
                <c:pt idx="205">
                  <c:v>39114</c:v>
                </c:pt>
                <c:pt idx="206">
                  <c:v>39142</c:v>
                </c:pt>
                <c:pt idx="207">
                  <c:v>39173</c:v>
                </c:pt>
                <c:pt idx="208">
                  <c:v>39203</c:v>
                </c:pt>
                <c:pt idx="209">
                  <c:v>39234</c:v>
                </c:pt>
                <c:pt idx="210">
                  <c:v>39264</c:v>
                </c:pt>
                <c:pt idx="211">
                  <c:v>39295</c:v>
                </c:pt>
                <c:pt idx="212">
                  <c:v>39326</c:v>
                </c:pt>
                <c:pt idx="213">
                  <c:v>39356</c:v>
                </c:pt>
                <c:pt idx="214">
                  <c:v>39387</c:v>
                </c:pt>
                <c:pt idx="215">
                  <c:v>39417</c:v>
                </c:pt>
                <c:pt idx="216">
                  <c:v>39448</c:v>
                </c:pt>
                <c:pt idx="217">
                  <c:v>39479</c:v>
                </c:pt>
                <c:pt idx="218">
                  <c:v>39508</c:v>
                </c:pt>
                <c:pt idx="219">
                  <c:v>39539</c:v>
                </c:pt>
                <c:pt idx="220">
                  <c:v>39569</c:v>
                </c:pt>
                <c:pt idx="221">
                  <c:v>39600</c:v>
                </c:pt>
                <c:pt idx="222">
                  <c:v>39630</c:v>
                </c:pt>
                <c:pt idx="223">
                  <c:v>39661</c:v>
                </c:pt>
                <c:pt idx="224">
                  <c:v>39692</c:v>
                </c:pt>
                <c:pt idx="225">
                  <c:v>39722</c:v>
                </c:pt>
                <c:pt idx="226">
                  <c:v>39753</c:v>
                </c:pt>
                <c:pt idx="227">
                  <c:v>39783</c:v>
                </c:pt>
                <c:pt idx="228">
                  <c:v>39814</c:v>
                </c:pt>
                <c:pt idx="229">
                  <c:v>39845</c:v>
                </c:pt>
                <c:pt idx="230">
                  <c:v>39873</c:v>
                </c:pt>
                <c:pt idx="231">
                  <c:v>39904</c:v>
                </c:pt>
                <c:pt idx="232">
                  <c:v>39934</c:v>
                </c:pt>
                <c:pt idx="233">
                  <c:v>39965</c:v>
                </c:pt>
                <c:pt idx="234">
                  <c:v>39995</c:v>
                </c:pt>
                <c:pt idx="235">
                  <c:v>40026</c:v>
                </c:pt>
                <c:pt idx="236">
                  <c:v>40057</c:v>
                </c:pt>
                <c:pt idx="237">
                  <c:v>40087</c:v>
                </c:pt>
                <c:pt idx="238">
                  <c:v>40118</c:v>
                </c:pt>
                <c:pt idx="239">
                  <c:v>40148</c:v>
                </c:pt>
                <c:pt idx="240">
                  <c:v>40179</c:v>
                </c:pt>
                <c:pt idx="241">
                  <c:v>40210</c:v>
                </c:pt>
                <c:pt idx="242">
                  <c:v>40238</c:v>
                </c:pt>
                <c:pt idx="243">
                  <c:v>40269</c:v>
                </c:pt>
                <c:pt idx="244">
                  <c:v>40299</c:v>
                </c:pt>
                <c:pt idx="245">
                  <c:v>40330</c:v>
                </c:pt>
                <c:pt idx="246">
                  <c:v>40360</c:v>
                </c:pt>
                <c:pt idx="247">
                  <c:v>40391</c:v>
                </c:pt>
                <c:pt idx="248">
                  <c:v>40422</c:v>
                </c:pt>
                <c:pt idx="249">
                  <c:v>40452</c:v>
                </c:pt>
                <c:pt idx="250">
                  <c:v>40483</c:v>
                </c:pt>
                <c:pt idx="251">
                  <c:v>40513</c:v>
                </c:pt>
                <c:pt idx="252">
                  <c:v>40544</c:v>
                </c:pt>
                <c:pt idx="253">
                  <c:v>40575</c:v>
                </c:pt>
                <c:pt idx="254">
                  <c:v>40603</c:v>
                </c:pt>
                <c:pt idx="255">
                  <c:v>40634</c:v>
                </c:pt>
                <c:pt idx="256">
                  <c:v>40664</c:v>
                </c:pt>
                <c:pt idx="257">
                  <c:v>40695</c:v>
                </c:pt>
                <c:pt idx="258">
                  <c:v>40725</c:v>
                </c:pt>
                <c:pt idx="259">
                  <c:v>40756</c:v>
                </c:pt>
                <c:pt idx="260">
                  <c:v>40787</c:v>
                </c:pt>
                <c:pt idx="261">
                  <c:v>40817</c:v>
                </c:pt>
                <c:pt idx="262">
                  <c:v>40848</c:v>
                </c:pt>
                <c:pt idx="263">
                  <c:v>40878</c:v>
                </c:pt>
                <c:pt idx="264">
                  <c:v>40909</c:v>
                </c:pt>
                <c:pt idx="265">
                  <c:v>40940</c:v>
                </c:pt>
                <c:pt idx="266">
                  <c:v>40969</c:v>
                </c:pt>
                <c:pt idx="267">
                  <c:v>41000</c:v>
                </c:pt>
                <c:pt idx="268">
                  <c:v>41030</c:v>
                </c:pt>
                <c:pt idx="269">
                  <c:v>41061</c:v>
                </c:pt>
                <c:pt idx="270">
                  <c:v>41091</c:v>
                </c:pt>
                <c:pt idx="271">
                  <c:v>41122</c:v>
                </c:pt>
                <c:pt idx="272">
                  <c:v>41153</c:v>
                </c:pt>
                <c:pt idx="273">
                  <c:v>41183</c:v>
                </c:pt>
                <c:pt idx="274">
                  <c:v>41214</c:v>
                </c:pt>
                <c:pt idx="275">
                  <c:v>41244</c:v>
                </c:pt>
                <c:pt idx="276">
                  <c:v>41275</c:v>
                </c:pt>
                <c:pt idx="277">
                  <c:v>41306</c:v>
                </c:pt>
                <c:pt idx="278">
                  <c:v>41334</c:v>
                </c:pt>
                <c:pt idx="279">
                  <c:v>41365</c:v>
                </c:pt>
                <c:pt idx="280">
                  <c:v>41395</c:v>
                </c:pt>
                <c:pt idx="281">
                  <c:v>41426</c:v>
                </c:pt>
                <c:pt idx="282">
                  <c:v>41456</c:v>
                </c:pt>
                <c:pt idx="283">
                  <c:v>41487</c:v>
                </c:pt>
                <c:pt idx="284">
                  <c:v>41518</c:v>
                </c:pt>
                <c:pt idx="285">
                  <c:v>41548</c:v>
                </c:pt>
                <c:pt idx="286">
                  <c:v>41579</c:v>
                </c:pt>
                <c:pt idx="287">
                  <c:v>41609</c:v>
                </c:pt>
                <c:pt idx="288">
                  <c:v>41640</c:v>
                </c:pt>
                <c:pt idx="289">
                  <c:v>41671</c:v>
                </c:pt>
                <c:pt idx="290">
                  <c:v>41699</c:v>
                </c:pt>
                <c:pt idx="291">
                  <c:v>41730</c:v>
                </c:pt>
                <c:pt idx="292">
                  <c:v>41760</c:v>
                </c:pt>
                <c:pt idx="293">
                  <c:v>41791</c:v>
                </c:pt>
                <c:pt idx="294">
                  <c:v>41821</c:v>
                </c:pt>
                <c:pt idx="295">
                  <c:v>41852</c:v>
                </c:pt>
                <c:pt idx="296">
                  <c:v>41883</c:v>
                </c:pt>
                <c:pt idx="297">
                  <c:v>41913</c:v>
                </c:pt>
                <c:pt idx="298">
                  <c:v>41944</c:v>
                </c:pt>
                <c:pt idx="299">
                  <c:v>41974</c:v>
                </c:pt>
                <c:pt idx="300">
                  <c:v>42005</c:v>
                </c:pt>
                <c:pt idx="301">
                  <c:v>42036</c:v>
                </c:pt>
                <c:pt idx="302">
                  <c:v>42064</c:v>
                </c:pt>
                <c:pt idx="303">
                  <c:v>42095</c:v>
                </c:pt>
                <c:pt idx="304">
                  <c:v>42125</c:v>
                </c:pt>
                <c:pt idx="305">
                  <c:v>42156</c:v>
                </c:pt>
                <c:pt idx="306">
                  <c:v>42186</c:v>
                </c:pt>
                <c:pt idx="307">
                  <c:v>42217</c:v>
                </c:pt>
                <c:pt idx="308">
                  <c:v>42248</c:v>
                </c:pt>
                <c:pt idx="309">
                  <c:v>42278</c:v>
                </c:pt>
                <c:pt idx="310">
                  <c:v>42309</c:v>
                </c:pt>
                <c:pt idx="311">
                  <c:v>42339</c:v>
                </c:pt>
                <c:pt idx="312">
                  <c:v>42370</c:v>
                </c:pt>
                <c:pt idx="313">
                  <c:v>42401</c:v>
                </c:pt>
                <c:pt idx="314">
                  <c:v>42430</c:v>
                </c:pt>
                <c:pt idx="315">
                  <c:v>42461</c:v>
                </c:pt>
                <c:pt idx="316">
                  <c:v>42491</c:v>
                </c:pt>
                <c:pt idx="317">
                  <c:v>42522</c:v>
                </c:pt>
                <c:pt idx="318">
                  <c:v>42552</c:v>
                </c:pt>
                <c:pt idx="319">
                  <c:v>42583</c:v>
                </c:pt>
                <c:pt idx="320">
                  <c:v>42614</c:v>
                </c:pt>
                <c:pt idx="321">
                  <c:v>42644</c:v>
                </c:pt>
                <c:pt idx="322">
                  <c:v>42675</c:v>
                </c:pt>
                <c:pt idx="323">
                  <c:v>42705</c:v>
                </c:pt>
                <c:pt idx="324">
                  <c:v>42736</c:v>
                </c:pt>
                <c:pt idx="325">
                  <c:v>42767</c:v>
                </c:pt>
                <c:pt idx="326">
                  <c:v>42795</c:v>
                </c:pt>
                <c:pt idx="327">
                  <c:v>42826</c:v>
                </c:pt>
                <c:pt idx="328">
                  <c:v>42856</c:v>
                </c:pt>
                <c:pt idx="329">
                  <c:v>42887</c:v>
                </c:pt>
                <c:pt idx="330">
                  <c:v>42917</c:v>
                </c:pt>
                <c:pt idx="331">
                  <c:v>42948</c:v>
                </c:pt>
                <c:pt idx="332">
                  <c:v>42979</c:v>
                </c:pt>
                <c:pt idx="333">
                  <c:v>43009</c:v>
                </c:pt>
                <c:pt idx="334">
                  <c:v>43040</c:v>
                </c:pt>
                <c:pt idx="335">
                  <c:v>43070</c:v>
                </c:pt>
                <c:pt idx="336">
                  <c:v>43101</c:v>
                </c:pt>
                <c:pt idx="337">
                  <c:v>43132</c:v>
                </c:pt>
                <c:pt idx="338">
                  <c:v>43160</c:v>
                </c:pt>
                <c:pt idx="339">
                  <c:v>43191</c:v>
                </c:pt>
                <c:pt idx="340">
                  <c:v>43221</c:v>
                </c:pt>
                <c:pt idx="341">
                  <c:v>43252</c:v>
                </c:pt>
                <c:pt idx="342">
                  <c:v>43282</c:v>
                </c:pt>
                <c:pt idx="343">
                  <c:v>43313</c:v>
                </c:pt>
                <c:pt idx="344">
                  <c:v>43344</c:v>
                </c:pt>
                <c:pt idx="345">
                  <c:v>43374</c:v>
                </c:pt>
                <c:pt idx="346">
                  <c:v>43405</c:v>
                </c:pt>
                <c:pt idx="347">
                  <c:v>43435</c:v>
                </c:pt>
                <c:pt idx="348">
                  <c:v>43466</c:v>
                </c:pt>
                <c:pt idx="349">
                  <c:v>43497</c:v>
                </c:pt>
                <c:pt idx="350">
                  <c:v>43525</c:v>
                </c:pt>
                <c:pt idx="351">
                  <c:v>43556</c:v>
                </c:pt>
                <c:pt idx="352">
                  <c:v>43586</c:v>
                </c:pt>
                <c:pt idx="353">
                  <c:v>43617</c:v>
                </c:pt>
                <c:pt idx="354">
                  <c:v>43647</c:v>
                </c:pt>
                <c:pt idx="355">
                  <c:v>43678</c:v>
                </c:pt>
                <c:pt idx="356">
                  <c:v>43709</c:v>
                </c:pt>
                <c:pt idx="357">
                  <c:v>43739</c:v>
                </c:pt>
                <c:pt idx="358">
                  <c:v>43770</c:v>
                </c:pt>
                <c:pt idx="359">
                  <c:v>43800</c:v>
                </c:pt>
                <c:pt idx="360">
                  <c:v>43831</c:v>
                </c:pt>
                <c:pt idx="361">
                  <c:v>43862</c:v>
                </c:pt>
                <c:pt idx="362">
                  <c:v>43891</c:v>
                </c:pt>
                <c:pt idx="363">
                  <c:v>43922</c:v>
                </c:pt>
                <c:pt idx="364">
                  <c:v>43952</c:v>
                </c:pt>
                <c:pt idx="365">
                  <c:v>43983</c:v>
                </c:pt>
                <c:pt idx="366">
                  <c:v>44013</c:v>
                </c:pt>
                <c:pt idx="367">
                  <c:v>44044</c:v>
                </c:pt>
                <c:pt idx="368">
                  <c:v>44075</c:v>
                </c:pt>
                <c:pt idx="369">
                  <c:v>44105</c:v>
                </c:pt>
                <c:pt idx="370">
                  <c:v>44136</c:v>
                </c:pt>
                <c:pt idx="371">
                  <c:v>44166</c:v>
                </c:pt>
                <c:pt idx="372">
                  <c:v>44197</c:v>
                </c:pt>
                <c:pt idx="373">
                  <c:v>44228</c:v>
                </c:pt>
                <c:pt idx="374">
                  <c:v>44256</c:v>
                </c:pt>
                <c:pt idx="375">
                  <c:v>44287</c:v>
                </c:pt>
                <c:pt idx="376">
                  <c:v>44317</c:v>
                </c:pt>
                <c:pt idx="377">
                  <c:v>44348</c:v>
                </c:pt>
                <c:pt idx="378">
                  <c:v>44378</c:v>
                </c:pt>
                <c:pt idx="379">
                  <c:v>44409</c:v>
                </c:pt>
                <c:pt idx="380">
                  <c:v>44440</c:v>
                </c:pt>
                <c:pt idx="381">
                  <c:v>44470</c:v>
                </c:pt>
                <c:pt idx="382">
                  <c:v>44501</c:v>
                </c:pt>
                <c:pt idx="383">
                  <c:v>44531</c:v>
                </c:pt>
                <c:pt idx="384">
                  <c:v>44562</c:v>
                </c:pt>
                <c:pt idx="385">
                  <c:v>44593</c:v>
                </c:pt>
                <c:pt idx="386">
                  <c:v>44621</c:v>
                </c:pt>
                <c:pt idx="387">
                  <c:v>44652</c:v>
                </c:pt>
                <c:pt idx="388">
                  <c:v>44682</c:v>
                </c:pt>
                <c:pt idx="389">
                  <c:v>44713</c:v>
                </c:pt>
                <c:pt idx="390">
                  <c:v>44743</c:v>
                </c:pt>
                <c:pt idx="391">
                  <c:v>44774</c:v>
                </c:pt>
                <c:pt idx="392">
                  <c:v>44805</c:v>
                </c:pt>
                <c:pt idx="393">
                  <c:v>44835</c:v>
                </c:pt>
                <c:pt idx="394">
                  <c:v>44866</c:v>
                </c:pt>
                <c:pt idx="395">
                  <c:v>44896</c:v>
                </c:pt>
                <c:pt idx="396">
                  <c:v>44927</c:v>
                </c:pt>
                <c:pt idx="397">
                  <c:v>44958</c:v>
                </c:pt>
                <c:pt idx="398">
                  <c:v>44986</c:v>
                </c:pt>
                <c:pt idx="399">
                  <c:v>45017</c:v>
                </c:pt>
                <c:pt idx="400">
                  <c:v>45047</c:v>
                </c:pt>
                <c:pt idx="401">
                  <c:v>45078</c:v>
                </c:pt>
                <c:pt idx="402">
                  <c:v>45108</c:v>
                </c:pt>
                <c:pt idx="403">
                  <c:v>45139</c:v>
                </c:pt>
                <c:pt idx="404">
                  <c:v>45170</c:v>
                </c:pt>
                <c:pt idx="405">
                  <c:v>45200</c:v>
                </c:pt>
                <c:pt idx="406">
                  <c:v>45231</c:v>
                </c:pt>
                <c:pt idx="407">
                  <c:v>45261</c:v>
                </c:pt>
                <c:pt idx="408">
                  <c:v>45292</c:v>
                </c:pt>
                <c:pt idx="409">
                  <c:v>45323</c:v>
                </c:pt>
                <c:pt idx="410">
                  <c:v>45352</c:v>
                </c:pt>
                <c:pt idx="411">
                  <c:v>45383</c:v>
                </c:pt>
                <c:pt idx="412">
                  <c:v>45413</c:v>
                </c:pt>
                <c:pt idx="413">
                  <c:v>45444</c:v>
                </c:pt>
                <c:pt idx="414">
                  <c:v>45474</c:v>
                </c:pt>
                <c:pt idx="415">
                  <c:v>45505</c:v>
                </c:pt>
                <c:pt idx="416">
                  <c:v>45536</c:v>
                </c:pt>
                <c:pt idx="417">
                  <c:v>45566</c:v>
                </c:pt>
                <c:pt idx="418">
                  <c:v>45597</c:v>
                </c:pt>
                <c:pt idx="419">
                  <c:v>45627</c:v>
                </c:pt>
                <c:pt idx="420">
                  <c:v>45658</c:v>
                </c:pt>
                <c:pt idx="421">
                  <c:v>45689</c:v>
                </c:pt>
                <c:pt idx="422">
                  <c:v>45717</c:v>
                </c:pt>
                <c:pt idx="423">
                  <c:v>45748</c:v>
                </c:pt>
                <c:pt idx="424">
                  <c:v>45778</c:v>
                </c:pt>
                <c:pt idx="425">
                  <c:v>45809</c:v>
                </c:pt>
                <c:pt idx="426">
                  <c:v>45839</c:v>
                </c:pt>
                <c:pt idx="427">
                  <c:v>45870</c:v>
                </c:pt>
                <c:pt idx="428">
                  <c:v>45901</c:v>
                </c:pt>
                <c:pt idx="429">
                  <c:v>45931</c:v>
                </c:pt>
                <c:pt idx="430">
                  <c:v>45962</c:v>
                </c:pt>
                <c:pt idx="431">
                  <c:v>45992</c:v>
                </c:pt>
                <c:pt idx="432">
                  <c:v>46023</c:v>
                </c:pt>
                <c:pt idx="433">
                  <c:v>46054</c:v>
                </c:pt>
                <c:pt idx="434">
                  <c:v>46082</c:v>
                </c:pt>
                <c:pt idx="435">
                  <c:v>46113</c:v>
                </c:pt>
                <c:pt idx="436">
                  <c:v>46143</c:v>
                </c:pt>
                <c:pt idx="437">
                  <c:v>46174</c:v>
                </c:pt>
              </c:numCache>
            </c:numRef>
          </c:cat>
          <c:val>
            <c:numRef>
              <c:f>Monthly!$J$2:$J$439</c:f>
              <c:numCache>
                <c:formatCode>0.0%</c:formatCode>
                <c:ptCount val="438"/>
                <c:pt idx="0">
                  <c:v>0.40252499530919134</c:v>
                </c:pt>
                <c:pt idx="1">
                  <c:v>0.39741973553630339</c:v>
                </c:pt>
                <c:pt idx="2">
                  <c:v>0.395563130842366</c:v>
                </c:pt>
                <c:pt idx="3">
                  <c:v>0.39315649867374008</c:v>
                </c:pt>
                <c:pt idx="4">
                  <c:v>0.3900365485460035</c:v>
                </c:pt>
                <c:pt idx="5">
                  <c:v>0.38977526613221186</c:v>
                </c:pt>
                <c:pt idx="6">
                  <c:v>0.38919852421697149</c:v>
                </c:pt>
                <c:pt idx="7">
                  <c:v>0.38809344385832706</c:v>
                </c:pt>
                <c:pt idx="8">
                  <c:v>0.38993824448980646</c:v>
                </c:pt>
                <c:pt idx="9">
                  <c:v>0.38818271069084898</c:v>
                </c:pt>
                <c:pt idx="10">
                  <c:v>0.38900798057801084</c:v>
                </c:pt>
                <c:pt idx="11">
                  <c:v>0.3860098930412037</c:v>
                </c:pt>
                <c:pt idx="12">
                  <c:v>0.38159333506899246</c:v>
                </c:pt>
                <c:pt idx="13">
                  <c:v>0.3821962447628407</c:v>
                </c:pt>
                <c:pt idx="14">
                  <c:v>0.38691541017122411</c:v>
                </c:pt>
                <c:pt idx="15">
                  <c:v>0.38179212203424534</c:v>
                </c:pt>
                <c:pt idx="16">
                  <c:v>0.38144513373334688</c:v>
                </c:pt>
                <c:pt idx="17">
                  <c:v>0.38043395508184236</c:v>
                </c:pt>
                <c:pt idx="18">
                  <c:v>0.38086232980332829</c:v>
                </c:pt>
                <c:pt idx="19">
                  <c:v>0.3794562999168577</c:v>
                </c:pt>
                <c:pt idx="20">
                  <c:v>0.37882400180691145</c:v>
                </c:pt>
                <c:pt idx="21">
                  <c:v>0.37539297301375718</c:v>
                </c:pt>
                <c:pt idx="22">
                  <c:v>0.37466280347687081</c:v>
                </c:pt>
                <c:pt idx="23">
                  <c:v>0.37356050242507155</c:v>
                </c:pt>
                <c:pt idx="24">
                  <c:v>0.37593948147966805</c:v>
                </c:pt>
                <c:pt idx="25">
                  <c:v>0.37562201190360034</c:v>
                </c:pt>
                <c:pt idx="26">
                  <c:v>0.37068253582705851</c:v>
                </c:pt>
                <c:pt idx="27">
                  <c:v>0.37112428899915284</c:v>
                </c:pt>
                <c:pt idx="28">
                  <c:v>0.37283570604078498</c:v>
                </c:pt>
                <c:pt idx="29">
                  <c:v>0.37370424457159268</c:v>
                </c:pt>
                <c:pt idx="30">
                  <c:v>0.37183694824961949</c:v>
                </c:pt>
                <c:pt idx="31">
                  <c:v>0.37271671918311267</c:v>
                </c:pt>
                <c:pt idx="32">
                  <c:v>0.37195967381853218</c:v>
                </c:pt>
                <c:pt idx="33">
                  <c:v>0.37262818867131886</c:v>
                </c:pt>
                <c:pt idx="34">
                  <c:v>0.3687013138007208</c:v>
                </c:pt>
                <c:pt idx="35">
                  <c:v>0.37159856101835631</c:v>
                </c:pt>
                <c:pt idx="36">
                  <c:v>0.3724284101642592</c:v>
                </c:pt>
                <c:pt idx="37">
                  <c:v>0.36865428328702965</c:v>
                </c:pt>
                <c:pt idx="38">
                  <c:v>0.36730614589316485</c:v>
                </c:pt>
                <c:pt idx="39">
                  <c:v>0.36996403696453778</c:v>
                </c:pt>
                <c:pt idx="40">
                  <c:v>0.37166180494312917</c:v>
                </c:pt>
                <c:pt idx="41">
                  <c:v>0.36789116872001626</c:v>
                </c:pt>
                <c:pt idx="42">
                  <c:v>0.36932199597225329</c:v>
                </c:pt>
                <c:pt idx="43">
                  <c:v>0.36640557006092256</c:v>
                </c:pt>
                <c:pt idx="44">
                  <c:v>0.36686246259558902</c:v>
                </c:pt>
                <c:pt idx="45">
                  <c:v>0.36821320625675646</c:v>
                </c:pt>
                <c:pt idx="46">
                  <c:v>0.36920577062427262</c:v>
                </c:pt>
                <c:pt idx="47">
                  <c:v>0.36901402288289464</c:v>
                </c:pt>
                <c:pt idx="48">
                  <c:v>0.36848992410363779</c:v>
                </c:pt>
                <c:pt idx="49">
                  <c:v>0.36936061822734528</c:v>
                </c:pt>
                <c:pt idx="50">
                  <c:v>0.36943607404218687</c:v>
                </c:pt>
                <c:pt idx="51">
                  <c:v>0.37102609663676644</c:v>
                </c:pt>
                <c:pt idx="52">
                  <c:v>0.36680586786593855</c:v>
                </c:pt>
                <c:pt idx="53">
                  <c:v>0.36834504873749713</c:v>
                </c:pt>
                <c:pt idx="54">
                  <c:v>0.36888597030101467</c:v>
                </c:pt>
                <c:pt idx="55">
                  <c:v>0.37100804165704326</c:v>
                </c:pt>
                <c:pt idx="56">
                  <c:v>0.3703246073298429</c:v>
                </c:pt>
                <c:pt idx="57">
                  <c:v>0.37206258181138196</c:v>
                </c:pt>
                <c:pt idx="58">
                  <c:v>0.37180868700265252</c:v>
                </c:pt>
                <c:pt idx="59">
                  <c:v>0.37167465300727032</c:v>
                </c:pt>
                <c:pt idx="60">
                  <c:v>0.37032074538258575</c:v>
                </c:pt>
                <c:pt idx="61">
                  <c:v>0.36572041148700191</c:v>
                </c:pt>
                <c:pt idx="62">
                  <c:v>0.36717566627092973</c:v>
                </c:pt>
                <c:pt idx="63">
                  <c:v>0.36430002862868593</c:v>
                </c:pt>
                <c:pt idx="64">
                  <c:v>0.36555107336157788</c:v>
                </c:pt>
                <c:pt idx="65">
                  <c:v>0.36703164239075842</c:v>
                </c:pt>
                <c:pt idx="66">
                  <c:v>0.36495513259023776</c:v>
                </c:pt>
                <c:pt idx="67">
                  <c:v>0.36439374263280921</c:v>
                </c:pt>
                <c:pt idx="68">
                  <c:v>0.36667662583408028</c:v>
                </c:pt>
                <c:pt idx="69">
                  <c:v>0.36291110712220032</c:v>
                </c:pt>
                <c:pt idx="70">
                  <c:v>0.36437543269706257</c:v>
                </c:pt>
                <c:pt idx="71">
                  <c:v>0.36684649337910741</c:v>
                </c:pt>
                <c:pt idx="72">
                  <c:v>0.36297141059420346</c:v>
                </c:pt>
                <c:pt idx="73">
                  <c:v>0.36481062967581046</c:v>
                </c:pt>
                <c:pt idx="74">
                  <c:v>0.3662072564900547</c:v>
                </c:pt>
                <c:pt idx="75">
                  <c:v>0.36809462547283939</c:v>
                </c:pt>
                <c:pt idx="76">
                  <c:v>0.36718480799418052</c:v>
                </c:pt>
                <c:pt idx="77">
                  <c:v>0.36569276071742701</c:v>
                </c:pt>
                <c:pt idx="78">
                  <c:v>0.36504883946762129</c:v>
                </c:pt>
                <c:pt idx="79">
                  <c:v>0.36547867298578202</c:v>
                </c:pt>
                <c:pt idx="80">
                  <c:v>0.36487558056111463</c:v>
                </c:pt>
                <c:pt idx="81">
                  <c:v>0.36633886344869004</c:v>
                </c:pt>
                <c:pt idx="82">
                  <c:v>0.36603004933472866</c:v>
                </c:pt>
                <c:pt idx="83">
                  <c:v>0.36496486074443163</c:v>
                </c:pt>
                <c:pt idx="84">
                  <c:v>0.36506440464970152</c:v>
                </c:pt>
                <c:pt idx="85">
                  <c:v>0.36531100478468898</c:v>
                </c:pt>
                <c:pt idx="86">
                  <c:v>0.36656154889809689</c:v>
                </c:pt>
                <c:pt idx="87">
                  <c:v>0.36195116590039017</c:v>
                </c:pt>
                <c:pt idx="88">
                  <c:v>0.35954726933079378</c:v>
                </c:pt>
                <c:pt idx="89">
                  <c:v>0.36103527356121001</c:v>
                </c:pt>
                <c:pt idx="90">
                  <c:v>0.36166378316032294</c:v>
                </c:pt>
                <c:pt idx="91">
                  <c:v>0.3633971720064435</c:v>
                </c:pt>
                <c:pt idx="92">
                  <c:v>0.36117607154970816</c:v>
                </c:pt>
                <c:pt idx="93">
                  <c:v>0.35982758926512587</c:v>
                </c:pt>
                <c:pt idx="94">
                  <c:v>0.36273869036053064</c:v>
                </c:pt>
                <c:pt idx="95">
                  <c:v>0.36065775372885228</c:v>
                </c:pt>
                <c:pt idx="96">
                  <c:v>0.35896940192270516</c:v>
                </c:pt>
                <c:pt idx="97">
                  <c:v>0.35743736678430416</c:v>
                </c:pt>
                <c:pt idx="98">
                  <c:v>0.35559883832147887</c:v>
                </c:pt>
                <c:pt idx="99">
                  <c:v>0.35792401651664618</c:v>
                </c:pt>
                <c:pt idx="100">
                  <c:v>0.35903321399818428</c:v>
                </c:pt>
                <c:pt idx="101">
                  <c:v>0.35761363829895942</c:v>
                </c:pt>
                <c:pt idx="102">
                  <c:v>0.35713679349394728</c:v>
                </c:pt>
                <c:pt idx="103">
                  <c:v>0.35748523206751054</c:v>
                </c:pt>
                <c:pt idx="104">
                  <c:v>0.35838809172589509</c:v>
                </c:pt>
                <c:pt idx="105">
                  <c:v>0.36078882443155302</c:v>
                </c:pt>
                <c:pt idx="106">
                  <c:v>0.36105662133856437</c:v>
                </c:pt>
                <c:pt idx="107">
                  <c:v>0.36320956742331895</c:v>
                </c:pt>
                <c:pt idx="108">
                  <c:v>0.36028515920840332</c:v>
                </c:pt>
                <c:pt idx="109">
                  <c:v>0.36216225078698844</c:v>
                </c:pt>
                <c:pt idx="110">
                  <c:v>0.36155225827490628</c:v>
                </c:pt>
                <c:pt idx="111">
                  <c:v>0.36383579320912973</c:v>
                </c:pt>
                <c:pt idx="112">
                  <c:v>0.3652219957959596</c:v>
                </c:pt>
                <c:pt idx="113">
                  <c:v>0.36539782438541285</c:v>
                </c:pt>
                <c:pt idx="114">
                  <c:v>0.36374769387365607</c:v>
                </c:pt>
                <c:pt idx="115">
                  <c:v>0.36500892307206367</c:v>
                </c:pt>
                <c:pt idx="116">
                  <c:v>0.36569325921866436</c:v>
                </c:pt>
                <c:pt idx="117">
                  <c:v>0.3634463611691674</c:v>
                </c:pt>
                <c:pt idx="118">
                  <c:v>0.36270876300649746</c:v>
                </c:pt>
                <c:pt idx="119">
                  <c:v>0.36811851217685099</c:v>
                </c:pt>
                <c:pt idx="120">
                  <c:v>0.362576227666631</c:v>
                </c:pt>
                <c:pt idx="121">
                  <c:v>0.36468333031455646</c:v>
                </c:pt>
                <c:pt idx="122">
                  <c:v>0.36653904824574524</c:v>
                </c:pt>
                <c:pt idx="123">
                  <c:v>0.36364725258272201</c:v>
                </c:pt>
                <c:pt idx="124">
                  <c:v>0.36350358436293723</c:v>
                </c:pt>
                <c:pt idx="125">
                  <c:v>0.36213668499607227</c:v>
                </c:pt>
                <c:pt idx="126">
                  <c:v>0.36124695279604047</c:v>
                </c:pt>
                <c:pt idx="127">
                  <c:v>0.36091021344152402</c:v>
                </c:pt>
                <c:pt idx="128">
                  <c:v>0.36394913335075341</c:v>
                </c:pt>
                <c:pt idx="129">
                  <c:v>0.36165830166236324</c:v>
                </c:pt>
                <c:pt idx="130">
                  <c:v>0.35975918609531254</c:v>
                </c:pt>
                <c:pt idx="131">
                  <c:v>0.35977100773855758</c:v>
                </c:pt>
                <c:pt idx="132">
                  <c:v>0.35757220139107537</c:v>
                </c:pt>
                <c:pt idx="133">
                  <c:v>0.35902196578022794</c:v>
                </c:pt>
                <c:pt idx="134">
                  <c:v>0.35522460588563176</c:v>
                </c:pt>
                <c:pt idx="135">
                  <c:v>0.35555809371519942</c:v>
                </c:pt>
                <c:pt idx="136">
                  <c:v>0.35716311252268601</c:v>
                </c:pt>
                <c:pt idx="137">
                  <c:v>0.3565780726197717</c:v>
                </c:pt>
                <c:pt idx="138">
                  <c:v>0.35539302204086243</c:v>
                </c:pt>
                <c:pt idx="139">
                  <c:v>0.35563138014799833</c:v>
                </c:pt>
                <c:pt idx="140">
                  <c:v>0.35621521335807049</c:v>
                </c:pt>
                <c:pt idx="141">
                  <c:v>0.36422243480430894</c:v>
                </c:pt>
                <c:pt idx="142">
                  <c:v>0.35887725551347738</c:v>
                </c:pt>
                <c:pt idx="143">
                  <c:v>0.35283529608751463</c:v>
                </c:pt>
                <c:pt idx="144">
                  <c:v>0.35482838293015617</c:v>
                </c:pt>
                <c:pt idx="145">
                  <c:v>0.35537224398278222</c:v>
                </c:pt>
                <c:pt idx="146">
                  <c:v>0.35462628047601952</c:v>
                </c:pt>
                <c:pt idx="147">
                  <c:v>0.3567638531808982</c:v>
                </c:pt>
                <c:pt idx="148">
                  <c:v>0.35193239034696594</c:v>
                </c:pt>
                <c:pt idx="149">
                  <c:v>0.35325367019460563</c:v>
                </c:pt>
                <c:pt idx="150">
                  <c:v>0.35454090127651511</c:v>
                </c:pt>
                <c:pt idx="151">
                  <c:v>0.35560202360876897</c:v>
                </c:pt>
                <c:pt idx="152">
                  <c:v>0.35178245281742537</c:v>
                </c:pt>
                <c:pt idx="153">
                  <c:v>0.35033354852593074</c:v>
                </c:pt>
                <c:pt idx="154">
                  <c:v>0.35149655671373831</c:v>
                </c:pt>
                <c:pt idx="155">
                  <c:v>0.35314299392279153</c:v>
                </c:pt>
                <c:pt idx="156">
                  <c:v>0.35135851908822086</c:v>
                </c:pt>
                <c:pt idx="157">
                  <c:v>0.3501795011061507</c:v>
                </c:pt>
                <c:pt idx="158">
                  <c:v>0.35196279363077404</c:v>
                </c:pt>
                <c:pt idx="159">
                  <c:v>0.35105114938764814</c:v>
                </c:pt>
                <c:pt idx="160">
                  <c:v>0.34752431245425075</c:v>
                </c:pt>
                <c:pt idx="161">
                  <c:v>0.35000974089226572</c:v>
                </c:pt>
                <c:pt idx="162">
                  <c:v>0.3508701817713033</c:v>
                </c:pt>
                <c:pt idx="163">
                  <c:v>0.35562460997694884</c:v>
                </c:pt>
                <c:pt idx="164">
                  <c:v>0.35457173052191959</c:v>
                </c:pt>
                <c:pt idx="165">
                  <c:v>0.35160281668658006</c:v>
                </c:pt>
                <c:pt idx="166">
                  <c:v>0.35336884356145709</c:v>
                </c:pt>
                <c:pt idx="167">
                  <c:v>0.3523093177701751</c:v>
                </c:pt>
                <c:pt idx="168">
                  <c:v>0.35261205679959035</c:v>
                </c:pt>
                <c:pt idx="169">
                  <c:v>0.35197253867966771</c:v>
                </c:pt>
                <c:pt idx="170">
                  <c:v>0.35515138045142491</c:v>
                </c:pt>
                <c:pt idx="171">
                  <c:v>0.3516503848431024</c:v>
                </c:pt>
                <c:pt idx="172">
                  <c:v>0.35486277579374786</c:v>
                </c:pt>
                <c:pt idx="173">
                  <c:v>0.34991909385113268</c:v>
                </c:pt>
                <c:pt idx="174">
                  <c:v>0.35109870098336771</c:v>
                </c:pt>
                <c:pt idx="175">
                  <c:v>0.35109289617486339</c:v>
                </c:pt>
                <c:pt idx="176">
                  <c:v>0.35220706356247156</c:v>
                </c:pt>
                <c:pt idx="177">
                  <c:v>0.35329284268191019</c:v>
                </c:pt>
                <c:pt idx="178">
                  <c:v>0.35296346734560957</c:v>
                </c:pt>
                <c:pt idx="179">
                  <c:v>0.35351112365363813</c:v>
                </c:pt>
                <c:pt idx="180">
                  <c:v>0.35097732327570985</c:v>
                </c:pt>
                <c:pt idx="181">
                  <c:v>0.35171922281548296</c:v>
                </c:pt>
                <c:pt idx="182">
                  <c:v>0.35040240044659476</c:v>
                </c:pt>
                <c:pt idx="183">
                  <c:v>0.35319874631268439</c:v>
                </c:pt>
                <c:pt idx="184">
                  <c:v>0.34938189030859362</c:v>
                </c:pt>
                <c:pt idx="185">
                  <c:v>0.35155482441108593</c:v>
                </c:pt>
                <c:pt idx="186">
                  <c:v>0.35572296640990314</c:v>
                </c:pt>
                <c:pt idx="187">
                  <c:v>0.35297906238347587</c:v>
                </c:pt>
                <c:pt idx="188">
                  <c:v>0.35280436834299583</c:v>
                </c:pt>
                <c:pt idx="189">
                  <c:v>0.35256474800022375</c:v>
                </c:pt>
                <c:pt idx="190">
                  <c:v>0.34871789139522918</c:v>
                </c:pt>
                <c:pt idx="191">
                  <c:v>0.34876574139025285</c:v>
                </c:pt>
                <c:pt idx="192">
                  <c:v>0.35381851051633673</c:v>
                </c:pt>
                <c:pt idx="193">
                  <c:v>0.35085751978891822</c:v>
                </c:pt>
                <c:pt idx="194">
                  <c:v>0.34922477224947446</c:v>
                </c:pt>
                <c:pt idx="195">
                  <c:v>0.3506571217198311</c:v>
                </c:pt>
                <c:pt idx="196">
                  <c:v>0.34915184471067401</c:v>
                </c:pt>
                <c:pt idx="197">
                  <c:v>0.349028586239295</c:v>
                </c:pt>
                <c:pt idx="198">
                  <c:v>0.35162353646268119</c:v>
                </c:pt>
                <c:pt idx="199">
                  <c:v>0.34991757830061437</c:v>
                </c:pt>
                <c:pt idx="200">
                  <c:v>0.34834085309270107</c:v>
                </c:pt>
                <c:pt idx="201">
                  <c:v>0.34612927950945321</c:v>
                </c:pt>
                <c:pt idx="202">
                  <c:v>0.34429054700963807</c:v>
                </c:pt>
                <c:pt idx="203">
                  <c:v>0.3476844923167724</c:v>
                </c:pt>
                <c:pt idx="204">
                  <c:v>0.34592764213152732</c:v>
                </c:pt>
                <c:pt idx="205">
                  <c:v>0.34455722932499816</c:v>
                </c:pt>
                <c:pt idx="206">
                  <c:v>0.34631390582409122</c:v>
                </c:pt>
                <c:pt idx="207">
                  <c:v>0.3455384455851091</c:v>
                </c:pt>
                <c:pt idx="208">
                  <c:v>0.34772553635218573</c:v>
                </c:pt>
                <c:pt idx="209">
                  <c:v>0.34565459265669429</c:v>
                </c:pt>
                <c:pt idx="210">
                  <c:v>0.34616252358684058</c:v>
                </c:pt>
                <c:pt idx="211">
                  <c:v>0.34359979181336681</c:v>
                </c:pt>
                <c:pt idx="212">
                  <c:v>0.34510919248349414</c:v>
                </c:pt>
                <c:pt idx="213">
                  <c:v>0.34464265838283059</c:v>
                </c:pt>
                <c:pt idx="214">
                  <c:v>0.34579495575487901</c:v>
                </c:pt>
                <c:pt idx="215">
                  <c:v>0.34452711374939837</c:v>
                </c:pt>
                <c:pt idx="216">
                  <c:v>0.34222320035212678</c:v>
                </c:pt>
                <c:pt idx="217">
                  <c:v>0.33930092068485329</c:v>
                </c:pt>
                <c:pt idx="218">
                  <c:v>0.33993343431122447</c:v>
                </c:pt>
                <c:pt idx="219">
                  <c:v>0.3391458049909139</c:v>
                </c:pt>
                <c:pt idx="220">
                  <c:v>0.33994255993209838</c:v>
                </c:pt>
                <c:pt idx="221">
                  <c:v>0.34072503460258563</c:v>
                </c:pt>
                <c:pt idx="222">
                  <c:v>0.339338838106646</c:v>
                </c:pt>
                <c:pt idx="223">
                  <c:v>0.33915760922974114</c:v>
                </c:pt>
                <c:pt idx="224">
                  <c:v>0.33374520580443634</c:v>
                </c:pt>
                <c:pt idx="225">
                  <c:v>0.32783209256435553</c:v>
                </c:pt>
                <c:pt idx="226">
                  <c:v>0.3192044672844252</c:v>
                </c:pt>
                <c:pt idx="227">
                  <c:v>0.31426822425139012</c:v>
                </c:pt>
                <c:pt idx="228">
                  <c:v>0.31818874209174092</c:v>
                </c:pt>
                <c:pt idx="229">
                  <c:v>0.319242709552649</c:v>
                </c:pt>
                <c:pt idx="230">
                  <c:v>0.31621168092334134</c:v>
                </c:pt>
                <c:pt idx="231">
                  <c:v>0.31705295471987721</c:v>
                </c:pt>
                <c:pt idx="232">
                  <c:v>0.31972302790146656</c:v>
                </c:pt>
                <c:pt idx="233">
                  <c:v>0.32220248667850798</c:v>
                </c:pt>
                <c:pt idx="234">
                  <c:v>0.32325868382189316</c:v>
                </c:pt>
                <c:pt idx="235">
                  <c:v>0.32855529233014463</c:v>
                </c:pt>
                <c:pt idx="236">
                  <c:v>0.32259591655838593</c:v>
                </c:pt>
                <c:pt idx="237">
                  <c:v>0.32299257269437787</c:v>
                </c:pt>
                <c:pt idx="238">
                  <c:v>0.32417356820252957</c:v>
                </c:pt>
                <c:pt idx="239">
                  <c:v>0.32347850307383164</c:v>
                </c:pt>
                <c:pt idx="240">
                  <c:v>0.32294826025994172</c:v>
                </c:pt>
                <c:pt idx="241">
                  <c:v>0.32216773170852531</c:v>
                </c:pt>
                <c:pt idx="242">
                  <c:v>0.32484245766049624</c:v>
                </c:pt>
                <c:pt idx="243">
                  <c:v>0.32438643528475886</c:v>
                </c:pt>
                <c:pt idx="244">
                  <c:v>0.32151251615936072</c:v>
                </c:pt>
                <c:pt idx="245">
                  <c:v>0.32134723837635493</c:v>
                </c:pt>
                <c:pt idx="246">
                  <c:v>0.32076702830096798</c:v>
                </c:pt>
                <c:pt idx="247">
                  <c:v>0.32171027738161073</c:v>
                </c:pt>
                <c:pt idx="248">
                  <c:v>0.32301420534322317</c:v>
                </c:pt>
                <c:pt idx="249">
                  <c:v>0.32514634522067321</c:v>
                </c:pt>
                <c:pt idx="250">
                  <c:v>0.32595652507284156</c:v>
                </c:pt>
                <c:pt idx="251">
                  <c:v>0.32647311622576641</c:v>
                </c:pt>
                <c:pt idx="252">
                  <c:v>0.32816571874227235</c:v>
                </c:pt>
                <c:pt idx="253">
                  <c:v>0.327988919036867</c:v>
                </c:pt>
                <c:pt idx="254">
                  <c:v>0.32952597977363041</c:v>
                </c:pt>
                <c:pt idx="255">
                  <c:v>0.33057331418218006</c:v>
                </c:pt>
                <c:pt idx="256">
                  <c:v>0.32854519218155581</c:v>
                </c:pt>
                <c:pt idx="257">
                  <c:v>0.32873920035905302</c:v>
                </c:pt>
                <c:pt idx="258">
                  <c:v>0.32764918558276496</c:v>
                </c:pt>
                <c:pt idx="259">
                  <c:v>0.32734900421383589</c:v>
                </c:pt>
                <c:pt idx="260">
                  <c:v>0.32903034349729204</c:v>
                </c:pt>
                <c:pt idx="261">
                  <c:v>0.32966147978783472</c:v>
                </c:pt>
                <c:pt idx="262">
                  <c:v>0.32966280490061817</c:v>
                </c:pt>
                <c:pt idx="263">
                  <c:v>0.32906571515728561</c:v>
                </c:pt>
                <c:pt idx="264">
                  <c:v>0.33040892739152783</c:v>
                </c:pt>
                <c:pt idx="265">
                  <c:v>0.33194990534440072</c:v>
                </c:pt>
                <c:pt idx="266">
                  <c:v>0.3309562575610111</c:v>
                </c:pt>
                <c:pt idx="267">
                  <c:v>0.33017198348232518</c:v>
                </c:pt>
                <c:pt idx="268">
                  <c:v>0.3288875967583676</c:v>
                </c:pt>
                <c:pt idx="269">
                  <c:v>0.32676366481951613</c:v>
                </c:pt>
                <c:pt idx="270">
                  <c:v>0.3263198024834798</c:v>
                </c:pt>
                <c:pt idx="271">
                  <c:v>0.32895260492040523</c:v>
                </c:pt>
                <c:pt idx="272">
                  <c:v>0.32988753117880654</c:v>
                </c:pt>
                <c:pt idx="273">
                  <c:v>0.3291223344556678</c:v>
                </c:pt>
                <c:pt idx="274">
                  <c:v>0.32914370571817075</c:v>
                </c:pt>
                <c:pt idx="275">
                  <c:v>0.32888240975923871</c:v>
                </c:pt>
                <c:pt idx="276">
                  <c:v>0.3320654443980342</c:v>
                </c:pt>
                <c:pt idx="277">
                  <c:v>0.33266020105398347</c:v>
                </c:pt>
                <c:pt idx="278">
                  <c:v>0.32928849168740759</c:v>
                </c:pt>
                <c:pt idx="279">
                  <c:v>0.32764825813314419</c:v>
                </c:pt>
                <c:pt idx="280">
                  <c:v>0.32823982475975128</c:v>
                </c:pt>
                <c:pt idx="281">
                  <c:v>0.3278357603751631</c:v>
                </c:pt>
                <c:pt idx="282">
                  <c:v>0.32911559361975273</c:v>
                </c:pt>
                <c:pt idx="283">
                  <c:v>0.32797678536987357</c:v>
                </c:pt>
                <c:pt idx="284">
                  <c:v>0.32779423199573648</c:v>
                </c:pt>
                <c:pt idx="285">
                  <c:v>0.32706557662202124</c:v>
                </c:pt>
                <c:pt idx="286">
                  <c:v>0.32719567567567565</c:v>
                </c:pt>
                <c:pt idx="287">
                  <c:v>0.3264786812845572</c:v>
                </c:pt>
                <c:pt idx="288">
                  <c:v>0.32532732234773898</c:v>
                </c:pt>
                <c:pt idx="289">
                  <c:v>0.32824033892187782</c:v>
                </c:pt>
                <c:pt idx="290">
                  <c:v>0.32795611782670642</c:v>
                </c:pt>
                <c:pt idx="291">
                  <c:v>0.32933184836299023</c:v>
                </c:pt>
                <c:pt idx="292">
                  <c:v>0.32859332785649559</c:v>
                </c:pt>
                <c:pt idx="293">
                  <c:v>0.32912651643524954</c:v>
                </c:pt>
                <c:pt idx="294">
                  <c:v>0.32881119586035412</c:v>
                </c:pt>
                <c:pt idx="295">
                  <c:v>0.32829033011782766</c:v>
                </c:pt>
                <c:pt idx="296">
                  <c:v>0.32667578431209032</c:v>
                </c:pt>
                <c:pt idx="297">
                  <c:v>0.32624101718235843</c:v>
                </c:pt>
                <c:pt idx="298">
                  <c:v>0.32562335007737564</c:v>
                </c:pt>
                <c:pt idx="299">
                  <c:v>0.32356710013971446</c:v>
                </c:pt>
                <c:pt idx="300">
                  <c:v>0.32048530252678858</c:v>
                </c:pt>
                <c:pt idx="301">
                  <c:v>0.32090685505834976</c:v>
                </c:pt>
                <c:pt idx="302">
                  <c:v>0.32316587413046871</c:v>
                </c:pt>
                <c:pt idx="303">
                  <c:v>0.32216133867361235</c:v>
                </c:pt>
                <c:pt idx="304">
                  <c:v>0.32332143962722193</c:v>
                </c:pt>
                <c:pt idx="305">
                  <c:v>0.32292267567984789</c:v>
                </c:pt>
                <c:pt idx="306">
                  <c:v>0.32359339743952636</c:v>
                </c:pt>
                <c:pt idx="307">
                  <c:v>0.32295380842516258</c:v>
                </c:pt>
                <c:pt idx="308">
                  <c:v>0.32101336950203446</c:v>
                </c:pt>
                <c:pt idx="309">
                  <c:v>0.319058645087899</c:v>
                </c:pt>
                <c:pt idx="310">
                  <c:v>0.32048908493785816</c:v>
                </c:pt>
                <c:pt idx="311">
                  <c:v>0.31941856729842594</c:v>
                </c:pt>
                <c:pt idx="312">
                  <c:v>0.31735308024587472</c:v>
                </c:pt>
                <c:pt idx="313">
                  <c:v>0.31734185079572425</c:v>
                </c:pt>
                <c:pt idx="314">
                  <c:v>0.31671053681103933</c:v>
                </c:pt>
                <c:pt idx="315">
                  <c:v>0.31710740197438841</c:v>
                </c:pt>
                <c:pt idx="316">
                  <c:v>0.31712598891936106</c:v>
                </c:pt>
                <c:pt idx="317">
                  <c:v>0.31888338190129839</c:v>
                </c:pt>
                <c:pt idx="318">
                  <c:v>0.31684774940031041</c:v>
                </c:pt>
                <c:pt idx="319">
                  <c:v>0.31635661278845173</c:v>
                </c:pt>
                <c:pt idx="320">
                  <c:v>0.31640810480512505</c:v>
                </c:pt>
                <c:pt idx="321">
                  <c:v>0.31685461370471979</c:v>
                </c:pt>
                <c:pt idx="322">
                  <c:v>0.31477301812597436</c:v>
                </c:pt>
                <c:pt idx="323">
                  <c:v>0.31698690594268752</c:v>
                </c:pt>
                <c:pt idx="324">
                  <c:v>0.31663311313027703</c:v>
                </c:pt>
                <c:pt idx="325">
                  <c:v>0.31692185446655052</c:v>
                </c:pt>
                <c:pt idx="326">
                  <c:v>0.315847152565849</c:v>
                </c:pt>
                <c:pt idx="327">
                  <c:v>0.31660477936988857</c:v>
                </c:pt>
                <c:pt idx="328">
                  <c:v>0.31465707040799284</c:v>
                </c:pt>
                <c:pt idx="329">
                  <c:v>0.31568520702900521</c:v>
                </c:pt>
                <c:pt idx="330">
                  <c:v>0.31483115061862432</c:v>
                </c:pt>
                <c:pt idx="331">
                  <c:v>0.31533618660067547</c:v>
                </c:pt>
                <c:pt idx="332">
                  <c:v>0.31900605934129816</c:v>
                </c:pt>
                <c:pt idx="333">
                  <c:v>0.31774679308421638</c:v>
                </c:pt>
                <c:pt idx="334">
                  <c:v>0.31932853787867593</c:v>
                </c:pt>
                <c:pt idx="335">
                  <c:v>0.32036206379288901</c:v>
                </c:pt>
                <c:pt idx="336">
                  <c:v>0.32000321090540235</c:v>
                </c:pt>
                <c:pt idx="337">
                  <c:v>0.32008617928785627</c:v>
                </c:pt>
                <c:pt idx="338">
                  <c:v>0.31762752660731375</c:v>
                </c:pt>
                <c:pt idx="339">
                  <c:v>0.31705025833724754</c:v>
                </c:pt>
                <c:pt idx="340">
                  <c:v>0.31917295936713413</c:v>
                </c:pt>
                <c:pt idx="341">
                  <c:v>0.31615029001320855</c:v>
                </c:pt>
                <c:pt idx="342">
                  <c:v>0.31620488307524974</c:v>
                </c:pt>
                <c:pt idx="343">
                  <c:v>0.31583416583416585</c:v>
                </c:pt>
                <c:pt idx="344">
                  <c:v>0.31547746436673374</c:v>
                </c:pt>
                <c:pt idx="345">
                  <c:v>0.31540864872541358</c:v>
                </c:pt>
                <c:pt idx="346">
                  <c:v>0.31743498859696812</c:v>
                </c:pt>
                <c:pt idx="347">
                  <c:v>0.31113182840388282</c:v>
                </c:pt>
                <c:pt idx="348">
                  <c:v>0.31234823850162591</c:v>
                </c:pt>
                <c:pt idx="349">
                  <c:v>0.31232379899981577</c:v>
                </c:pt>
                <c:pt idx="350">
                  <c:v>0.31453616495655717</c:v>
                </c:pt>
                <c:pt idx="351">
                  <c:v>0.31482155353393981</c:v>
                </c:pt>
                <c:pt idx="352">
                  <c:v>0.31608062257459962</c:v>
                </c:pt>
                <c:pt idx="353">
                  <c:v>0.31567258442874391</c:v>
                </c:pt>
                <c:pt idx="354">
                  <c:v>0.31555601545253864</c:v>
                </c:pt>
                <c:pt idx="355">
                  <c:v>0.31469549806981634</c:v>
                </c:pt>
                <c:pt idx="356">
                  <c:v>0.31341196789735926</c:v>
                </c:pt>
                <c:pt idx="357">
                  <c:v>0.3123537701643247</c:v>
                </c:pt>
                <c:pt idx="358">
                  <c:v>0.31292230303854257</c:v>
                </c:pt>
                <c:pt idx="359">
                  <c:v>0.31281641714270247</c:v>
                </c:pt>
                <c:pt idx="360">
                  <c:v>0.31008252456568675</c:v>
                </c:pt>
                <c:pt idx="361">
                  <c:v>0.31062435089896279</c:v>
                </c:pt>
                <c:pt idx="362">
                  <c:v>0.32430788833545698</c:v>
                </c:pt>
                <c:pt idx="363">
                  <c:v>0.31974333017666456</c:v>
                </c:pt>
                <c:pt idx="364">
                  <c:v>0.33894259727743647</c:v>
                </c:pt>
                <c:pt idx="365">
                  <c:v>0.34021866013723201</c:v>
                </c:pt>
                <c:pt idx="366">
                  <c:v>0.34116849440495411</c:v>
                </c:pt>
                <c:pt idx="367">
                  <c:v>0.33850313230352225</c:v>
                </c:pt>
                <c:pt idx="368">
                  <c:v>0.33798515145110819</c:v>
                </c:pt>
                <c:pt idx="369">
                  <c:v>0.33569881228057069</c:v>
                </c:pt>
                <c:pt idx="370">
                  <c:v>0.33519933068964813</c:v>
                </c:pt>
                <c:pt idx="371">
                  <c:v>0.33759276750775874</c:v>
                </c:pt>
                <c:pt idx="372">
                  <c:v>0.34149140847873682</c:v>
                </c:pt>
                <c:pt idx="373">
                  <c:v>0.33632996295925516</c:v>
                </c:pt>
                <c:pt idx="374">
                  <c:v>0.35115883817004784</c:v>
                </c:pt>
                <c:pt idx="375">
                  <c:v>0.34996701743364222</c:v>
                </c:pt>
                <c:pt idx="376">
                  <c:v>0.34432654083325509</c:v>
                </c:pt>
                <c:pt idx="377">
                  <c:v>0.34354638487620204</c:v>
                </c:pt>
                <c:pt idx="378">
                  <c:v>0.3362870003756227</c:v>
                </c:pt>
                <c:pt idx="379">
                  <c:v>0.33689963382461352</c:v>
                </c:pt>
                <c:pt idx="380">
                  <c:v>0.33620585096060546</c:v>
                </c:pt>
                <c:pt idx="381">
                  <c:v>0.33957328097125272</c:v>
                </c:pt>
                <c:pt idx="382">
                  <c:v>0.34027703592920983</c:v>
                </c:pt>
                <c:pt idx="383">
                  <c:v>0.33841690841276417</c:v>
                </c:pt>
                <c:pt idx="384">
                  <c:v>0.34143628852875757</c:v>
                </c:pt>
                <c:pt idx="385">
                  <c:v>0.33946568455512682</c:v>
                </c:pt>
                <c:pt idx="386">
                  <c:v>0.34130580151263601</c:v>
                </c:pt>
                <c:pt idx="387">
                  <c:v>0.3403544882790166</c:v>
                </c:pt>
                <c:pt idx="388">
                  <c:v>0.33886597058237783</c:v>
                </c:pt>
                <c:pt idx="389">
                  <c:v>0.33984973416238623</c:v>
                </c:pt>
                <c:pt idx="390">
                  <c:v>0.33571561218001028</c:v>
                </c:pt>
                <c:pt idx="391">
                  <c:v>0.33414078721171664</c:v>
                </c:pt>
                <c:pt idx="392">
                  <c:v>0.33240889461954437</c:v>
                </c:pt>
                <c:pt idx="393">
                  <c:v>0.33292839157132131</c:v>
                </c:pt>
                <c:pt idx="394">
                  <c:v>0.32826746041826588</c:v>
                </c:pt>
                <c:pt idx="395">
                  <c:v>0.32484199486655813</c:v>
                </c:pt>
                <c:pt idx="396">
                  <c:v>0.33033589714403411</c:v>
                </c:pt>
                <c:pt idx="397">
                  <c:v>0.32929005602543865</c:v>
                </c:pt>
                <c:pt idx="398">
                  <c:v>0.32513876590138441</c:v>
                </c:pt>
                <c:pt idx="399">
                  <c:v>0.32652601425835626</c:v>
                </c:pt>
                <c:pt idx="400">
                  <c:v>0.32491990184627584</c:v>
                </c:pt>
                <c:pt idx="401">
                  <c:v>0.32422628242688967</c:v>
                </c:pt>
                <c:pt idx="402">
                  <c:v>0.32357738215015724</c:v>
                </c:pt>
                <c:pt idx="403">
                  <c:v>0.32497243224135114</c:v>
                </c:pt>
                <c:pt idx="404">
                  <c:v>0.32444180784435195</c:v>
                </c:pt>
                <c:pt idx="405">
                  <c:v>0.32309753315122397</c:v>
                </c:pt>
                <c:pt idx="406">
                  <c:v>0.32067011142453422</c:v>
                </c:pt>
                <c:pt idx="407">
                  <c:v>0.3199921176543799</c:v>
                </c:pt>
                <c:pt idx="408">
                  <c:v>0.31575075635127853</c:v>
                </c:pt>
                <c:pt idx="409">
                  <c:v>0.31516373210465687</c:v>
                </c:pt>
                <c:pt idx="410">
                  <c:v>0.31585962475359769</c:v>
                </c:pt>
                <c:pt idx="411">
                  <c:v>0.31527830039967863</c:v>
                </c:pt>
                <c:pt idx="412">
                  <c:v>0.31563417349934203</c:v>
                </c:pt>
                <c:pt idx="413">
                  <c:v>0.31427693175977345</c:v>
                </c:pt>
                <c:pt idx="414">
                  <c:v>0.31504391065485027</c:v>
                </c:pt>
                <c:pt idx="415">
                  <c:v>0.31295465794723343</c:v>
                </c:pt>
                <c:pt idx="416">
                  <c:v>0.31419126843892076</c:v>
                </c:pt>
                <c:pt idx="417">
                  <c:v>0.31319433800881041</c:v>
                </c:pt>
                <c:pt idx="418">
                  <c:v>0.31361747794580974</c:v>
                </c:pt>
                <c:pt idx="419">
                  <c:v>0.31569351961080616</c:v>
                </c:pt>
                <c:pt idx="420">
                  <c:v>0.31194592956769068</c:v>
                </c:pt>
                <c:pt idx="421">
                  <c:v>0.31279057300753416</c:v>
                </c:pt>
                <c:pt idx="422">
                  <c:v>0.31404686963626954</c:v>
                </c:pt>
                <c:pt idx="423">
                  <c:v>0.31271931515829249</c:v>
                </c:pt>
                <c:pt idx="424">
                  <c:v>0.31015177065767285</c:v>
                </c:pt>
                <c:pt idx="425">
                  <c:v>0.31091655764964088</c:v>
                </c:pt>
                <c:pt idx="426">
                  <c:v>0.31044446454327779</c:v>
                </c:pt>
                <c:pt idx="427">
                  <c:v>0.31034188924341261</c:v>
                </c:pt>
                <c:pt idx="428">
                  <c:v>0.3093847866279289</c:v>
                </c:pt>
                <c:pt idx="429">
                  <c:v>0.30820830319143938</c:v>
                </c:pt>
                <c:pt idx="430">
                  <c:v>0.30871886120996439</c:v>
                </c:pt>
                <c:pt idx="431">
                  <c:v>0.30752731291295771</c:v>
                </c:pt>
                <c:pt idx="432">
                  <c:v>0.30540488949517425</c:v>
                </c:pt>
                <c:pt idx="433">
                  <c:v>0.30828174019267607</c:v>
                </c:pt>
                <c:pt idx="434">
                  <c:v>0.31240860520658087</c:v>
                </c:pt>
                <c:pt idx="435">
                  <c:v>0.31238629368716231</c:v>
                </c:pt>
                <c:pt idx="436">
                  <c:v>0.31298572713832962</c:v>
                </c:pt>
                <c:pt idx="437">
                  <c:v>0.31238139027501677</c:v>
                </c:pt>
              </c:numCache>
            </c:numRef>
          </c:val>
          <c:smooth val="0"/>
          <c:extLst>
            <c:ext xmlns:c16="http://schemas.microsoft.com/office/drawing/2014/chart" uri="{C3380CC4-5D6E-409C-BE32-E72D297353CC}">
              <c16:uniqueId val="{00000001-00CF-4AF8-B8C9-0E4E7C2A1679}"/>
            </c:ext>
          </c:extLst>
        </c:ser>
        <c:dLbls>
          <c:showLegendKey val="0"/>
          <c:showVal val="0"/>
          <c:showCatName val="0"/>
          <c:showSerName val="0"/>
          <c:showPercent val="0"/>
          <c:showBubbleSize val="0"/>
        </c:dLbls>
        <c:marker val="1"/>
        <c:smooth val="0"/>
        <c:axId val="1140239248"/>
        <c:axId val="1295071264"/>
        <c:extLst>
          <c:ext xmlns:c15="http://schemas.microsoft.com/office/drawing/2012/chart" uri="{02D57815-91ED-43cb-92C2-25804820EDAC}">
            <c15:filteredLineSeries>
              <c15:ser>
                <c:idx val="2"/>
                <c:order val="0"/>
                <c:tx>
                  <c:strRef>
                    <c:extLst>
                      <c:ext uri="{02D57815-91ED-43cb-92C2-25804820EDAC}">
                        <c15:formulaRef>
                          <c15:sqref>Monthly!$P$1</c15:sqref>
                        </c15:formulaRef>
                      </c:ext>
                    </c:extLst>
                    <c:strCache>
                      <c:ptCount val="1"/>
                      <c:pt idx="0">
                        <c:v>Sales Tax YOY Growth</c:v>
                      </c:pt>
                    </c:strCache>
                  </c:strRef>
                </c:tx>
                <c:spPr>
                  <a:ln w="28575" cap="rnd">
                    <a:solidFill>
                      <a:schemeClr val="tx2"/>
                    </a:solidFill>
                    <a:prstDash val="sysDash"/>
                    <a:round/>
                  </a:ln>
                  <a:effectLst/>
                </c:spPr>
                <c:marker>
                  <c:symbol val="circle"/>
                  <c:size val="5"/>
                  <c:spPr>
                    <a:solidFill>
                      <a:schemeClr val="accent3"/>
                    </a:solidFill>
                    <a:ln w="9525">
                      <a:solidFill>
                        <a:schemeClr val="accent3"/>
                      </a:solidFill>
                    </a:ln>
                    <a:effectLst/>
                  </c:spPr>
                </c:marker>
                <c:cat>
                  <c:numRef>
                    <c:extLst>
                      <c:ext uri="{02D57815-91ED-43cb-92C2-25804820EDAC}">
                        <c15:formulaRef>
                          <c15:sqref>Monthly!$A$2:$A$439</c15:sqref>
                        </c15:formulaRef>
                      </c:ext>
                    </c:extLst>
                    <c:numCache>
                      <c:formatCode>yyyy\-mm\-dd</c:formatCode>
                      <c:ptCount val="438"/>
                      <c:pt idx="0">
                        <c:v>32874</c:v>
                      </c:pt>
                      <c:pt idx="1">
                        <c:v>32905</c:v>
                      </c:pt>
                      <c:pt idx="2">
                        <c:v>32933</c:v>
                      </c:pt>
                      <c:pt idx="3">
                        <c:v>32964</c:v>
                      </c:pt>
                      <c:pt idx="4">
                        <c:v>32994</c:v>
                      </c:pt>
                      <c:pt idx="5">
                        <c:v>33025</c:v>
                      </c:pt>
                      <c:pt idx="6">
                        <c:v>33055</c:v>
                      </c:pt>
                      <c:pt idx="7">
                        <c:v>33086</c:v>
                      </c:pt>
                      <c:pt idx="8">
                        <c:v>33117</c:v>
                      </c:pt>
                      <c:pt idx="9">
                        <c:v>33147</c:v>
                      </c:pt>
                      <c:pt idx="10">
                        <c:v>33178</c:v>
                      </c:pt>
                      <c:pt idx="11">
                        <c:v>33208</c:v>
                      </c:pt>
                      <c:pt idx="12">
                        <c:v>33239</c:v>
                      </c:pt>
                      <c:pt idx="13">
                        <c:v>33270</c:v>
                      </c:pt>
                      <c:pt idx="14">
                        <c:v>33298</c:v>
                      </c:pt>
                      <c:pt idx="15">
                        <c:v>33329</c:v>
                      </c:pt>
                      <c:pt idx="16">
                        <c:v>33359</c:v>
                      </c:pt>
                      <c:pt idx="17">
                        <c:v>33390</c:v>
                      </c:pt>
                      <c:pt idx="18">
                        <c:v>33420</c:v>
                      </c:pt>
                      <c:pt idx="19">
                        <c:v>33451</c:v>
                      </c:pt>
                      <c:pt idx="20">
                        <c:v>33482</c:v>
                      </c:pt>
                      <c:pt idx="21">
                        <c:v>33512</c:v>
                      </c:pt>
                      <c:pt idx="22">
                        <c:v>33543</c:v>
                      </c:pt>
                      <c:pt idx="23">
                        <c:v>33573</c:v>
                      </c:pt>
                      <c:pt idx="24">
                        <c:v>33604</c:v>
                      </c:pt>
                      <c:pt idx="25">
                        <c:v>33635</c:v>
                      </c:pt>
                      <c:pt idx="26">
                        <c:v>33664</c:v>
                      </c:pt>
                      <c:pt idx="27">
                        <c:v>33695</c:v>
                      </c:pt>
                      <c:pt idx="28">
                        <c:v>33725</c:v>
                      </c:pt>
                      <c:pt idx="29">
                        <c:v>33756</c:v>
                      </c:pt>
                      <c:pt idx="30">
                        <c:v>33786</c:v>
                      </c:pt>
                      <c:pt idx="31">
                        <c:v>33817</c:v>
                      </c:pt>
                      <c:pt idx="32">
                        <c:v>33848</c:v>
                      </c:pt>
                      <c:pt idx="33">
                        <c:v>33878</c:v>
                      </c:pt>
                      <c:pt idx="34">
                        <c:v>33909</c:v>
                      </c:pt>
                      <c:pt idx="35">
                        <c:v>33939</c:v>
                      </c:pt>
                      <c:pt idx="36">
                        <c:v>33970</c:v>
                      </c:pt>
                      <c:pt idx="37">
                        <c:v>34001</c:v>
                      </c:pt>
                      <c:pt idx="38">
                        <c:v>34029</c:v>
                      </c:pt>
                      <c:pt idx="39">
                        <c:v>34060</c:v>
                      </c:pt>
                      <c:pt idx="40">
                        <c:v>34090</c:v>
                      </c:pt>
                      <c:pt idx="41">
                        <c:v>34121</c:v>
                      </c:pt>
                      <c:pt idx="42">
                        <c:v>34151</c:v>
                      </c:pt>
                      <c:pt idx="43">
                        <c:v>34182</c:v>
                      </c:pt>
                      <c:pt idx="44">
                        <c:v>34213</c:v>
                      </c:pt>
                      <c:pt idx="45">
                        <c:v>34243</c:v>
                      </c:pt>
                      <c:pt idx="46">
                        <c:v>34274</c:v>
                      </c:pt>
                      <c:pt idx="47">
                        <c:v>34304</c:v>
                      </c:pt>
                      <c:pt idx="48">
                        <c:v>34335</c:v>
                      </c:pt>
                      <c:pt idx="49">
                        <c:v>34366</c:v>
                      </c:pt>
                      <c:pt idx="50">
                        <c:v>34394</c:v>
                      </c:pt>
                      <c:pt idx="51">
                        <c:v>34425</c:v>
                      </c:pt>
                      <c:pt idx="52">
                        <c:v>34455</c:v>
                      </c:pt>
                      <c:pt idx="53">
                        <c:v>34486</c:v>
                      </c:pt>
                      <c:pt idx="54">
                        <c:v>34516</c:v>
                      </c:pt>
                      <c:pt idx="55">
                        <c:v>34547</c:v>
                      </c:pt>
                      <c:pt idx="56">
                        <c:v>34578</c:v>
                      </c:pt>
                      <c:pt idx="57">
                        <c:v>34608</c:v>
                      </c:pt>
                      <c:pt idx="58">
                        <c:v>34639</c:v>
                      </c:pt>
                      <c:pt idx="59">
                        <c:v>34669</c:v>
                      </c:pt>
                      <c:pt idx="60">
                        <c:v>34700</c:v>
                      </c:pt>
                      <c:pt idx="61">
                        <c:v>34731</c:v>
                      </c:pt>
                      <c:pt idx="62">
                        <c:v>34759</c:v>
                      </c:pt>
                      <c:pt idx="63">
                        <c:v>34790</c:v>
                      </c:pt>
                      <c:pt idx="64">
                        <c:v>34820</c:v>
                      </c:pt>
                      <c:pt idx="65">
                        <c:v>34851</c:v>
                      </c:pt>
                      <c:pt idx="66">
                        <c:v>34881</c:v>
                      </c:pt>
                      <c:pt idx="67">
                        <c:v>34912</c:v>
                      </c:pt>
                      <c:pt idx="68">
                        <c:v>34943</c:v>
                      </c:pt>
                      <c:pt idx="69">
                        <c:v>34973</c:v>
                      </c:pt>
                      <c:pt idx="70">
                        <c:v>35004</c:v>
                      </c:pt>
                      <c:pt idx="71">
                        <c:v>35034</c:v>
                      </c:pt>
                      <c:pt idx="72">
                        <c:v>35065</c:v>
                      </c:pt>
                      <c:pt idx="73">
                        <c:v>35096</c:v>
                      </c:pt>
                      <c:pt idx="74">
                        <c:v>35125</c:v>
                      </c:pt>
                      <c:pt idx="75">
                        <c:v>35156</c:v>
                      </c:pt>
                      <c:pt idx="76">
                        <c:v>35186</c:v>
                      </c:pt>
                      <c:pt idx="77">
                        <c:v>35217</c:v>
                      </c:pt>
                      <c:pt idx="78">
                        <c:v>35247</c:v>
                      </c:pt>
                      <c:pt idx="79">
                        <c:v>35278</c:v>
                      </c:pt>
                      <c:pt idx="80">
                        <c:v>35309</c:v>
                      </c:pt>
                      <c:pt idx="81">
                        <c:v>35339</c:v>
                      </c:pt>
                      <c:pt idx="82">
                        <c:v>35370</c:v>
                      </c:pt>
                      <c:pt idx="83">
                        <c:v>35400</c:v>
                      </c:pt>
                      <c:pt idx="84">
                        <c:v>35431</c:v>
                      </c:pt>
                      <c:pt idx="85">
                        <c:v>35462</c:v>
                      </c:pt>
                      <c:pt idx="86">
                        <c:v>35490</c:v>
                      </c:pt>
                      <c:pt idx="87">
                        <c:v>35521</c:v>
                      </c:pt>
                      <c:pt idx="88">
                        <c:v>35551</c:v>
                      </c:pt>
                      <c:pt idx="89">
                        <c:v>35582</c:v>
                      </c:pt>
                      <c:pt idx="90">
                        <c:v>35612</c:v>
                      </c:pt>
                      <c:pt idx="91">
                        <c:v>35643</c:v>
                      </c:pt>
                      <c:pt idx="92">
                        <c:v>35674</c:v>
                      </c:pt>
                      <c:pt idx="93">
                        <c:v>35704</c:v>
                      </c:pt>
                      <c:pt idx="94">
                        <c:v>35735</c:v>
                      </c:pt>
                      <c:pt idx="95">
                        <c:v>35765</c:v>
                      </c:pt>
                      <c:pt idx="96">
                        <c:v>35796</c:v>
                      </c:pt>
                      <c:pt idx="97">
                        <c:v>35827</c:v>
                      </c:pt>
                      <c:pt idx="98">
                        <c:v>35855</c:v>
                      </c:pt>
                      <c:pt idx="99">
                        <c:v>35886</c:v>
                      </c:pt>
                      <c:pt idx="100">
                        <c:v>35916</c:v>
                      </c:pt>
                      <c:pt idx="101">
                        <c:v>35947</c:v>
                      </c:pt>
                      <c:pt idx="102">
                        <c:v>35977</c:v>
                      </c:pt>
                      <c:pt idx="103">
                        <c:v>36008</c:v>
                      </c:pt>
                      <c:pt idx="104">
                        <c:v>36039</c:v>
                      </c:pt>
                      <c:pt idx="105">
                        <c:v>36069</c:v>
                      </c:pt>
                      <c:pt idx="106">
                        <c:v>36100</c:v>
                      </c:pt>
                      <c:pt idx="107">
                        <c:v>36130</c:v>
                      </c:pt>
                      <c:pt idx="108">
                        <c:v>36161</c:v>
                      </c:pt>
                      <c:pt idx="109">
                        <c:v>36192</c:v>
                      </c:pt>
                      <c:pt idx="110">
                        <c:v>36220</c:v>
                      </c:pt>
                      <c:pt idx="111">
                        <c:v>36251</c:v>
                      </c:pt>
                      <c:pt idx="112">
                        <c:v>36281</c:v>
                      </c:pt>
                      <c:pt idx="113">
                        <c:v>36312</c:v>
                      </c:pt>
                      <c:pt idx="114">
                        <c:v>36342</c:v>
                      </c:pt>
                      <c:pt idx="115">
                        <c:v>36373</c:v>
                      </c:pt>
                      <c:pt idx="116">
                        <c:v>36404</c:v>
                      </c:pt>
                      <c:pt idx="117">
                        <c:v>36434</c:v>
                      </c:pt>
                      <c:pt idx="118">
                        <c:v>36465</c:v>
                      </c:pt>
                      <c:pt idx="119">
                        <c:v>36495</c:v>
                      </c:pt>
                      <c:pt idx="120">
                        <c:v>36526</c:v>
                      </c:pt>
                      <c:pt idx="121">
                        <c:v>36557</c:v>
                      </c:pt>
                      <c:pt idx="122">
                        <c:v>36586</c:v>
                      </c:pt>
                      <c:pt idx="123">
                        <c:v>36617</c:v>
                      </c:pt>
                      <c:pt idx="124">
                        <c:v>36647</c:v>
                      </c:pt>
                      <c:pt idx="125">
                        <c:v>36678</c:v>
                      </c:pt>
                      <c:pt idx="126">
                        <c:v>36708</c:v>
                      </c:pt>
                      <c:pt idx="127">
                        <c:v>36739</c:v>
                      </c:pt>
                      <c:pt idx="128">
                        <c:v>36770</c:v>
                      </c:pt>
                      <c:pt idx="129">
                        <c:v>36800</c:v>
                      </c:pt>
                      <c:pt idx="130">
                        <c:v>36831</c:v>
                      </c:pt>
                      <c:pt idx="131">
                        <c:v>36861</c:v>
                      </c:pt>
                      <c:pt idx="132">
                        <c:v>36892</c:v>
                      </c:pt>
                      <c:pt idx="133">
                        <c:v>36923</c:v>
                      </c:pt>
                      <c:pt idx="134">
                        <c:v>36951</c:v>
                      </c:pt>
                      <c:pt idx="135">
                        <c:v>36982</c:v>
                      </c:pt>
                      <c:pt idx="136">
                        <c:v>37012</c:v>
                      </c:pt>
                      <c:pt idx="137">
                        <c:v>37043</c:v>
                      </c:pt>
                      <c:pt idx="138">
                        <c:v>37073</c:v>
                      </c:pt>
                      <c:pt idx="139">
                        <c:v>37104</c:v>
                      </c:pt>
                      <c:pt idx="140">
                        <c:v>37135</c:v>
                      </c:pt>
                      <c:pt idx="141">
                        <c:v>37165</c:v>
                      </c:pt>
                      <c:pt idx="142">
                        <c:v>37196</c:v>
                      </c:pt>
                      <c:pt idx="143">
                        <c:v>37226</c:v>
                      </c:pt>
                      <c:pt idx="144">
                        <c:v>37257</c:v>
                      </c:pt>
                      <c:pt idx="145">
                        <c:v>37288</c:v>
                      </c:pt>
                      <c:pt idx="146">
                        <c:v>37316</c:v>
                      </c:pt>
                      <c:pt idx="147">
                        <c:v>37347</c:v>
                      </c:pt>
                      <c:pt idx="148">
                        <c:v>37377</c:v>
                      </c:pt>
                      <c:pt idx="149">
                        <c:v>37408</c:v>
                      </c:pt>
                      <c:pt idx="150">
                        <c:v>37438</c:v>
                      </c:pt>
                      <c:pt idx="151">
                        <c:v>37469</c:v>
                      </c:pt>
                      <c:pt idx="152">
                        <c:v>37500</c:v>
                      </c:pt>
                      <c:pt idx="153">
                        <c:v>37530</c:v>
                      </c:pt>
                      <c:pt idx="154">
                        <c:v>37561</c:v>
                      </c:pt>
                      <c:pt idx="155">
                        <c:v>37591</c:v>
                      </c:pt>
                      <c:pt idx="156">
                        <c:v>37622</c:v>
                      </c:pt>
                      <c:pt idx="157">
                        <c:v>37653</c:v>
                      </c:pt>
                      <c:pt idx="158">
                        <c:v>37681</c:v>
                      </c:pt>
                      <c:pt idx="159">
                        <c:v>37712</c:v>
                      </c:pt>
                      <c:pt idx="160">
                        <c:v>37742</c:v>
                      </c:pt>
                      <c:pt idx="161">
                        <c:v>37773</c:v>
                      </c:pt>
                      <c:pt idx="162">
                        <c:v>37803</c:v>
                      </c:pt>
                      <c:pt idx="163">
                        <c:v>37834</c:v>
                      </c:pt>
                      <c:pt idx="164">
                        <c:v>37865</c:v>
                      </c:pt>
                      <c:pt idx="165">
                        <c:v>37895</c:v>
                      </c:pt>
                      <c:pt idx="166">
                        <c:v>37926</c:v>
                      </c:pt>
                      <c:pt idx="167">
                        <c:v>37956</c:v>
                      </c:pt>
                      <c:pt idx="168">
                        <c:v>37987</c:v>
                      </c:pt>
                      <c:pt idx="169">
                        <c:v>38018</c:v>
                      </c:pt>
                      <c:pt idx="170">
                        <c:v>38047</c:v>
                      </c:pt>
                      <c:pt idx="171">
                        <c:v>38078</c:v>
                      </c:pt>
                      <c:pt idx="172">
                        <c:v>38108</c:v>
                      </c:pt>
                      <c:pt idx="173">
                        <c:v>38139</c:v>
                      </c:pt>
                      <c:pt idx="174">
                        <c:v>38169</c:v>
                      </c:pt>
                      <c:pt idx="175">
                        <c:v>38200</c:v>
                      </c:pt>
                      <c:pt idx="176">
                        <c:v>38231</c:v>
                      </c:pt>
                      <c:pt idx="177">
                        <c:v>38261</c:v>
                      </c:pt>
                      <c:pt idx="178">
                        <c:v>38292</c:v>
                      </c:pt>
                      <c:pt idx="179">
                        <c:v>38322</c:v>
                      </c:pt>
                      <c:pt idx="180">
                        <c:v>38353</c:v>
                      </c:pt>
                      <c:pt idx="181">
                        <c:v>38384</c:v>
                      </c:pt>
                      <c:pt idx="182">
                        <c:v>38412</c:v>
                      </c:pt>
                      <c:pt idx="183">
                        <c:v>38443</c:v>
                      </c:pt>
                      <c:pt idx="184">
                        <c:v>38473</c:v>
                      </c:pt>
                      <c:pt idx="185">
                        <c:v>38504</c:v>
                      </c:pt>
                      <c:pt idx="186">
                        <c:v>38534</c:v>
                      </c:pt>
                      <c:pt idx="187">
                        <c:v>38565</c:v>
                      </c:pt>
                      <c:pt idx="188">
                        <c:v>38596</c:v>
                      </c:pt>
                      <c:pt idx="189">
                        <c:v>38626</c:v>
                      </c:pt>
                      <c:pt idx="190">
                        <c:v>38657</c:v>
                      </c:pt>
                      <c:pt idx="191">
                        <c:v>38687</c:v>
                      </c:pt>
                      <c:pt idx="192">
                        <c:v>38718</c:v>
                      </c:pt>
                      <c:pt idx="193">
                        <c:v>38749</c:v>
                      </c:pt>
                      <c:pt idx="194">
                        <c:v>38777</c:v>
                      </c:pt>
                      <c:pt idx="195">
                        <c:v>38808</c:v>
                      </c:pt>
                      <c:pt idx="196">
                        <c:v>38838</c:v>
                      </c:pt>
                      <c:pt idx="197">
                        <c:v>38869</c:v>
                      </c:pt>
                      <c:pt idx="198">
                        <c:v>38899</c:v>
                      </c:pt>
                      <c:pt idx="199">
                        <c:v>38930</c:v>
                      </c:pt>
                      <c:pt idx="200">
                        <c:v>38961</c:v>
                      </c:pt>
                      <c:pt idx="201">
                        <c:v>38991</c:v>
                      </c:pt>
                      <c:pt idx="202">
                        <c:v>39022</c:v>
                      </c:pt>
                      <c:pt idx="203">
                        <c:v>39052</c:v>
                      </c:pt>
                      <c:pt idx="204">
                        <c:v>39083</c:v>
                      </c:pt>
                      <c:pt idx="205">
                        <c:v>39114</c:v>
                      </c:pt>
                      <c:pt idx="206">
                        <c:v>39142</c:v>
                      </c:pt>
                      <c:pt idx="207">
                        <c:v>39173</c:v>
                      </c:pt>
                      <c:pt idx="208">
                        <c:v>39203</c:v>
                      </c:pt>
                      <c:pt idx="209">
                        <c:v>39234</c:v>
                      </c:pt>
                      <c:pt idx="210">
                        <c:v>39264</c:v>
                      </c:pt>
                      <c:pt idx="211">
                        <c:v>39295</c:v>
                      </c:pt>
                      <c:pt idx="212">
                        <c:v>39326</c:v>
                      </c:pt>
                      <c:pt idx="213">
                        <c:v>39356</c:v>
                      </c:pt>
                      <c:pt idx="214">
                        <c:v>39387</c:v>
                      </c:pt>
                      <c:pt idx="215">
                        <c:v>39417</c:v>
                      </c:pt>
                      <c:pt idx="216">
                        <c:v>39448</c:v>
                      </c:pt>
                      <c:pt idx="217">
                        <c:v>39479</c:v>
                      </c:pt>
                      <c:pt idx="218">
                        <c:v>39508</c:v>
                      </c:pt>
                      <c:pt idx="219">
                        <c:v>39539</c:v>
                      </c:pt>
                      <c:pt idx="220">
                        <c:v>39569</c:v>
                      </c:pt>
                      <c:pt idx="221">
                        <c:v>39600</c:v>
                      </c:pt>
                      <c:pt idx="222">
                        <c:v>39630</c:v>
                      </c:pt>
                      <c:pt idx="223">
                        <c:v>39661</c:v>
                      </c:pt>
                      <c:pt idx="224">
                        <c:v>39692</c:v>
                      </c:pt>
                      <c:pt idx="225">
                        <c:v>39722</c:v>
                      </c:pt>
                      <c:pt idx="226">
                        <c:v>39753</c:v>
                      </c:pt>
                      <c:pt idx="227">
                        <c:v>39783</c:v>
                      </c:pt>
                      <c:pt idx="228">
                        <c:v>39814</c:v>
                      </c:pt>
                      <c:pt idx="229">
                        <c:v>39845</c:v>
                      </c:pt>
                      <c:pt idx="230">
                        <c:v>39873</c:v>
                      </c:pt>
                      <c:pt idx="231">
                        <c:v>39904</c:v>
                      </c:pt>
                      <c:pt idx="232">
                        <c:v>39934</c:v>
                      </c:pt>
                      <c:pt idx="233">
                        <c:v>39965</c:v>
                      </c:pt>
                      <c:pt idx="234">
                        <c:v>39995</c:v>
                      </c:pt>
                      <c:pt idx="235">
                        <c:v>40026</c:v>
                      </c:pt>
                      <c:pt idx="236">
                        <c:v>40057</c:v>
                      </c:pt>
                      <c:pt idx="237">
                        <c:v>40087</c:v>
                      </c:pt>
                      <c:pt idx="238">
                        <c:v>40118</c:v>
                      </c:pt>
                      <c:pt idx="239">
                        <c:v>40148</c:v>
                      </c:pt>
                      <c:pt idx="240">
                        <c:v>40179</c:v>
                      </c:pt>
                      <c:pt idx="241">
                        <c:v>40210</c:v>
                      </c:pt>
                      <c:pt idx="242">
                        <c:v>40238</c:v>
                      </c:pt>
                      <c:pt idx="243">
                        <c:v>40269</c:v>
                      </c:pt>
                      <c:pt idx="244">
                        <c:v>40299</c:v>
                      </c:pt>
                      <c:pt idx="245">
                        <c:v>40330</c:v>
                      </c:pt>
                      <c:pt idx="246">
                        <c:v>40360</c:v>
                      </c:pt>
                      <c:pt idx="247">
                        <c:v>40391</c:v>
                      </c:pt>
                      <c:pt idx="248">
                        <c:v>40422</c:v>
                      </c:pt>
                      <c:pt idx="249">
                        <c:v>40452</c:v>
                      </c:pt>
                      <c:pt idx="250">
                        <c:v>40483</c:v>
                      </c:pt>
                      <c:pt idx="251">
                        <c:v>40513</c:v>
                      </c:pt>
                      <c:pt idx="252">
                        <c:v>40544</c:v>
                      </c:pt>
                      <c:pt idx="253">
                        <c:v>40575</c:v>
                      </c:pt>
                      <c:pt idx="254">
                        <c:v>40603</c:v>
                      </c:pt>
                      <c:pt idx="255">
                        <c:v>40634</c:v>
                      </c:pt>
                      <c:pt idx="256">
                        <c:v>40664</c:v>
                      </c:pt>
                      <c:pt idx="257">
                        <c:v>40695</c:v>
                      </c:pt>
                      <c:pt idx="258">
                        <c:v>40725</c:v>
                      </c:pt>
                      <c:pt idx="259">
                        <c:v>40756</c:v>
                      </c:pt>
                      <c:pt idx="260">
                        <c:v>40787</c:v>
                      </c:pt>
                      <c:pt idx="261">
                        <c:v>40817</c:v>
                      </c:pt>
                      <c:pt idx="262">
                        <c:v>40848</c:v>
                      </c:pt>
                      <c:pt idx="263">
                        <c:v>40878</c:v>
                      </c:pt>
                      <c:pt idx="264">
                        <c:v>40909</c:v>
                      </c:pt>
                      <c:pt idx="265">
                        <c:v>40940</c:v>
                      </c:pt>
                      <c:pt idx="266">
                        <c:v>40969</c:v>
                      </c:pt>
                      <c:pt idx="267">
                        <c:v>41000</c:v>
                      </c:pt>
                      <c:pt idx="268">
                        <c:v>41030</c:v>
                      </c:pt>
                      <c:pt idx="269">
                        <c:v>41061</c:v>
                      </c:pt>
                      <c:pt idx="270">
                        <c:v>41091</c:v>
                      </c:pt>
                      <c:pt idx="271">
                        <c:v>41122</c:v>
                      </c:pt>
                      <c:pt idx="272">
                        <c:v>41153</c:v>
                      </c:pt>
                      <c:pt idx="273">
                        <c:v>41183</c:v>
                      </c:pt>
                      <c:pt idx="274">
                        <c:v>41214</c:v>
                      </c:pt>
                      <c:pt idx="275">
                        <c:v>41244</c:v>
                      </c:pt>
                      <c:pt idx="276">
                        <c:v>41275</c:v>
                      </c:pt>
                      <c:pt idx="277">
                        <c:v>41306</c:v>
                      </c:pt>
                      <c:pt idx="278">
                        <c:v>41334</c:v>
                      </c:pt>
                      <c:pt idx="279">
                        <c:v>41365</c:v>
                      </c:pt>
                      <c:pt idx="280">
                        <c:v>41395</c:v>
                      </c:pt>
                      <c:pt idx="281">
                        <c:v>41426</c:v>
                      </c:pt>
                      <c:pt idx="282">
                        <c:v>41456</c:v>
                      </c:pt>
                      <c:pt idx="283">
                        <c:v>41487</c:v>
                      </c:pt>
                      <c:pt idx="284">
                        <c:v>41518</c:v>
                      </c:pt>
                      <c:pt idx="285">
                        <c:v>41548</c:v>
                      </c:pt>
                      <c:pt idx="286">
                        <c:v>41579</c:v>
                      </c:pt>
                      <c:pt idx="287">
                        <c:v>41609</c:v>
                      </c:pt>
                      <c:pt idx="288">
                        <c:v>41640</c:v>
                      </c:pt>
                      <c:pt idx="289">
                        <c:v>41671</c:v>
                      </c:pt>
                      <c:pt idx="290">
                        <c:v>41699</c:v>
                      </c:pt>
                      <c:pt idx="291">
                        <c:v>41730</c:v>
                      </c:pt>
                      <c:pt idx="292">
                        <c:v>41760</c:v>
                      </c:pt>
                      <c:pt idx="293">
                        <c:v>41791</c:v>
                      </c:pt>
                      <c:pt idx="294">
                        <c:v>41821</c:v>
                      </c:pt>
                      <c:pt idx="295">
                        <c:v>41852</c:v>
                      </c:pt>
                      <c:pt idx="296">
                        <c:v>41883</c:v>
                      </c:pt>
                      <c:pt idx="297">
                        <c:v>41913</c:v>
                      </c:pt>
                      <c:pt idx="298">
                        <c:v>41944</c:v>
                      </c:pt>
                      <c:pt idx="299">
                        <c:v>41974</c:v>
                      </c:pt>
                      <c:pt idx="300">
                        <c:v>42005</c:v>
                      </c:pt>
                      <c:pt idx="301">
                        <c:v>42036</c:v>
                      </c:pt>
                      <c:pt idx="302">
                        <c:v>42064</c:v>
                      </c:pt>
                      <c:pt idx="303">
                        <c:v>42095</c:v>
                      </c:pt>
                      <c:pt idx="304">
                        <c:v>42125</c:v>
                      </c:pt>
                      <c:pt idx="305">
                        <c:v>42156</c:v>
                      </c:pt>
                      <c:pt idx="306">
                        <c:v>42186</c:v>
                      </c:pt>
                      <c:pt idx="307">
                        <c:v>42217</c:v>
                      </c:pt>
                      <c:pt idx="308">
                        <c:v>42248</c:v>
                      </c:pt>
                      <c:pt idx="309">
                        <c:v>42278</c:v>
                      </c:pt>
                      <c:pt idx="310">
                        <c:v>42309</c:v>
                      </c:pt>
                      <c:pt idx="311">
                        <c:v>42339</c:v>
                      </c:pt>
                      <c:pt idx="312">
                        <c:v>42370</c:v>
                      </c:pt>
                      <c:pt idx="313">
                        <c:v>42401</c:v>
                      </c:pt>
                      <c:pt idx="314">
                        <c:v>42430</c:v>
                      </c:pt>
                      <c:pt idx="315">
                        <c:v>42461</c:v>
                      </c:pt>
                      <c:pt idx="316">
                        <c:v>42491</c:v>
                      </c:pt>
                      <c:pt idx="317">
                        <c:v>42522</c:v>
                      </c:pt>
                      <c:pt idx="318">
                        <c:v>42552</c:v>
                      </c:pt>
                      <c:pt idx="319">
                        <c:v>42583</c:v>
                      </c:pt>
                      <c:pt idx="320">
                        <c:v>42614</c:v>
                      </c:pt>
                      <c:pt idx="321">
                        <c:v>42644</c:v>
                      </c:pt>
                      <c:pt idx="322">
                        <c:v>42675</c:v>
                      </c:pt>
                      <c:pt idx="323">
                        <c:v>42705</c:v>
                      </c:pt>
                      <c:pt idx="324">
                        <c:v>42736</c:v>
                      </c:pt>
                      <c:pt idx="325">
                        <c:v>42767</c:v>
                      </c:pt>
                      <c:pt idx="326">
                        <c:v>42795</c:v>
                      </c:pt>
                      <c:pt idx="327">
                        <c:v>42826</c:v>
                      </c:pt>
                      <c:pt idx="328">
                        <c:v>42856</c:v>
                      </c:pt>
                      <c:pt idx="329">
                        <c:v>42887</c:v>
                      </c:pt>
                      <c:pt idx="330">
                        <c:v>42917</c:v>
                      </c:pt>
                      <c:pt idx="331">
                        <c:v>42948</c:v>
                      </c:pt>
                      <c:pt idx="332">
                        <c:v>42979</c:v>
                      </c:pt>
                      <c:pt idx="333">
                        <c:v>43009</c:v>
                      </c:pt>
                      <c:pt idx="334">
                        <c:v>43040</c:v>
                      </c:pt>
                      <c:pt idx="335">
                        <c:v>43070</c:v>
                      </c:pt>
                      <c:pt idx="336">
                        <c:v>43101</c:v>
                      </c:pt>
                      <c:pt idx="337">
                        <c:v>43132</c:v>
                      </c:pt>
                      <c:pt idx="338">
                        <c:v>43160</c:v>
                      </c:pt>
                      <c:pt idx="339">
                        <c:v>43191</c:v>
                      </c:pt>
                      <c:pt idx="340">
                        <c:v>43221</c:v>
                      </c:pt>
                      <c:pt idx="341">
                        <c:v>43252</c:v>
                      </c:pt>
                      <c:pt idx="342">
                        <c:v>43282</c:v>
                      </c:pt>
                      <c:pt idx="343">
                        <c:v>43313</c:v>
                      </c:pt>
                      <c:pt idx="344">
                        <c:v>43344</c:v>
                      </c:pt>
                      <c:pt idx="345">
                        <c:v>43374</c:v>
                      </c:pt>
                      <c:pt idx="346">
                        <c:v>43405</c:v>
                      </c:pt>
                      <c:pt idx="347">
                        <c:v>43435</c:v>
                      </c:pt>
                      <c:pt idx="348">
                        <c:v>43466</c:v>
                      </c:pt>
                      <c:pt idx="349">
                        <c:v>43497</c:v>
                      </c:pt>
                      <c:pt idx="350">
                        <c:v>43525</c:v>
                      </c:pt>
                      <c:pt idx="351">
                        <c:v>43556</c:v>
                      </c:pt>
                      <c:pt idx="352">
                        <c:v>43586</c:v>
                      </c:pt>
                      <c:pt idx="353">
                        <c:v>43617</c:v>
                      </c:pt>
                      <c:pt idx="354">
                        <c:v>43647</c:v>
                      </c:pt>
                      <c:pt idx="355">
                        <c:v>43678</c:v>
                      </c:pt>
                      <c:pt idx="356">
                        <c:v>43709</c:v>
                      </c:pt>
                      <c:pt idx="357">
                        <c:v>43739</c:v>
                      </c:pt>
                      <c:pt idx="358">
                        <c:v>43770</c:v>
                      </c:pt>
                      <c:pt idx="359">
                        <c:v>43800</c:v>
                      </c:pt>
                      <c:pt idx="360">
                        <c:v>43831</c:v>
                      </c:pt>
                      <c:pt idx="361">
                        <c:v>43862</c:v>
                      </c:pt>
                      <c:pt idx="362">
                        <c:v>43891</c:v>
                      </c:pt>
                      <c:pt idx="363">
                        <c:v>43922</c:v>
                      </c:pt>
                      <c:pt idx="364">
                        <c:v>43952</c:v>
                      </c:pt>
                      <c:pt idx="365">
                        <c:v>43983</c:v>
                      </c:pt>
                      <c:pt idx="366">
                        <c:v>44013</c:v>
                      </c:pt>
                      <c:pt idx="367">
                        <c:v>44044</c:v>
                      </c:pt>
                      <c:pt idx="368">
                        <c:v>44075</c:v>
                      </c:pt>
                      <c:pt idx="369">
                        <c:v>44105</c:v>
                      </c:pt>
                      <c:pt idx="370">
                        <c:v>44136</c:v>
                      </c:pt>
                      <c:pt idx="371">
                        <c:v>44166</c:v>
                      </c:pt>
                      <c:pt idx="372">
                        <c:v>44197</c:v>
                      </c:pt>
                      <c:pt idx="373">
                        <c:v>44228</c:v>
                      </c:pt>
                      <c:pt idx="374">
                        <c:v>44256</c:v>
                      </c:pt>
                      <c:pt idx="375">
                        <c:v>44287</c:v>
                      </c:pt>
                      <c:pt idx="376">
                        <c:v>44317</c:v>
                      </c:pt>
                      <c:pt idx="377">
                        <c:v>44348</c:v>
                      </c:pt>
                      <c:pt idx="378">
                        <c:v>44378</c:v>
                      </c:pt>
                      <c:pt idx="379">
                        <c:v>44409</c:v>
                      </c:pt>
                      <c:pt idx="380">
                        <c:v>44440</c:v>
                      </c:pt>
                      <c:pt idx="381">
                        <c:v>44470</c:v>
                      </c:pt>
                      <c:pt idx="382">
                        <c:v>44501</c:v>
                      </c:pt>
                      <c:pt idx="383">
                        <c:v>44531</c:v>
                      </c:pt>
                      <c:pt idx="384">
                        <c:v>44562</c:v>
                      </c:pt>
                      <c:pt idx="385">
                        <c:v>44593</c:v>
                      </c:pt>
                      <c:pt idx="386">
                        <c:v>44621</c:v>
                      </c:pt>
                      <c:pt idx="387">
                        <c:v>44652</c:v>
                      </c:pt>
                      <c:pt idx="388">
                        <c:v>44682</c:v>
                      </c:pt>
                      <c:pt idx="389">
                        <c:v>44713</c:v>
                      </c:pt>
                      <c:pt idx="390">
                        <c:v>44743</c:v>
                      </c:pt>
                      <c:pt idx="391">
                        <c:v>44774</c:v>
                      </c:pt>
                      <c:pt idx="392">
                        <c:v>44805</c:v>
                      </c:pt>
                      <c:pt idx="393">
                        <c:v>44835</c:v>
                      </c:pt>
                      <c:pt idx="394">
                        <c:v>44866</c:v>
                      </c:pt>
                      <c:pt idx="395">
                        <c:v>44896</c:v>
                      </c:pt>
                      <c:pt idx="396">
                        <c:v>44927</c:v>
                      </c:pt>
                      <c:pt idx="397">
                        <c:v>44958</c:v>
                      </c:pt>
                      <c:pt idx="398">
                        <c:v>44986</c:v>
                      </c:pt>
                      <c:pt idx="399">
                        <c:v>45017</c:v>
                      </c:pt>
                      <c:pt idx="400">
                        <c:v>45047</c:v>
                      </c:pt>
                      <c:pt idx="401">
                        <c:v>45078</c:v>
                      </c:pt>
                      <c:pt idx="402">
                        <c:v>45108</c:v>
                      </c:pt>
                      <c:pt idx="403">
                        <c:v>45139</c:v>
                      </c:pt>
                      <c:pt idx="404">
                        <c:v>45170</c:v>
                      </c:pt>
                      <c:pt idx="405">
                        <c:v>45200</c:v>
                      </c:pt>
                      <c:pt idx="406">
                        <c:v>45231</c:v>
                      </c:pt>
                      <c:pt idx="407">
                        <c:v>45261</c:v>
                      </c:pt>
                      <c:pt idx="408">
                        <c:v>45292</c:v>
                      </c:pt>
                      <c:pt idx="409">
                        <c:v>45323</c:v>
                      </c:pt>
                      <c:pt idx="410">
                        <c:v>45352</c:v>
                      </c:pt>
                      <c:pt idx="411">
                        <c:v>45383</c:v>
                      </c:pt>
                      <c:pt idx="412">
                        <c:v>45413</c:v>
                      </c:pt>
                      <c:pt idx="413">
                        <c:v>45444</c:v>
                      </c:pt>
                      <c:pt idx="414">
                        <c:v>45474</c:v>
                      </c:pt>
                      <c:pt idx="415">
                        <c:v>45505</c:v>
                      </c:pt>
                      <c:pt idx="416">
                        <c:v>45536</c:v>
                      </c:pt>
                      <c:pt idx="417">
                        <c:v>45566</c:v>
                      </c:pt>
                      <c:pt idx="418">
                        <c:v>45597</c:v>
                      </c:pt>
                      <c:pt idx="419">
                        <c:v>45627</c:v>
                      </c:pt>
                      <c:pt idx="420">
                        <c:v>45658</c:v>
                      </c:pt>
                      <c:pt idx="421">
                        <c:v>45689</c:v>
                      </c:pt>
                      <c:pt idx="422">
                        <c:v>45717</c:v>
                      </c:pt>
                      <c:pt idx="423">
                        <c:v>45748</c:v>
                      </c:pt>
                      <c:pt idx="424">
                        <c:v>45778</c:v>
                      </c:pt>
                      <c:pt idx="425">
                        <c:v>45809</c:v>
                      </c:pt>
                      <c:pt idx="426">
                        <c:v>45839</c:v>
                      </c:pt>
                      <c:pt idx="427">
                        <c:v>45870</c:v>
                      </c:pt>
                      <c:pt idx="428">
                        <c:v>45901</c:v>
                      </c:pt>
                      <c:pt idx="429">
                        <c:v>45931</c:v>
                      </c:pt>
                      <c:pt idx="430">
                        <c:v>45962</c:v>
                      </c:pt>
                      <c:pt idx="431">
                        <c:v>45992</c:v>
                      </c:pt>
                      <c:pt idx="432">
                        <c:v>46023</c:v>
                      </c:pt>
                      <c:pt idx="433">
                        <c:v>46054</c:v>
                      </c:pt>
                      <c:pt idx="434">
                        <c:v>46082</c:v>
                      </c:pt>
                      <c:pt idx="435">
                        <c:v>46113</c:v>
                      </c:pt>
                      <c:pt idx="436">
                        <c:v>46143</c:v>
                      </c:pt>
                      <c:pt idx="437">
                        <c:v>46174</c:v>
                      </c:pt>
                    </c:numCache>
                  </c:numRef>
                </c:cat>
                <c:val>
                  <c:numRef>
                    <c:extLst>
                      <c:ext uri="{02D57815-91ED-43cb-92C2-25804820EDAC}">
                        <c15:formulaRef>
                          <c15:sqref>Monthly!$P$2:$P$439</c15:sqref>
                        </c15:formulaRef>
                      </c:ext>
                    </c:extLst>
                    <c:numCache>
                      <c:formatCode>General</c:formatCode>
                      <c:ptCount val="438"/>
                      <c:pt idx="300" formatCode="0.0%">
                        <c:v>0.21202497086861771</c:v>
                      </c:pt>
                      <c:pt idx="301" formatCode="0.0%">
                        <c:v>8.227216921103464E-2</c:v>
                      </c:pt>
                      <c:pt idx="302" formatCode="0.0%">
                        <c:v>1.9836660402834605E-2</c:v>
                      </c:pt>
                      <c:pt idx="303" formatCode="0.0%">
                        <c:v>3.6211578936848454E-2</c:v>
                      </c:pt>
                      <c:pt idx="304" formatCode="0.0%">
                        <c:v>8.6900757858508815E-2</c:v>
                      </c:pt>
                      <c:pt idx="305" formatCode="0.0%">
                        <c:v>4.7852665266074457E-2</c:v>
                      </c:pt>
                      <c:pt idx="306" formatCode="0.0%">
                        <c:v>5.0202913663638382E-2</c:v>
                      </c:pt>
                      <c:pt idx="307" formatCode="0.0%">
                        <c:v>-2.73002111050209E-2</c:v>
                      </c:pt>
                      <c:pt idx="308" formatCode="0.0%">
                        <c:v>6.1300192661144726E-2</c:v>
                      </c:pt>
                      <c:pt idx="309" formatCode="0.0%">
                        <c:v>-5.4675354537465637E-3</c:v>
                      </c:pt>
                      <c:pt idx="310" formatCode="0.0%">
                        <c:v>1.8913337635100058E-2</c:v>
                      </c:pt>
                      <c:pt idx="311" formatCode="0.0%">
                        <c:v>0.10839629847398968</c:v>
                      </c:pt>
                      <c:pt idx="312" formatCode="0.0%">
                        <c:v>5.8309461001871288E-2</c:v>
                      </c:pt>
                      <c:pt idx="313" formatCode="0.0%">
                        <c:v>0.16833444906372308</c:v>
                      </c:pt>
                      <c:pt idx="314" formatCode="0.0%">
                        <c:v>0.12097750379148353</c:v>
                      </c:pt>
                      <c:pt idx="315" formatCode="0.0%">
                        <c:v>8.7918699791756483E-2</c:v>
                      </c:pt>
                      <c:pt idx="316" formatCode="0.0%">
                        <c:v>2.2582282047019397E-2</c:v>
                      </c:pt>
                      <c:pt idx="317" formatCode="0.0%">
                        <c:v>6.7545676141415045E-2</c:v>
                      </c:pt>
                      <c:pt idx="318" formatCode="0.0%">
                        <c:v>-5.1692770579688241E-2</c:v>
                      </c:pt>
                      <c:pt idx="319" formatCode="0.0%">
                        <c:v>0.1724198810247215</c:v>
                      </c:pt>
                      <c:pt idx="320" formatCode="0.0%">
                        <c:v>-8.4268224947873227E-3</c:v>
                      </c:pt>
                      <c:pt idx="321" formatCode="0.0%">
                        <c:v>4.0125506285209056E-3</c:v>
                      </c:pt>
                      <c:pt idx="322" formatCode="0.0%">
                        <c:v>0.14128657016148849</c:v>
                      </c:pt>
                      <c:pt idx="323" formatCode="0.0%">
                        <c:v>-3.7269095894379989E-2</c:v>
                      </c:pt>
                      <c:pt idx="324" formatCode="0.0%">
                        <c:v>3.6810199162413904E-2</c:v>
                      </c:pt>
                      <c:pt idx="325" formatCode="0.0%">
                        <c:v>-1.7788623815201521E-2</c:v>
                      </c:pt>
                      <c:pt idx="326" formatCode="0.0%">
                        <c:v>-3.6855594330865937E-2</c:v>
                      </c:pt>
                      <c:pt idx="327" formatCode="0.0%">
                        <c:v>5.3640803666186843E-2</c:v>
                      </c:pt>
                      <c:pt idx="328" formatCode="0.0%">
                        <c:v>7.2745174039881677E-2</c:v>
                      </c:pt>
                      <c:pt idx="329" formatCode="0.0%">
                        <c:v>3.9056778182490648E-2</c:v>
                      </c:pt>
                      <c:pt idx="330" formatCode="0.0%">
                        <c:v>0.11997621160074479</c:v>
                      </c:pt>
                      <c:pt idx="331" formatCode="0.0%">
                        <c:v>-2.2630921814498883E-2</c:v>
                      </c:pt>
                      <c:pt idx="332" formatCode="0.0%">
                        <c:v>3.0992246549963021E-2</c:v>
                      </c:pt>
                      <c:pt idx="333" formatCode="0.0%">
                        <c:v>0.15750410065534148</c:v>
                      </c:pt>
                      <c:pt idx="334" formatCode="0.0%">
                        <c:v>3.3583130748462864E-2</c:v>
                      </c:pt>
                      <c:pt idx="335" formatCode="0.0%">
                        <c:v>7.0311293748209769E-2</c:v>
                      </c:pt>
                      <c:pt idx="336" formatCode="0.0%">
                        <c:v>5.1656298535557532E-2</c:v>
                      </c:pt>
                      <c:pt idx="337" formatCode="0.0%">
                        <c:v>-8.3089577707765594E-3</c:v>
                      </c:pt>
                      <c:pt idx="338" formatCode="0.0%">
                        <c:v>5.3124788357743036E-2</c:v>
                      </c:pt>
                      <c:pt idx="339" formatCode="0.0%">
                        <c:v>5.1494837018614126E-2</c:v>
                      </c:pt>
                      <c:pt idx="340" formatCode="0.0%">
                        <c:v>5.1393827365469047E-3</c:v>
                      </c:pt>
                      <c:pt idx="341" formatCode="0.0%">
                        <c:v>4.6739370745966902E-2</c:v>
                      </c:pt>
                      <c:pt idx="342" formatCode="0.0%">
                        <c:v>4.382832380705981E-2</c:v>
                      </c:pt>
                      <c:pt idx="343" formatCode="0.0%">
                        <c:v>5.6635758760760879E-2</c:v>
                      </c:pt>
                      <c:pt idx="344" formatCode="0.0%">
                        <c:v>2.2109838584688957E-2</c:v>
                      </c:pt>
                      <c:pt idx="345" formatCode="0.0%">
                        <c:v>2.9220515817101722E-2</c:v>
                      </c:pt>
                      <c:pt idx="346" formatCode="0.0%">
                        <c:v>3.564588868294849E-2</c:v>
                      </c:pt>
                      <c:pt idx="347" formatCode="0.0%">
                        <c:v>3.0689492377431016E-2</c:v>
                      </c:pt>
                      <c:pt idx="348" formatCode="0.0%">
                        <c:v>6.8211411343759742E-2</c:v>
                      </c:pt>
                      <c:pt idx="349" formatCode="0.0%">
                        <c:v>6.4455717440023985E-2</c:v>
                      </c:pt>
                      <c:pt idx="350" formatCode="0.0%">
                        <c:v>6.8933486878500094E-2</c:v>
                      </c:pt>
                      <c:pt idx="351" formatCode="0.0%">
                        <c:v>4.2947482969086348E-2</c:v>
                      </c:pt>
                      <c:pt idx="352" formatCode="0.0%">
                        <c:v>9.5464982487173389E-2</c:v>
                      </c:pt>
                      <c:pt idx="353" formatCode="0.0%">
                        <c:v>4.6238513853012364E-2</c:v>
                      </c:pt>
                      <c:pt idx="354" formatCode="0.0%">
                        <c:v>0.11110318532442665</c:v>
                      </c:pt>
                      <c:pt idx="355" formatCode="0.0%">
                        <c:v>8.8587432595483406E-2</c:v>
                      </c:pt>
                      <c:pt idx="356" formatCode="0.0%">
                        <c:v>8.0463420155800991E-2</c:v>
                      </c:pt>
                      <c:pt idx="357" formatCode="0.0%">
                        <c:v>5.2068438354911484E-2</c:v>
                      </c:pt>
                      <c:pt idx="358" formatCode="0.0%">
                        <c:v>7.932708885940265E-2</c:v>
                      </c:pt>
                      <c:pt idx="359" formatCode="0.0%">
                        <c:v>9.8341592691133739E-2</c:v>
                      </c:pt>
                      <c:pt idx="360" formatCode="0.0%">
                        <c:v>6.9893742400169989E-2</c:v>
                      </c:pt>
                      <c:pt idx="361" formatCode="0.0%">
                        <c:v>2.0442533057162704E-2</c:v>
                      </c:pt>
                      <c:pt idx="362" formatCode="0.0%">
                        <c:v>-0.25757382159411535</c:v>
                      </c:pt>
                      <c:pt idx="363" formatCode="0.0%">
                        <c:v>-0.15889372579234684</c:v>
                      </c:pt>
                      <c:pt idx="364" formatCode="0.0%">
                        <c:v>0.14674874354528877</c:v>
                      </c:pt>
                      <c:pt idx="365" formatCode="0.0%">
                        <c:v>6.6539189238754126E-2</c:v>
                      </c:pt>
                      <c:pt idx="366" formatCode="0.0%">
                        <c:v>3.8733573352356832E-2</c:v>
                      </c:pt>
                      <c:pt idx="367" formatCode="0.0%">
                        <c:v>3.1815437989738848E-2</c:v>
                      </c:pt>
                      <c:pt idx="368" formatCode="0.0%">
                        <c:v>9.9911011998661925E-2</c:v>
                      </c:pt>
                      <c:pt idx="369" formatCode="0.0%">
                        <c:v>0.12541389357109822</c:v>
                      </c:pt>
                      <c:pt idx="370" formatCode="0.0%">
                        <c:v>5.7754469388898055E-2</c:v>
                      </c:pt>
                      <c:pt idx="371" formatCode="0.0%">
                        <c:v>6.6219579077099855E-2</c:v>
                      </c:pt>
                      <c:pt idx="372" formatCode="0.0%">
                        <c:v>0.14879110593997558</c:v>
                      </c:pt>
                      <c:pt idx="373" formatCode="0.0%">
                        <c:v>0.14297444495100686</c:v>
                      </c:pt>
                      <c:pt idx="374" formatCode="0.0%">
                        <c:v>0.72710057220797997</c:v>
                      </c:pt>
                      <c:pt idx="375" formatCode="0.0%">
                        <c:v>0.47054168423720744</c:v>
                      </c:pt>
                      <c:pt idx="376" formatCode="0.0%">
                        <c:v>7.1895115820883149E-2</c:v>
                      </c:pt>
                      <c:pt idx="377" formatCode="0.0%">
                        <c:v>0.20009331053703194</c:v>
                      </c:pt>
                      <c:pt idx="378" formatCode="0.0%">
                        <c:v>0.27451554296535141</c:v>
                      </c:pt>
                      <c:pt idx="379" formatCode="0.0%">
                        <c:v>0.19710655321129522</c:v>
                      </c:pt>
                      <c:pt idx="380" formatCode="0.0%">
                        <c:v>0.17718950899464114</c:v>
                      </c:pt>
                      <c:pt idx="381" formatCode="0.0%">
                        <c:v>0.12548304998591875</c:v>
                      </c:pt>
                      <c:pt idx="382" formatCode="0.0%">
                        <c:v>0.2246183732832816</c:v>
                      </c:pt>
                      <c:pt idx="383" formatCode="0.0%">
                        <c:v>0.20139962982531645</c:v>
                      </c:pt>
                      <c:pt idx="384" formatCode="0.0%">
                        <c:v>9.8584973235486872E-2</c:v>
                      </c:pt>
                      <c:pt idx="385" formatCode="0.0%">
                        <c:v>0.15858289820396854</c:v>
                      </c:pt>
                      <c:pt idx="386" formatCode="0.0%">
                        <c:v>0.11714805716834209</c:v>
                      </c:pt>
                      <c:pt idx="387" formatCode="0.0%">
                        <c:v>0.11210964093725839</c:v>
                      </c:pt>
                      <c:pt idx="388" formatCode="0.0%">
                        <c:v>8.006991687752496E-2</c:v>
                      </c:pt>
                      <c:pt idx="389" formatCode="0.0%">
                        <c:v>7.9017887569791112E-2</c:v>
                      </c:pt>
                      <c:pt idx="390" formatCode="0.0%">
                        <c:v>2.5779798561661904E-2</c:v>
                      </c:pt>
                      <c:pt idx="391" formatCode="0.0%">
                        <c:v>0.110655525325007</c:v>
                      </c:pt>
                      <c:pt idx="392" formatCode="0.0%">
                        <c:v>8.3986929045278158E-2</c:v>
                      </c:pt>
                      <c:pt idx="393" formatCode="0.0%">
                        <c:v>0.11837414718028816</c:v>
                      </c:pt>
                      <c:pt idx="394" formatCode="0.0%">
                        <c:v>6.2961813208834538E-2</c:v>
                      </c:pt>
                      <c:pt idx="395" formatCode="0.0%">
                        <c:v>4.939494617935658E-2</c:v>
                      </c:pt>
                      <c:pt idx="396" formatCode="0.0%">
                        <c:v>0.11173859776900441</c:v>
                      </c:pt>
                      <c:pt idx="397" formatCode="0.0%">
                        <c:v>6.4555569616105091E-2</c:v>
                      </c:pt>
                      <c:pt idx="398" formatCode="0.0%">
                        <c:v>3.6967064246040682E-2</c:v>
                      </c:pt>
                      <c:pt idx="399" formatCode="0.0%">
                        <c:v>3.1699220082268331E-2</c:v>
                      </c:pt>
                      <c:pt idx="400" formatCode="0.0%">
                        <c:v>1.3250717075045548E-2</c:v>
                      </c:pt>
                      <c:pt idx="401" formatCode="0.0%">
                        <c:v>2.3965732320252897E-2</c:v>
                      </c:pt>
                      <c:pt idx="402" formatCode="0.0%">
                        <c:v>4.4798625790951618E-2</c:v>
                      </c:pt>
                      <c:pt idx="403" formatCode="0.0%">
                        <c:v>1.4592271485859953E-2</c:v>
                      </c:pt>
                      <c:pt idx="404" formatCode="0.0%">
                        <c:v>2.64665528447805E-2</c:v>
                      </c:pt>
                      <c:pt idx="405" formatCode="0.0%">
                        <c:v>2.1916369171357974E-2</c:v>
                      </c:pt>
                      <c:pt idx="406" formatCode="0.0%">
                        <c:v>3.0511525556026653E-2</c:v>
                      </c:pt>
                      <c:pt idx="407" formatCode="0.0%">
                        <c:v>1.4733575260083454E-2</c:v>
                      </c:pt>
                      <c:pt idx="408" formatCode="0.0%">
                        <c:v>1.7519342704219287E-2</c:v>
                      </c:pt>
                      <c:pt idx="409" formatCode="0.0%">
                        <c:v>6.6582763571959136E-2</c:v>
                      </c:pt>
                      <c:pt idx="410" formatCode="0.0%">
                        <c:v>-8.9724002269997438E-4</c:v>
                      </c:pt>
                      <c:pt idx="411" formatCode="0.0%">
                        <c:v>2.8270656878704115E-2</c:v>
                      </c:pt>
                      <c:pt idx="412" formatCode="0.0%">
                        <c:v>8.0093000281508342E-2</c:v>
                      </c:pt>
                      <c:pt idx="413" formatCode="0.0%">
                        <c:v>-9.564827078854421E-3</c:v>
                      </c:pt>
                      <c:pt idx="414" formatCode="0.0%">
                        <c:v>2.2176454458707306E-2</c:v>
                      </c:pt>
                      <c:pt idx="415" formatCode="0.0%">
                        <c:v>2.3049049312979131E-2</c:v>
                      </c:pt>
                      <c:pt idx="416" formatCode="0.0%">
                        <c:v>1.6777960731907182E-2</c:v>
                      </c:pt>
                      <c:pt idx="417" formatCode="0.0%">
                        <c:v>8.8738731491404765E-2</c:v>
                      </c:pt>
                      <c:pt idx="418" formatCode="0.0%">
                        <c:v>5.2918809259915989E-2</c:v>
                      </c:pt>
                      <c:pt idx="419" formatCode="0.0%">
                        <c:v>8.0513505843053279E-2</c:v>
                      </c:pt>
                      <c:pt idx="420" formatCode="0.0%">
                        <c:v>2.4199880398640961E-2</c:v>
                      </c:pt>
                      <c:pt idx="421" formatCode="0.0%">
                        <c:v>4.0188855713914062E-2</c:v>
                      </c:pt>
                      <c:pt idx="422" formatCode="0.0%">
                        <c:v>6.11696998395026E-2</c:v>
                      </c:pt>
                      <c:pt idx="423" formatCode="0.0%">
                        <c:v>6.7230940058364608E-2</c:v>
                      </c:pt>
                      <c:pt idx="424" formatCode="0.0%">
                        <c:v>4.484574153375509E-2</c:v>
                      </c:pt>
                      <c:pt idx="425" formatCode="0.0%">
                        <c:v>7.4981815325865009E-2</c:v>
                      </c:pt>
                      <c:pt idx="426" formatCode="0.0%">
                        <c:v>7.1912463512906477E-2</c:v>
                      </c:pt>
                      <c:pt idx="427" formatCode="0.0%">
                        <c:v>6.2794584791446173E-2</c:v>
                      </c:pt>
                      <c:pt idx="428" formatCode="0.0%">
                        <c:v>8.0689738229359653E-2</c:v>
                      </c:pt>
                      <c:pt idx="429" formatCode="0.0%">
                        <c:v>1.9463513105308694E-2</c:v>
                      </c:pt>
                      <c:pt idx="430" formatCode="0.0%">
                        <c:v>2.7947070527490014E-2</c:v>
                      </c:pt>
                      <c:pt idx="431" formatCode="0.0%">
                        <c:v>2.1959931790694442E-2</c:v>
                      </c:pt>
                      <c:pt idx="432" formatCode="0.0%">
                        <c:v>5.2293869492440415E-2</c:v>
                      </c:pt>
                      <c:pt idx="433" formatCode="0.0%">
                        <c:v>2.4646220472335223E-3</c:v>
                      </c:pt>
                      <c:pt idx="434" formatCode="0.0%">
                        <c:v>9.4051707636999993E-2</c:v>
                      </c:pt>
                      <c:pt idx="435" formatCode="0.0%">
                        <c:v>4.202744153470972E-2</c:v>
                      </c:pt>
                      <c:pt idx="436" formatCode="0.0%">
                        <c:v>4.7753928342081808E-2</c:v>
                      </c:pt>
                      <c:pt idx="437" formatCode="0.0%">
                        <c:v>8.4862016488003622E-2</c:v>
                      </c:pt>
                    </c:numCache>
                  </c:numRef>
                </c:val>
                <c:smooth val="0"/>
                <c:extLst>
                  <c:ext xmlns:c16="http://schemas.microsoft.com/office/drawing/2014/chart" uri="{C3380CC4-5D6E-409C-BE32-E72D297353CC}">
                    <c16:uniqueId val="{00000002-00CF-4AF8-B8C9-0E4E7C2A1679}"/>
                  </c:ext>
                </c:extLst>
              </c15:ser>
            </c15:filteredLineSeries>
            <c15:filteredLineSeries>
              <c15:ser>
                <c:idx val="0"/>
                <c:order val="2"/>
                <c:tx>
                  <c:strRef>
                    <c:extLst xmlns:c15="http://schemas.microsoft.com/office/drawing/2012/chart">
                      <c:ext xmlns:c15="http://schemas.microsoft.com/office/drawing/2012/chart" uri="{02D57815-91ED-43cb-92C2-25804820EDAC}">
                        <c15:formulaRef>
                          <c15:sqref>Monthly!$I$1</c15:sqref>
                        </c15:formulaRef>
                      </c:ext>
                    </c:extLst>
                    <c:strCache>
                      <c:ptCount val="1"/>
                      <c:pt idx="0">
                        <c:v>Services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extLst xmlns:c15="http://schemas.microsoft.com/office/drawing/2012/chart">
                      <c:ext xmlns:c15="http://schemas.microsoft.com/office/drawing/2012/chart" uri="{02D57815-91ED-43cb-92C2-25804820EDAC}">
                        <c15:formulaRef>
                          <c15:sqref>Monthly!$A$2:$A$439</c15:sqref>
                        </c15:formulaRef>
                      </c:ext>
                    </c:extLst>
                    <c:numCache>
                      <c:formatCode>yyyy\-mm\-dd</c:formatCode>
                      <c:ptCount val="438"/>
                      <c:pt idx="0">
                        <c:v>32874</c:v>
                      </c:pt>
                      <c:pt idx="1">
                        <c:v>32905</c:v>
                      </c:pt>
                      <c:pt idx="2">
                        <c:v>32933</c:v>
                      </c:pt>
                      <c:pt idx="3">
                        <c:v>32964</c:v>
                      </c:pt>
                      <c:pt idx="4">
                        <c:v>32994</c:v>
                      </c:pt>
                      <c:pt idx="5">
                        <c:v>33025</c:v>
                      </c:pt>
                      <c:pt idx="6">
                        <c:v>33055</c:v>
                      </c:pt>
                      <c:pt idx="7">
                        <c:v>33086</c:v>
                      </c:pt>
                      <c:pt idx="8">
                        <c:v>33117</c:v>
                      </c:pt>
                      <c:pt idx="9">
                        <c:v>33147</c:v>
                      </c:pt>
                      <c:pt idx="10">
                        <c:v>33178</c:v>
                      </c:pt>
                      <c:pt idx="11">
                        <c:v>33208</c:v>
                      </c:pt>
                      <c:pt idx="12">
                        <c:v>33239</c:v>
                      </c:pt>
                      <c:pt idx="13">
                        <c:v>33270</c:v>
                      </c:pt>
                      <c:pt idx="14">
                        <c:v>33298</c:v>
                      </c:pt>
                      <c:pt idx="15">
                        <c:v>33329</c:v>
                      </c:pt>
                      <c:pt idx="16">
                        <c:v>33359</c:v>
                      </c:pt>
                      <c:pt idx="17">
                        <c:v>33390</c:v>
                      </c:pt>
                      <c:pt idx="18">
                        <c:v>33420</c:v>
                      </c:pt>
                      <c:pt idx="19">
                        <c:v>33451</c:v>
                      </c:pt>
                      <c:pt idx="20">
                        <c:v>33482</c:v>
                      </c:pt>
                      <c:pt idx="21">
                        <c:v>33512</c:v>
                      </c:pt>
                      <c:pt idx="22">
                        <c:v>33543</c:v>
                      </c:pt>
                      <c:pt idx="23">
                        <c:v>33573</c:v>
                      </c:pt>
                      <c:pt idx="24">
                        <c:v>33604</c:v>
                      </c:pt>
                      <c:pt idx="25">
                        <c:v>33635</c:v>
                      </c:pt>
                      <c:pt idx="26">
                        <c:v>33664</c:v>
                      </c:pt>
                      <c:pt idx="27">
                        <c:v>33695</c:v>
                      </c:pt>
                      <c:pt idx="28">
                        <c:v>33725</c:v>
                      </c:pt>
                      <c:pt idx="29">
                        <c:v>33756</c:v>
                      </c:pt>
                      <c:pt idx="30">
                        <c:v>33786</c:v>
                      </c:pt>
                      <c:pt idx="31">
                        <c:v>33817</c:v>
                      </c:pt>
                      <c:pt idx="32">
                        <c:v>33848</c:v>
                      </c:pt>
                      <c:pt idx="33">
                        <c:v>33878</c:v>
                      </c:pt>
                      <c:pt idx="34">
                        <c:v>33909</c:v>
                      </c:pt>
                      <c:pt idx="35">
                        <c:v>33939</c:v>
                      </c:pt>
                      <c:pt idx="36">
                        <c:v>33970</c:v>
                      </c:pt>
                      <c:pt idx="37">
                        <c:v>34001</c:v>
                      </c:pt>
                      <c:pt idx="38">
                        <c:v>34029</c:v>
                      </c:pt>
                      <c:pt idx="39">
                        <c:v>34060</c:v>
                      </c:pt>
                      <c:pt idx="40">
                        <c:v>34090</c:v>
                      </c:pt>
                      <c:pt idx="41">
                        <c:v>34121</c:v>
                      </c:pt>
                      <c:pt idx="42">
                        <c:v>34151</c:v>
                      </c:pt>
                      <c:pt idx="43">
                        <c:v>34182</c:v>
                      </c:pt>
                      <c:pt idx="44">
                        <c:v>34213</c:v>
                      </c:pt>
                      <c:pt idx="45">
                        <c:v>34243</c:v>
                      </c:pt>
                      <c:pt idx="46">
                        <c:v>34274</c:v>
                      </c:pt>
                      <c:pt idx="47">
                        <c:v>34304</c:v>
                      </c:pt>
                      <c:pt idx="48">
                        <c:v>34335</c:v>
                      </c:pt>
                      <c:pt idx="49">
                        <c:v>34366</c:v>
                      </c:pt>
                      <c:pt idx="50">
                        <c:v>34394</c:v>
                      </c:pt>
                      <c:pt idx="51">
                        <c:v>34425</c:v>
                      </c:pt>
                      <c:pt idx="52">
                        <c:v>34455</c:v>
                      </c:pt>
                      <c:pt idx="53">
                        <c:v>34486</c:v>
                      </c:pt>
                      <c:pt idx="54">
                        <c:v>34516</c:v>
                      </c:pt>
                      <c:pt idx="55">
                        <c:v>34547</c:v>
                      </c:pt>
                      <c:pt idx="56">
                        <c:v>34578</c:v>
                      </c:pt>
                      <c:pt idx="57">
                        <c:v>34608</c:v>
                      </c:pt>
                      <c:pt idx="58">
                        <c:v>34639</c:v>
                      </c:pt>
                      <c:pt idx="59">
                        <c:v>34669</c:v>
                      </c:pt>
                      <c:pt idx="60">
                        <c:v>34700</c:v>
                      </c:pt>
                      <c:pt idx="61">
                        <c:v>34731</c:v>
                      </c:pt>
                      <c:pt idx="62">
                        <c:v>34759</c:v>
                      </c:pt>
                      <c:pt idx="63">
                        <c:v>34790</c:v>
                      </c:pt>
                      <c:pt idx="64">
                        <c:v>34820</c:v>
                      </c:pt>
                      <c:pt idx="65">
                        <c:v>34851</c:v>
                      </c:pt>
                      <c:pt idx="66">
                        <c:v>34881</c:v>
                      </c:pt>
                      <c:pt idx="67">
                        <c:v>34912</c:v>
                      </c:pt>
                      <c:pt idx="68">
                        <c:v>34943</c:v>
                      </c:pt>
                      <c:pt idx="69">
                        <c:v>34973</c:v>
                      </c:pt>
                      <c:pt idx="70">
                        <c:v>35004</c:v>
                      </c:pt>
                      <c:pt idx="71">
                        <c:v>35034</c:v>
                      </c:pt>
                      <c:pt idx="72">
                        <c:v>35065</c:v>
                      </c:pt>
                      <c:pt idx="73">
                        <c:v>35096</c:v>
                      </c:pt>
                      <c:pt idx="74">
                        <c:v>35125</c:v>
                      </c:pt>
                      <c:pt idx="75">
                        <c:v>35156</c:v>
                      </c:pt>
                      <c:pt idx="76">
                        <c:v>35186</c:v>
                      </c:pt>
                      <c:pt idx="77">
                        <c:v>35217</c:v>
                      </c:pt>
                      <c:pt idx="78">
                        <c:v>35247</c:v>
                      </c:pt>
                      <c:pt idx="79">
                        <c:v>35278</c:v>
                      </c:pt>
                      <c:pt idx="80">
                        <c:v>35309</c:v>
                      </c:pt>
                      <c:pt idx="81">
                        <c:v>35339</c:v>
                      </c:pt>
                      <c:pt idx="82">
                        <c:v>35370</c:v>
                      </c:pt>
                      <c:pt idx="83">
                        <c:v>35400</c:v>
                      </c:pt>
                      <c:pt idx="84">
                        <c:v>35431</c:v>
                      </c:pt>
                      <c:pt idx="85">
                        <c:v>35462</c:v>
                      </c:pt>
                      <c:pt idx="86">
                        <c:v>35490</c:v>
                      </c:pt>
                      <c:pt idx="87">
                        <c:v>35521</c:v>
                      </c:pt>
                      <c:pt idx="88">
                        <c:v>35551</c:v>
                      </c:pt>
                      <c:pt idx="89">
                        <c:v>35582</c:v>
                      </c:pt>
                      <c:pt idx="90">
                        <c:v>35612</c:v>
                      </c:pt>
                      <c:pt idx="91">
                        <c:v>35643</c:v>
                      </c:pt>
                      <c:pt idx="92">
                        <c:v>35674</c:v>
                      </c:pt>
                      <c:pt idx="93">
                        <c:v>35704</c:v>
                      </c:pt>
                      <c:pt idx="94">
                        <c:v>35735</c:v>
                      </c:pt>
                      <c:pt idx="95">
                        <c:v>35765</c:v>
                      </c:pt>
                      <c:pt idx="96">
                        <c:v>35796</c:v>
                      </c:pt>
                      <c:pt idx="97">
                        <c:v>35827</c:v>
                      </c:pt>
                      <c:pt idx="98">
                        <c:v>35855</c:v>
                      </c:pt>
                      <c:pt idx="99">
                        <c:v>35886</c:v>
                      </c:pt>
                      <c:pt idx="100">
                        <c:v>35916</c:v>
                      </c:pt>
                      <c:pt idx="101">
                        <c:v>35947</c:v>
                      </c:pt>
                      <c:pt idx="102">
                        <c:v>35977</c:v>
                      </c:pt>
                      <c:pt idx="103">
                        <c:v>36008</c:v>
                      </c:pt>
                      <c:pt idx="104">
                        <c:v>36039</c:v>
                      </c:pt>
                      <c:pt idx="105">
                        <c:v>36069</c:v>
                      </c:pt>
                      <c:pt idx="106">
                        <c:v>36100</c:v>
                      </c:pt>
                      <c:pt idx="107">
                        <c:v>36130</c:v>
                      </c:pt>
                      <c:pt idx="108">
                        <c:v>36161</c:v>
                      </c:pt>
                      <c:pt idx="109">
                        <c:v>36192</c:v>
                      </c:pt>
                      <c:pt idx="110">
                        <c:v>36220</c:v>
                      </c:pt>
                      <c:pt idx="111">
                        <c:v>36251</c:v>
                      </c:pt>
                      <c:pt idx="112">
                        <c:v>36281</c:v>
                      </c:pt>
                      <c:pt idx="113">
                        <c:v>36312</c:v>
                      </c:pt>
                      <c:pt idx="114">
                        <c:v>36342</c:v>
                      </c:pt>
                      <c:pt idx="115">
                        <c:v>36373</c:v>
                      </c:pt>
                      <c:pt idx="116">
                        <c:v>36404</c:v>
                      </c:pt>
                      <c:pt idx="117">
                        <c:v>36434</c:v>
                      </c:pt>
                      <c:pt idx="118">
                        <c:v>36465</c:v>
                      </c:pt>
                      <c:pt idx="119">
                        <c:v>36495</c:v>
                      </c:pt>
                      <c:pt idx="120">
                        <c:v>36526</c:v>
                      </c:pt>
                      <c:pt idx="121">
                        <c:v>36557</c:v>
                      </c:pt>
                      <c:pt idx="122">
                        <c:v>36586</c:v>
                      </c:pt>
                      <c:pt idx="123">
                        <c:v>36617</c:v>
                      </c:pt>
                      <c:pt idx="124">
                        <c:v>36647</c:v>
                      </c:pt>
                      <c:pt idx="125">
                        <c:v>36678</c:v>
                      </c:pt>
                      <c:pt idx="126">
                        <c:v>36708</c:v>
                      </c:pt>
                      <c:pt idx="127">
                        <c:v>36739</c:v>
                      </c:pt>
                      <c:pt idx="128">
                        <c:v>36770</c:v>
                      </c:pt>
                      <c:pt idx="129">
                        <c:v>36800</c:v>
                      </c:pt>
                      <c:pt idx="130">
                        <c:v>36831</c:v>
                      </c:pt>
                      <c:pt idx="131">
                        <c:v>36861</c:v>
                      </c:pt>
                      <c:pt idx="132">
                        <c:v>36892</c:v>
                      </c:pt>
                      <c:pt idx="133">
                        <c:v>36923</c:v>
                      </c:pt>
                      <c:pt idx="134">
                        <c:v>36951</c:v>
                      </c:pt>
                      <c:pt idx="135">
                        <c:v>36982</c:v>
                      </c:pt>
                      <c:pt idx="136">
                        <c:v>37012</c:v>
                      </c:pt>
                      <c:pt idx="137">
                        <c:v>37043</c:v>
                      </c:pt>
                      <c:pt idx="138">
                        <c:v>37073</c:v>
                      </c:pt>
                      <c:pt idx="139">
                        <c:v>37104</c:v>
                      </c:pt>
                      <c:pt idx="140">
                        <c:v>37135</c:v>
                      </c:pt>
                      <c:pt idx="141">
                        <c:v>37165</c:v>
                      </c:pt>
                      <c:pt idx="142">
                        <c:v>37196</c:v>
                      </c:pt>
                      <c:pt idx="143">
                        <c:v>37226</c:v>
                      </c:pt>
                      <c:pt idx="144">
                        <c:v>37257</c:v>
                      </c:pt>
                      <c:pt idx="145">
                        <c:v>37288</c:v>
                      </c:pt>
                      <c:pt idx="146">
                        <c:v>37316</c:v>
                      </c:pt>
                      <c:pt idx="147">
                        <c:v>37347</c:v>
                      </c:pt>
                      <c:pt idx="148">
                        <c:v>37377</c:v>
                      </c:pt>
                      <c:pt idx="149">
                        <c:v>37408</c:v>
                      </c:pt>
                      <c:pt idx="150">
                        <c:v>37438</c:v>
                      </c:pt>
                      <c:pt idx="151">
                        <c:v>37469</c:v>
                      </c:pt>
                      <c:pt idx="152">
                        <c:v>37500</c:v>
                      </c:pt>
                      <c:pt idx="153">
                        <c:v>37530</c:v>
                      </c:pt>
                      <c:pt idx="154">
                        <c:v>37561</c:v>
                      </c:pt>
                      <c:pt idx="155">
                        <c:v>37591</c:v>
                      </c:pt>
                      <c:pt idx="156">
                        <c:v>37622</c:v>
                      </c:pt>
                      <c:pt idx="157">
                        <c:v>37653</c:v>
                      </c:pt>
                      <c:pt idx="158">
                        <c:v>37681</c:v>
                      </c:pt>
                      <c:pt idx="159">
                        <c:v>37712</c:v>
                      </c:pt>
                      <c:pt idx="160">
                        <c:v>37742</c:v>
                      </c:pt>
                      <c:pt idx="161">
                        <c:v>37773</c:v>
                      </c:pt>
                      <c:pt idx="162">
                        <c:v>37803</c:v>
                      </c:pt>
                      <c:pt idx="163">
                        <c:v>37834</c:v>
                      </c:pt>
                      <c:pt idx="164">
                        <c:v>37865</c:v>
                      </c:pt>
                      <c:pt idx="165">
                        <c:v>37895</c:v>
                      </c:pt>
                      <c:pt idx="166">
                        <c:v>37926</c:v>
                      </c:pt>
                      <c:pt idx="167">
                        <c:v>37956</c:v>
                      </c:pt>
                      <c:pt idx="168">
                        <c:v>37987</c:v>
                      </c:pt>
                      <c:pt idx="169">
                        <c:v>38018</c:v>
                      </c:pt>
                      <c:pt idx="170">
                        <c:v>38047</c:v>
                      </c:pt>
                      <c:pt idx="171">
                        <c:v>38078</c:v>
                      </c:pt>
                      <c:pt idx="172">
                        <c:v>38108</c:v>
                      </c:pt>
                      <c:pt idx="173">
                        <c:v>38139</c:v>
                      </c:pt>
                      <c:pt idx="174">
                        <c:v>38169</c:v>
                      </c:pt>
                      <c:pt idx="175">
                        <c:v>38200</c:v>
                      </c:pt>
                      <c:pt idx="176">
                        <c:v>38231</c:v>
                      </c:pt>
                      <c:pt idx="177">
                        <c:v>38261</c:v>
                      </c:pt>
                      <c:pt idx="178">
                        <c:v>38292</c:v>
                      </c:pt>
                      <c:pt idx="179">
                        <c:v>38322</c:v>
                      </c:pt>
                      <c:pt idx="180">
                        <c:v>38353</c:v>
                      </c:pt>
                      <c:pt idx="181">
                        <c:v>38384</c:v>
                      </c:pt>
                      <c:pt idx="182">
                        <c:v>38412</c:v>
                      </c:pt>
                      <c:pt idx="183">
                        <c:v>38443</c:v>
                      </c:pt>
                      <c:pt idx="184">
                        <c:v>38473</c:v>
                      </c:pt>
                      <c:pt idx="185">
                        <c:v>38504</c:v>
                      </c:pt>
                      <c:pt idx="186">
                        <c:v>38534</c:v>
                      </c:pt>
                      <c:pt idx="187">
                        <c:v>38565</c:v>
                      </c:pt>
                      <c:pt idx="188">
                        <c:v>38596</c:v>
                      </c:pt>
                      <c:pt idx="189">
                        <c:v>38626</c:v>
                      </c:pt>
                      <c:pt idx="190">
                        <c:v>38657</c:v>
                      </c:pt>
                      <c:pt idx="191">
                        <c:v>38687</c:v>
                      </c:pt>
                      <c:pt idx="192">
                        <c:v>38718</c:v>
                      </c:pt>
                      <c:pt idx="193">
                        <c:v>38749</c:v>
                      </c:pt>
                      <c:pt idx="194">
                        <c:v>38777</c:v>
                      </c:pt>
                      <c:pt idx="195">
                        <c:v>38808</c:v>
                      </c:pt>
                      <c:pt idx="196">
                        <c:v>38838</c:v>
                      </c:pt>
                      <c:pt idx="197">
                        <c:v>38869</c:v>
                      </c:pt>
                      <c:pt idx="198">
                        <c:v>38899</c:v>
                      </c:pt>
                      <c:pt idx="199">
                        <c:v>38930</c:v>
                      </c:pt>
                      <c:pt idx="200">
                        <c:v>38961</c:v>
                      </c:pt>
                      <c:pt idx="201">
                        <c:v>38991</c:v>
                      </c:pt>
                      <c:pt idx="202">
                        <c:v>39022</c:v>
                      </c:pt>
                      <c:pt idx="203">
                        <c:v>39052</c:v>
                      </c:pt>
                      <c:pt idx="204">
                        <c:v>39083</c:v>
                      </c:pt>
                      <c:pt idx="205">
                        <c:v>39114</c:v>
                      </c:pt>
                      <c:pt idx="206">
                        <c:v>39142</c:v>
                      </c:pt>
                      <c:pt idx="207">
                        <c:v>39173</c:v>
                      </c:pt>
                      <c:pt idx="208">
                        <c:v>39203</c:v>
                      </c:pt>
                      <c:pt idx="209">
                        <c:v>39234</c:v>
                      </c:pt>
                      <c:pt idx="210">
                        <c:v>39264</c:v>
                      </c:pt>
                      <c:pt idx="211">
                        <c:v>39295</c:v>
                      </c:pt>
                      <c:pt idx="212">
                        <c:v>39326</c:v>
                      </c:pt>
                      <c:pt idx="213">
                        <c:v>39356</c:v>
                      </c:pt>
                      <c:pt idx="214">
                        <c:v>39387</c:v>
                      </c:pt>
                      <c:pt idx="215">
                        <c:v>39417</c:v>
                      </c:pt>
                      <c:pt idx="216">
                        <c:v>39448</c:v>
                      </c:pt>
                      <c:pt idx="217">
                        <c:v>39479</c:v>
                      </c:pt>
                      <c:pt idx="218">
                        <c:v>39508</c:v>
                      </c:pt>
                      <c:pt idx="219">
                        <c:v>39539</c:v>
                      </c:pt>
                      <c:pt idx="220">
                        <c:v>39569</c:v>
                      </c:pt>
                      <c:pt idx="221">
                        <c:v>39600</c:v>
                      </c:pt>
                      <c:pt idx="222">
                        <c:v>39630</c:v>
                      </c:pt>
                      <c:pt idx="223">
                        <c:v>39661</c:v>
                      </c:pt>
                      <c:pt idx="224">
                        <c:v>39692</c:v>
                      </c:pt>
                      <c:pt idx="225">
                        <c:v>39722</c:v>
                      </c:pt>
                      <c:pt idx="226">
                        <c:v>39753</c:v>
                      </c:pt>
                      <c:pt idx="227">
                        <c:v>39783</c:v>
                      </c:pt>
                      <c:pt idx="228">
                        <c:v>39814</c:v>
                      </c:pt>
                      <c:pt idx="229">
                        <c:v>39845</c:v>
                      </c:pt>
                      <c:pt idx="230">
                        <c:v>39873</c:v>
                      </c:pt>
                      <c:pt idx="231">
                        <c:v>39904</c:v>
                      </c:pt>
                      <c:pt idx="232">
                        <c:v>39934</c:v>
                      </c:pt>
                      <c:pt idx="233">
                        <c:v>39965</c:v>
                      </c:pt>
                      <c:pt idx="234">
                        <c:v>39995</c:v>
                      </c:pt>
                      <c:pt idx="235">
                        <c:v>40026</c:v>
                      </c:pt>
                      <c:pt idx="236">
                        <c:v>40057</c:v>
                      </c:pt>
                      <c:pt idx="237">
                        <c:v>40087</c:v>
                      </c:pt>
                      <c:pt idx="238">
                        <c:v>40118</c:v>
                      </c:pt>
                      <c:pt idx="239">
                        <c:v>40148</c:v>
                      </c:pt>
                      <c:pt idx="240">
                        <c:v>40179</c:v>
                      </c:pt>
                      <c:pt idx="241">
                        <c:v>40210</c:v>
                      </c:pt>
                      <c:pt idx="242">
                        <c:v>40238</c:v>
                      </c:pt>
                      <c:pt idx="243">
                        <c:v>40269</c:v>
                      </c:pt>
                      <c:pt idx="244">
                        <c:v>40299</c:v>
                      </c:pt>
                      <c:pt idx="245">
                        <c:v>40330</c:v>
                      </c:pt>
                      <c:pt idx="246">
                        <c:v>40360</c:v>
                      </c:pt>
                      <c:pt idx="247">
                        <c:v>40391</c:v>
                      </c:pt>
                      <c:pt idx="248">
                        <c:v>40422</c:v>
                      </c:pt>
                      <c:pt idx="249">
                        <c:v>40452</c:v>
                      </c:pt>
                      <c:pt idx="250">
                        <c:v>40483</c:v>
                      </c:pt>
                      <c:pt idx="251">
                        <c:v>40513</c:v>
                      </c:pt>
                      <c:pt idx="252">
                        <c:v>40544</c:v>
                      </c:pt>
                      <c:pt idx="253">
                        <c:v>40575</c:v>
                      </c:pt>
                      <c:pt idx="254">
                        <c:v>40603</c:v>
                      </c:pt>
                      <c:pt idx="255">
                        <c:v>40634</c:v>
                      </c:pt>
                      <c:pt idx="256">
                        <c:v>40664</c:v>
                      </c:pt>
                      <c:pt idx="257">
                        <c:v>40695</c:v>
                      </c:pt>
                      <c:pt idx="258">
                        <c:v>40725</c:v>
                      </c:pt>
                      <c:pt idx="259">
                        <c:v>40756</c:v>
                      </c:pt>
                      <c:pt idx="260">
                        <c:v>40787</c:v>
                      </c:pt>
                      <c:pt idx="261">
                        <c:v>40817</c:v>
                      </c:pt>
                      <c:pt idx="262">
                        <c:v>40848</c:v>
                      </c:pt>
                      <c:pt idx="263">
                        <c:v>40878</c:v>
                      </c:pt>
                      <c:pt idx="264">
                        <c:v>40909</c:v>
                      </c:pt>
                      <c:pt idx="265">
                        <c:v>40940</c:v>
                      </c:pt>
                      <c:pt idx="266">
                        <c:v>40969</c:v>
                      </c:pt>
                      <c:pt idx="267">
                        <c:v>41000</c:v>
                      </c:pt>
                      <c:pt idx="268">
                        <c:v>41030</c:v>
                      </c:pt>
                      <c:pt idx="269">
                        <c:v>41061</c:v>
                      </c:pt>
                      <c:pt idx="270">
                        <c:v>41091</c:v>
                      </c:pt>
                      <c:pt idx="271">
                        <c:v>41122</c:v>
                      </c:pt>
                      <c:pt idx="272">
                        <c:v>41153</c:v>
                      </c:pt>
                      <c:pt idx="273">
                        <c:v>41183</c:v>
                      </c:pt>
                      <c:pt idx="274">
                        <c:v>41214</c:v>
                      </c:pt>
                      <c:pt idx="275">
                        <c:v>41244</c:v>
                      </c:pt>
                      <c:pt idx="276">
                        <c:v>41275</c:v>
                      </c:pt>
                      <c:pt idx="277">
                        <c:v>41306</c:v>
                      </c:pt>
                      <c:pt idx="278">
                        <c:v>41334</c:v>
                      </c:pt>
                      <c:pt idx="279">
                        <c:v>41365</c:v>
                      </c:pt>
                      <c:pt idx="280">
                        <c:v>41395</c:v>
                      </c:pt>
                      <c:pt idx="281">
                        <c:v>41426</c:v>
                      </c:pt>
                      <c:pt idx="282">
                        <c:v>41456</c:v>
                      </c:pt>
                      <c:pt idx="283">
                        <c:v>41487</c:v>
                      </c:pt>
                      <c:pt idx="284">
                        <c:v>41518</c:v>
                      </c:pt>
                      <c:pt idx="285">
                        <c:v>41548</c:v>
                      </c:pt>
                      <c:pt idx="286">
                        <c:v>41579</c:v>
                      </c:pt>
                      <c:pt idx="287">
                        <c:v>41609</c:v>
                      </c:pt>
                      <c:pt idx="288">
                        <c:v>41640</c:v>
                      </c:pt>
                      <c:pt idx="289">
                        <c:v>41671</c:v>
                      </c:pt>
                      <c:pt idx="290">
                        <c:v>41699</c:v>
                      </c:pt>
                      <c:pt idx="291">
                        <c:v>41730</c:v>
                      </c:pt>
                      <c:pt idx="292">
                        <c:v>41760</c:v>
                      </c:pt>
                      <c:pt idx="293">
                        <c:v>41791</c:v>
                      </c:pt>
                      <c:pt idx="294">
                        <c:v>41821</c:v>
                      </c:pt>
                      <c:pt idx="295">
                        <c:v>41852</c:v>
                      </c:pt>
                      <c:pt idx="296">
                        <c:v>41883</c:v>
                      </c:pt>
                      <c:pt idx="297">
                        <c:v>41913</c:v>
                      </c:pt>
                      <c:pt idx="298">
                        <c:v>41944</c:v>
                      </c:pt>
                      <c:pt idx="299">
                        <c:v>41974</c:v>
                      </c:pt>
                      <c:pt idx="300">
                        <c:v>42005</c:v>
                      </c:pt>
                      <c:pt idx="301">
                        <c:v>42036</c:v>
                      </c:pt>
                      <c:pt idx="302">
                        <c:v>42064</c:v>
                      </c:pt>
                      <c:pt idx="303">
                        <c:v>42095</c:v>
                      </c:pt>
                      <c:pt idx="304">
                        <c:v>42125</c:v>
                      </c:pt>
                      <c:pt idx="305">
                        <c:v>42156</c:v>
                      </c:pt>
                      <c:pt idx="306">
                        <c:v>42186</c:v>
                      </c:pt>
                      <c:pt idx="307">
                        <c:v>42217</c:v>
                      </c:pt>
                      <c:pt idx="308">
                        <c:v>42248</c:v>
                      </c:pt>
                      <c:pt idx="309">
                        <c:v>42278</c:v>
                      </c:pt>
                      <c:pt idx="310">
                        <c:v>42309</c:v>
                      </c:pt>
                      <c:pt idx="311">
                        <c:v>42339</c:v>
                      </c:pt>
                      <c:pt idx="312">
                        <c:v>42370</c:v>
                      </c:pt>
                      <c:pt idx="313">
                        <c:v>42401</c:v>
                      </c:pt>
                      <c:pt idx="314">
                        <c:v>42430</c:v>
                      </c:pt>
                      <c:pt idx="315">
                        <c:v>42461</c:v>
                      </c:pt>
                      <c:pt idx="316">
                        <c:v>42491</c:v>
                      </c:pt>
                      <c:pt idx="317">
                        <c:v>42522</c:v>
                      </c:pt>
                      <c:pt idx="318">
                        <c:v>42552</c:v>
                      </c:pt>
                      <c:pt idx="319">
                        <c:v>42583</c:v>
                      </c:pt>
                      <c:pt idx="320">
                        <c:v>42614</c:v>
                      </c:pt>
                      <c:pt idx="321">
                        <c:v>42644</c:v>
                      </c:pt>
                      <c:pt idx="322">
                        <c:v>42675</c:v>
                      </c:pt>
                      <c:pt idx="323">
                        <c:v>42705</c:v>
                      </c:pt>
                      <c:pt idx="324">
                        <c:v>42736</c:v>
                      </c:pt>
                      <c:pt idx="325">
                        <c:v>42767</c:v>
                      </c:pt>
                      <c:pt idx="326">
                        <c:v>42795</c:v>
                      </c:pt>
                      <c:pt idx="327">
                        <c:v>42826</c:v>
                      </c:pt>
                      <c:pt idx="328">
                        <c:v>42856</c:v>
                      </c:pt>
                      <c:pt idx="329">
                        <c:v>42887</c:v>
                      </c:pt>
                      <c:pt idx="330">
                        <c:v>42917</c:v>
                      </c:pt>
                      <c:pt idx="331">
                        <c:v>42948</c:v>
                      </c:pt>
                      <c:pt idx="332">
                        <c:v>42979</c:v>
                      </c:pt>
                      <c:pt idx="333">
                        <c:v>43009</c:v>
                      </c:pt>
                      <c:pt idx="334">
                        <c:v>43040</c:v>
                      </c:pt>
                      <c:pt idx="335">
                        <c:v>43070</c:v>
                      </c:pt>
                      <c:pt idx="336">
                        <c:v>43101</c:v>
                      </c:pt>
                      <c:pt idx="337">
                        <c:v>43132</c:v>
                      </c:pt>
                      <c:pt idx="338">
                        <c:v>43160</c:v>
                      </c:pt>
                      <c:pt idx="339">
                        <c:v>43191</c:v>
                      </c:pt>
                      <c:pt idx="340">
                        <c:v>43221</c:v>
                      </c:pt>
                      <c:pt idx="341">
                        <c:v>43252</c:v>
                      </c:pt>
                      <c:pt idx="342">
                        <c:v>43282</c:v>
                      </c:pt>
                      <c:pt idx="343">
                        <c:v>43313</c:v>
                      </c:pt>
                      <c:pt idx="344">
                        <c:v>43344</c:v>
                      </c:pt>
                      <c:pt idx="345">
                        <c:v>43374</c:v>
                      </c:pt>
                      <c:pt idx="346">
                        <c:v>43405</c:v>
                      </c:pt>
                      <c:pt idx="347">
                        <c:v>43435</c:v>
                      </c:pt>
                      <c:pt idx="348">
                        <c:v>43466</c:v>
                      </c:pt>
                      <c:pt idx="349">
                        <c:v>43497</c:v>
                      </c:pt>
                      <c:pt idx="350">
                        <c:v>43525</c:v>
                      </c:pt>
                      <c:pt idx="351">
                        <c:v>43556</c:v>
                      </c:pt>
                      <c:pt idx="352">
                        <c:v>43586</c:v>
                      </c:pt>
                      <c:pt idx="353">
                        <c:v>43617</c:v>
                      </c:pt>
                      <c:pt idx="354">
                        <c:v>43647</c:v>
                      </c:pt>
                      <c:pt idx="355">
                        <c:v>43678</c:v>
                      </c:pt>
                      <c:pt idx="356">
                        <c:v>43709</c:v>
                      </c:pt>
                      <c:pt idx="357">
                        <c:v>43739</c:v>
                      </c:pt>
                      <c:pt idx="358">
                        <c:v>43770</c:v>
                      </c:pt>
                      <c:pt idx="359">
                        <c:v>43800</c:v>
                      </c:pt>
                      <c:pt idx="360">
                        <c:v>43831</c:v>
                      </c:pt>
                      <c:pt idx="361">
                        <c:v>43862</c:v>
                      </c:pt>
                      <c:pt idx="362">
                        <c:v>43891</c:v>
                      </c:pt>
                      <c:pt idx="363">
                        <c:v>43922</c:v>
                      </c:pt>
                      <c:pt idx="364">
                        <c:v>43952</c:v>
                      </c:pt>
                      <c:pt idx="365">
                        <c:v>43983</c:v>
                      </c:pt>
                      <c:pt idx="366">
                        <c:v>44013</c:v>
                      </c:pt>
                      <c:pt idx="367">
                        <c:v>44044</c:v>
                      </c:pt>
                      <c:pt idx="368">
                        <c:v>44075</c:v>
                      </c:pt>
                      <c:pt idx="369">
                        <c:v>44105</c:v>
                      </c:pt>
                      <c:pt idx="370">
                        <c:v>44136</c:v>
                      </c:pt>
                      <c:pt idx="371">
                        <c:v>44166</c:v>
                      </c:pt>
                      <c:pt idx="372">
                        <c:v>44197</c:v>
                      </c:pt>
                      <c:pt idx="373">
                        <c:v>44228</c:v>
                      </c:pt>
                      <c:pt idx="374">
                        <c:v>44256</c:v>
                      </c:pt>
                      <c:pt idx="375">
                        <c:v>44287</c:v>
                      </c:pt>
                      <c:pt idx="376">
                        <c:v>44317</c:v>
                      </c:pt>
                      <c:pt idx="377">
                        <c:v>44348</c:v>
                      </c:pt>
                      <c:pt idx="378">
                        <c:v>44378</c:v>
                      </c:pt>
                      <c:pt idx="379">
                        <c:v>44409</c:v>
                      </c:pt>
                      <c:pt idx="380">
                        <c:v>44440</c:v>
                      </c:pt>
                      <c:pt idx="381">
                        <c:v>44470</c:v>
                      </c:pt>
                      <c:pt idx="382">
                        <c:v>44501</c:v>
                      </c:pt>
                      <c:pt idx="383">
                        <c:v>44531</c:v>
                      </c:pt>
                      <c:pt idx="384">
                        <c:v>44562</c:v>
                      </c:pt>
                      <c:pt idx="385">
                        <c:v>44593</c:v>
                      </c:pt>
                      <c:pt idx="386">
                        <c:v>44621</c:v>
                      </c:pt>
                      <c:pt idx="387">
                        <c:v>44652</c:v>
                      </c:pt>
                      <c:pt idx="388">
                        <c:v>44682</c:v>
                      </c:pt>
                      <c:pt idx="389">
                        <c:v>44713</c:v>
                      </c:pt>
                      <c:pt idx="390">
                        <c:v>44743</c:v>
                      </c:pt>
                      <c:pt idx="391">
                        <c:v>44774</c:v>
                      </c:pt>
                      <c:pt idx="392">
                        <c:v>44805</c:v>
                      </c:pt>
                      <c:pt idx="393">
                        <c:v>44835</c:v>
                      </c:pt>
                      <c:pt idx="394">
                        <c:v>44866</c:v>
                      </c:pt>
                      <c:pt idx="395">
                        <c:v>44896</c:v>
                      </c:pt>
                      <c:pt idx="396">
                        <c:v>44927</c:v>
                      </c:pt>
                      <c:pt idx="397">
                        <c:v>44958</c:v>
                      </c:pt>
                      <c:pt idx="398">
                        <c:v>44986</c:v>
                      </c:pt>
                      <c:pt idx="399">
                        <c:v>45017</c:v>
                      </c:pt>
                      <c:pt idx="400">
                        <c:v>45047</c:v>
                      </c:pt>
                      <c:pt idx="401">
                        <c:v>45078</c:v>
                      </c:pt>
                      <c:pt idx="402">
                        <c:v>45108</c:v>
                      </c:pt>
                      <c:pt idx="403">
                        <c:v>45139</c:v>
                      </c:pt>
                      <c:pt idx="404">
                        <c:v>45170</c:v>
                      </c:pt>
                      <c:pt idx="405">
                        <c:v>45200</c:v>
                      </c:pt>
                      <c:pt idx="406">
                        <c:v>45231</c:v>
                      </c:pt>
                      <c:pt idx="407">
                        <c:v>45261</c:v>
                      </c:pt>
                      <c:pt idx="408">
                        <c:v>45292</c:v>
                      </c:pt>
                      <c:pt idx="409">
                        <c:v>45323</c:v>
                      </c:pt>
                      <c:pt idx="410">
                        <c:v>45352</c:v>
                      </c:pt>
                      <c:pt idx="411">
                        <c:v>45383</c:v>
                      </c:pt>
                      <c:pt idx="412">
                        <c:v>45413</c:v>
                      </c:pt>
                      <c:pt idx="413">
                        <c:v>45444</c:v>
                      </c:pt>
                      <c:pt idx="414">
                        <c:v>45474</c:v>
                      </c:pt>
                      <c:pt idx="415">
                        <c:v>45505</c:v>
                      </c:pt>
                      <c:pt idx="416">
                        <c:v>45536</c:v>
                      </c:pt>
                      <c:pt idx="417">
                        <c:v>45566</c:v>
                      </c:pt>
                      <c:pt idx="418">
                        <c:v>45597</c:v>
                      </c:pt>
                      <c:pt idx="419">
                        <c:v>45627</c:v>
                      </c:pt>
                      <c:pt idx="420">
                        <c:v>45658</c:v>
                      </c:pt>
                      <c:pt idx="421">
                        <c:v>45689</c:v>
                      </c:pt>
                      <c:pt idx="422">
                        <c:v>45717</c:v>
                      </c:pt>
                      <c:pt idx="423">
                        <c:v>45748</c:v>
                      </c:pt>
                      <c:pt idx="424">
                        <c:v>45778</c:v>
                      </c:pt>
                      <c:pt idx="425">
                        <c:v>45809</c:v>
                      </c:pt>
                      <c:pt idx="426">
                        <c:v>45839</c:v>
                      </c:pt>
                      <c:pt idx="427">
                        <c:v>45870</c:v>
                      </c:pt>
                      <c:pt idx="428">
                        <c:v>45901</c:v>
                      </c:pt>
                      <c:pt idx="429">
                        <c:v>45931</c:v>
                      </c:pt>
                      <c:pt idx="430">
                        <c:v>45962</c:v>
                      </c:pt>
                      <c:pt idx="431">
                        <c:v>45992</c:v>
                      </c:pt>
                      <c:pt idx="432">
                        <c:v>46023</c:v>
                      </c:pt>
                      <c:pt idx="433">
                        <c:v>46054</c:v>
                      </c:pt>
                      <c:pt idx="434">
                        <c:v>46082</c:v>
                      </c:pt>
                      <c:pt idx="435">
                        <c:v>46113</c:v>
                      </c:pt>
                      <c:pt idx="436">
                        <c:v>46143</c:v>
                      </c:pt>
                      <c:pt idx="437">
                        <c:v>46174</c:v>
                      </c:pt>
                    </c:numCache>
                  </c:numRef>
                </c:cat>
                <c:val>
                  <c:numRef>
                    <c:extLst xmlns:c15="http://schemas.microsoft.com/office/drawing/2012/chart">
                      <c:ext xmlns:c15="http://schemas.microsoft.com/office/drawing/2012/chart" uri="{02D57815-91ED-43cb-92C2-25804820EDAC}">
                        <c15:formulaRef>
                          <c15:sqref>Monthly!$I$2:$I$439</c15:sqref>
                        </c15:formulaRef>
                      </c:ext>
                    </c:extLst>
                    <c:numCache>
                      <c:formatCode>General</c:formatCode>
                      <c:ptCount val="438"/>
                      <c:pt idx="0">
                        <c:v>0.59747500469080872</c:v>
                      </c:pt>
                      <c:pt idx="1">
                        <c:v>0.6025802644636965</c:v>
                      </c:pt>
                      <c:pt idx="2">
                        <c:v>0.60443686915763406</c:v>
                      </c:pt>
                      <c:pt idx="3">
                        <c:v>0.60684350132625997</c:v>
                      </c:pt>
                      <c:pt idx="4">
                        <c:v>0.60996345145399644</c:v>
                      </c:pt>
                      <c:pt idx="5">
                        <c:v>0.61022473386778808</c:v>
                      </c:pt>
                      <c:pt idx="6">
                        <c:v>0.61080147578302846</c:v>
                      </c:pt>
                      <c:pt idx="7">
                        <c:v>0.611906556141673</c:v>
                      </c:pt>
                      <c:pt idx="8">
                        <c:v>0.61006175551019359</c:v>
                      </c:pt>
                      <c:pt idx="9">
                        <c:v>0.61181728930915102</c:v>
                      </c:pt>
                      <c:pt idx="10">
                        <c:v>0.61099201942198922</c:v>
                      </c:pt>
                      <c:pt idx="11">
                        <c:v>0.6139901069587963</c:v>
                      </c:pt>
                      <c:pt idx="12">
                        <c:v>0.6184066649310076</c:v>
                      </c:pt>
                      <c:pt idx="13">
                        <c:v>0.61780375523715925</c:v>
                      </c:pt>
                      <c:pt idx="14">
                        <c:v>0.61308458982877589</c:v>
                      </c:pt>
                      <c:pt idx="15">
                        <c:v>0.6182078779657546</c:v>
                      </c:pt>
                      <c:pt idx="16">
                        <c:v>0.61855486626665312</c:v>
                      </c:pt>
                      <c:pt idx="17">
                        <c:v>0.61956604491815759</c:v>
                      </c:pt>
                      <c:pt idx="18">
                        <c:v>0.61913767019667176</c:v>
                      </c:pt>
                      <c:pt idx="19">
                        <c:v>0.6205437000831423</c:v>
                      </c:pt>
                      <c:pt idx="20">
                        <c:v>0.62117599819308855</c:v>
                      </c:pt>
                      <c:pt idx="21">
                        <c:v>0.62460702698624282</c:v>
                      </c:pt>
                      <c:pt idx="22">
                        <c:v>0.62533719652312914</c:v>
                      </c:pt>
                      <c:pt idx="23">
                        <c:v>0.62643949757492845</c:v>
                      </c:pt>
                      <c:pt idx="24">
                        <c:v>0.62406051852033195</c:v>
                      </c:pt>
                      <c:pt idx="25">
                        <c:v>0.62437798809639955</c:v>
                      </c:pt>
                      <c:pt idx="26">
                        <c:v>0.62931746417294143</c:v>
                      </c:pt>
                      <c:pt idx="27">
                        <c:v>0.62887571100084716</c:v>
                      </c:pt>
                      <c:pt idx="28">
                        <c:v>0.62716429395921514</c:v>
                      </c:pt>
                      <c:pt idx="29">
                        <c:v>0.62629575542840721</c:v>
                      </c:pt>
                      <c:pt idx="30">
                        <c:v>0.62816305175038056</c:v>
                      </c:pt>
                      <c:pt idx="31">
                        <c:v>0.62728328081688745</c:v>
                      </c:pt>
                      <c:pt idx="32">
                        <c:v>0.62804032618146777</c:v>
                      </c:pt>
                      <c:pt idx="33">
                        <c:v>0.62737181132868114</c:v>
                      </c:pt>
                      <c:pt idx="34">
                        <c:v>0.6312986861992792</c:v>
                      </c:pt>
                      <c:pt idx="35">
                        <c:v>0.6284014389816438</c:v>
                      </c:pt>
                      <c:pt idx="36">
                        <c:v>0.6275715898357408</c:v>
                      </c:pt>
                      <c:pt idx="37">
                        <c:v>0.63134571671297046</c:v>
                      </c:pt>
                      <c:pt idx="38">
                        <c:v>0.63269385410683521</c:v>
                      </c:pt>
                      <c:pt idx="39">
                        <c:v>0.63003596303546239</c:v>
                      </c:pt>
                      <c:pt idx="40">
                        <c:v>0.62833819505687094</c:v>
                      </c:pt>
                      <c:pt idx="41">
                        <c:v>0.63210883127998385</c:v>
                      </c:pt>
                      <c:pt idx="42">
                        <c:v>0.63067800402774665</c:v>
                      </c:pt>
                      <c:pt idx="43">
                        <c:v>0.63359442993907733</c:v>
                      </c:pt>
                      <c:pt idx="44">
                        <c:v>0.63313753740441092</c:v>
                      </c:pt>
                      <c:pt idx="45">
                        <c:v>0.63178679374324354</c:v>
                      </c:pt>
                      <c:pt idx="46">
                        <c:v>0.63079422937572727</c:v>
                      </c:pt>
                      <c:pt idx="47">
                        <c:v>0.63098597711710525</c:v>
                      </c:pt>
                      <c:pt idx="48">
                        <c:v>0.63151007589636221</c:v>
                      </c:pt>
                      <c:pt idx="49">
                        <c:v>0.63063938177265466</c:v>
                      </c:pt>
                      <c:pt idx="50">
                        <c:v>0.63056392595781319</c:v>
                      </c:pt>
                      <c:pt idx="51">
                        <c:v>0.62897390336323344</c:v>
                      </c:pt>
                      <c:pt idx="52">
                        <c:v>0.63319413213406139</c:v>
                      </c:pt>
                      <c:pt idx="53">
                        <c:v>0.63165495126250304</c:v>
                      </c:pt>
                      <c:pt idx="54">
                        <c:v>0.63111402969898522</c:v>
                      </c:pt>
                      <c:pt idx="55">
                        <c:v>0.62899195834295674</c:v>
                      </c:pt>
                      <c:pt idx="56">
                        <c:v>0.62967539267015704</c:v>
                      </c:pt>
                      <c:pt idx="57">
                        <c:v>0.62793741818861815</c:v>
                      </c:pt>
                      <c:pt idx="58">
                        <c:v>0.62819131299734743</c:v>
                      </c:pt>
                      <c:pt idx="59">
                        <c:v>0.62832534699272957</c:v>
                      </c:pt>
                      <c:pt idx="60">
                        <c:v>0.62967925461741425</c:v>
                      </c:pt>
                      <c:pt idx="61">
                        <c:v>0.63427958851299815</c:v>
                      </c:pt>
                      <c:pt idx="62">
                        <c:v>0.63282433372907032</c:v>
                      </c:pt>
                      <c:pt idx="63">
                        <c:v>0.63569997137131407</c:v>
                      </c:pt>
                      <c:pt idx="64">
                        <c:v>0.63444892663842212</c:v>
                      </c:pt>
                      <c:pt idx="65">
                        <c:v>0.63296835760924153</c:v>
                      </c:pt>
                      <c:pt idx="66">
                        <c:v>0.63504486740976218</c:v>
                      </c:pt>
                      <c:pt idx="67">
                        <c:v>0.63560625736719079</c:v>
                      </c:pt>
                      <c:pt idx="68">
                        <c:v>0.63332337416591966</c:v>
                      </c:pt>
                      <c:pt idx="69">
                        <c:v>0.6370888928777998</c:v>
                      </c:pt>
                      <c:pt idx="70">
                        <c:v>0.63562456730293737</c:v>
                      </c:pt>
                      <c:pt idx="71">
                        <c:v>0.63315350662089265</c:v>
                      </c:pt>
                      <c:pt idx="72">
                        <c:v>0.63702858940579654</c:v>
                      </c:pt>
                      <c:pt idx="73">
                        <c:v>0.63518937032418954</c:v>
                      </c:pt>
                      <c:pt idx="74">
                        <c:v>0.6337927435099453</c:v>
                      </c:pt>
                      <c:pt idx="75">
                        <c:v>0.63190537452716067</c:v>
                      </c:pt>
                      <c:pt idx="76">
                        <c:v>0.63281519200581959</c:v>
                      </c:pt>
                      <c:pt idx="77">
                        <c:v>0.63430723928257293</c:v>
                      </c:pt>
                      <c:pt idx="78">
                        <c:v>0.63495116053237877</c:v>
                      </c:pt>
                      <c:pt idx="79">
                        <c:v>0.63452132701421804</c:v>
                      </c:pt>
                      <c:pt idx="80">
                        <c:v>0.63512441943888531</c:v>
                      </c:pt>
                      <c:pt idx="81">
                        <c:v>0.63366113655131007</c:v>
                      </c:pt>
                      <c:pt idx="82">
                        <c:v>0.6339699506652714</c:v>
                      </c:pt>
                      <c:pt idx="83">
                        <c:v>0.63503513925556831</c:v>
                      </c:pt>
                      <c:pt idx="84">
                        <c:v>0.63493559535029842</c:v>
                      </c:pt>
                      <c:pt idx="85">
                        <c:v>0.63468899521531097</c:v>
                      </c:pt>
                      <c:pt idx="86">
                        <c:v>0.63343845110190311</c:v>
                      </c:pt>
                      <c:pt idx="87">
                        <c:v>0.63804883409960989</c:v>
                      </c:pt>
                      <c:pt idx="88">
                        <c:v>0.64045273066920627</c:v>
                      </c:pt>
                      <c:pt idx="89">
                        <c:v>0.63896472643878999</c:v>
                      </c:pt>
                      <c:pt idx="90">
                        <c:v>0.63833621683967701</c:v>
                      </c:pt>
                      <c:pt idx="91">
                        <c:v>0.63660282799355639</c:v>
                      </c:pt>
                      <c:pt idx="92">
                        <c:v>0.6388239284502919</c:v>
                      </c:pt>
                      <c:pt idx="93">
                        <c:v>0.64017241073487419</c:v>
                      </c:pt>
                      <c:pt idx="94">
                        <c:v>0.63726130963946925</c:v>
                      </c:pt>
                      <c:pt idx="95">
                        <c:v>0.63934224627114766</c:v>
                      </c:pt>
                      <c:pt idx="96">
                        <c:v>0.6410305980772949</c:v>
                      </c:pt>
                      <c:pt idx="97">
                        <c:v>0.64256263321569584</c:v>
                      </c:pt>
                      <c:pt idx="98">
                        <c:v>0.64440116167852113</c:v>
                      </c:pt>
                      <c:pt idx="99">
                        <c:v>0.64207598348335371</c:v>
                      </c:pt>
                      <c:pt idx="100">
                        <c:v>0.64096678600181578</c:v>
                      </c:pt>
                      <c:pt idx="101">
                        <c:v>0.64238636170104058</c:v>
                      </c:pt>
                      <c:pt idx="102">
                        <c:v>0.64286320650605278</c:v>
                      </c:pt>
                      <c:pt idx="103">
                        <c:v>0.64251476793248952</c:v>
                      </c:pt>
                      <c:pt idx="104">
                        <c:v>0.64161190827410486</c:v>
                      </c:pt>
                      <c:pt idx="105">
                        <c:v>0.63921117556844698</c:v>
                      </c:pt>
                      <c:pt idx="106">
                        <c:v>0.63894337866143569</c:v>
                      </c:pt>
                      <c:pt idx="107">
                        <c:v>0.636790432576681</c:v>
                      </c:pt>
                      <c:pt idx="108">
                        <c:v>0.63971484079159668</c:v>
                      </c:pt>
                      <c:pt idx="109">
                        <c:v>0.63783774921301151</c:v>
                      </c:pt>
                      <c:pt idx="110">
                        <c:v>0.63844774172509378</c:v>
                      </c:pt>
                      <c:pt idx="111">
                        <c:v>0.63616420679087027</c:v>
                      </c:pt>
                      <c:pt idx="112">
                        <c:v>0.63477800420404029</c:v>
                      </c:pt>
                      <c:pt idx="113">
                        <c:v>0.63460217561458721</c:v>
                      </c:pt>
                      <c:pt idx="114">
                        <c:v>0.63625230612634387</c:v>
                      </c:pt>
                      <c:pt idx="115">
                        <c:v>0.63499107692793633</c:v>
                      </c:pt>
                      <c:pt idx="116">
                        <c:v>0.63430674078133564</c:v>
                      </c:pt>
                      <c:pt idx="117">
                        <c:v>0.6365536388308326</c:v>
                      </c:pt>
                      <c:pt idx="118">
                        <c:v>0.63729123699350254</c:v>
                      </c:pt>
                      <c:pt idx="119">
                        <c:v>0.6318814878231489</c:v>
                      </c:pt>
                      <c:pt idx="120">
                        <c:v>0.637423772333369</c:v>
                      </c:pt>
                      <c:pt idx="121">
                        <c:v>0.63531666968544342</c:v>
                      </c:pt>
                      <c:pt idx="122">
                        <c:v>0.63346095175425476</c:v>
                      </c:pt>
                      <c:pt idx="123">
                        <c:v>0.63635274741727799</c:v>
                      </c:pt>
                      <c:pt idx="124">
                        <c:v>0.63649641563706272</c:v>
                      </c:pt>
                      <c:pt idx="125">
                        <c:v>0.63786331500392768</c:v>
                      </c:pt>
                      <c:pt idx="126">
                        <c:v>0.63875304720395942</c:v>
                      </c:pt>
                      <c:pt idx="127">
                        <c:v>0.63908978655847593</c:v>
                      </c:pt>
                      <c:pt idx="128">
                        <c:v>0.63605086664924659</c:v>
                      </c:pt>
                      <c:pt idx="129">
                        <c:v>0.63834169833763676</c:v>
                      </c:pt>
                      <c:pt idx="130">
                        <c:v>0.64024081390468746</c:v>
                      </c:pt>
                      <c:pt idx="131">
                        <c:v>0.64022899226144248</c:v>
                      </c:pt>
                      <c:pt idx="132">
                        <c:v>0.64242779860892463</c:v>
                      </c:pt>
                      <c:pt idx="133">
                        <c:v>0.64097803421977206</c:v>
                      </c:pt>
                      <c:pt idx="134">
                        <c:v>0.64477539411436813</c:v>
                      </c:pt>
                      <c:pt idx="135">
                        <c:v>0.64444190628480047</c:v>
                      </c:pt>
                      <c:pt idx="136">
                        <c:v>0.64283688747731393</c:v>
                      </c:pt>
                      <c:pt idx="137">
                        <c:v>0.6434219273802283</c:v>
                      </c:pt>
                      <c:pt idx="138">
                        <c:v>0.64460697795913757</c:v>
                      </c:pt>
                      <c:pt idx="139">
                        <c:v>0.64436861985200167</c:v>
                      </c:pt>
                      <c:pt idx="140">
                        <c:v>0.64378478664192951</c:v>
                      </c:pt>
                      <c:pt idx="141">
                        <c:v>0.63577756519569106</c:v>
                      </c:pt>
                      <c:pt idx="142">
                        <c:v>0.64112274448652262</c:v>
                      </c:pt>
                      <c:pt idx="143">
                        <c:v>0.64716470391248537</c:v>
                      </c:pt>
                      <c:pt idx="144">
                        <c:v>0.64517161706984383</c:v>
                      </c:pt>
                      <c:pt idx="145">
                        <c:v>0.64462775601721767</c:v>
                      </c:pt>
                      <c:pt idx="146">
                        <c:v>0.64537371952398048</c:v>
                      </c:pt>
                      <c:pt idx="147">
                        <c:v>0.6432361468191018</c:v>
                      </c:pt>
                      <c:pt idx="148">
                        <c:v>0.64806760965303412</c:v>
                      </c:pt>
                      <c:pt idx="149">
                        <c:v>0.64674632980539437</c:v>
                      </c:pt>
                      <c:pt idx="150">
                        <c:v>0.64545909872348495</c:v>
                      </c:pt>
                      <c:pt idx="151">
                        <c:v>0.64439797639123109</c:v>
                      </c:pt>
                      <c:pt idx="152">
                        <c:v>0.64821754718257463</c:v>
                      </c:pt>
                      <c:pt idx="153">
                        <c:v>0.64966645147406921</c:v>
                      </c:pt>
                      <c:pt idx="154">
                        <c:v>0.64850344328626175</c:v>
                      </c:pt>
                      <c:pt idx="155">
                        <c:v>0.64685700607720853</c:v>
                      </c:pt>
                      <c:pt idx="156">
                        <c:v>0.6486414809117792</c:v>
                      </c:pt>
                      <c:pt idx="157">
                        <c:v>0.64982049889384919</c:v>
                      </c:pt>
                      <c:pt idx="158">
                        <c:v>0.6480372063692259</c:v>
                      </c:pt>
                      <c:pt idx="159">
                        <c:v>0.64894885061235175</c:v>
                      </c:pt>
                      <c:pt idx="160">
                        <c:v>0.65247568754574925</c:v>
                      </c:pt>
                      <c:pt idx="161">
                        <c:v>0.64999025910773434</c:v>
                      </c:pt>
                      <c:pt idx="162">
                        <c:v>0.64912981822869664</c:v>
                      </c:pt>
                      <c:pt idx="163">
                        <c:v>0.64437539002305111</c:v>
                      </c:pt>
                      <c:pt idx="164">
                        <c:v>0.64542826947808041</c:v>
                      </c:pt>
                      <c:pt idx="165">
                        <c:v>0.64839718331341989</c:v>
                      </c:pt>
                      <c:pt idx="166">
                        <c:v>0.64663115643854285</c:v>
                      </c:pt>
                      <c:pt idx="167">
                        <c:v>0.64769068222982484</c:v>
                      </c:pt>
                      <c:pt idx="168">
                        <c:v>0.6473879432004096</c:v>
                      </c:pt>
                      <c:pt idx="169">
                        <c:v>0.64802746132033229</c:v>
                      </c:pt>
                      <c:pt idx="170">
                        <c:v>0.64484861954857509</c:v>
                      </c:pt>
                      <c:pt idx="171">
                        <c:v>0.64834961515689749</c:v>
                      </c:pt>
                      <c:pt idx="172">
                        <c:v>0.64513722420625208</c:v>
                      </c:pt>
                      <c:pt idx="173">
                        <c:v>0.65008090614886738</c:v>
                      </c:pt>
                      <c:pt idx="174">
                        <c:v>0.64890129901663229</c:v>
                      </c:pt>
                      <c:pt idx="175">
                        <c:v>0.64890710382513661</c:v>
                      </c:pt>
                      <c:pt idx="176">
                        <c:v>0.64779293643752855</c:v>
                      </c:pt>
                      <c:pt idx="177">
                        <c:v>0.6467071573180897</c:v>
                      </c:pt>
                      <c:pt idx="178">
                        <c:v>0.64703653265439043</c:v>
                      </c:pt>
                      <c:pt idx="179">
                        <c:v>0.64648887634636187</c:v>
                      </c:pt>
                      <c:pt idx="180">
                        <c:v>0.64902267672429004</c:v>
                      </c:pt>
                      <c:pt idx="181">
                        <c:v>0.64828077718451704</c:v>
                      </c:pt>
                      <c:pt idx="182">
                        <c:v>0.64959759955340535</c:v>
                      </c:pt>
                      <c:pt idx="183">
                        <c:v>0.64680125368731567</c:v>
                      </c:pt>
                      <c:pt idx="184">
                        <c:v>0.65061810969140654</c:v>
                      </c:pt>
                      <c:pt idx="185">
                        <c:v>0.6484451755889139</c:v>
                      </c:pt>
                      <c:pt idx="186">
                        <c:v>0.64427703359009703</c:v>
                      </c:pt>
                      <c:pt idx="187">
                        <c:v>0.64702093761652402</c:v>
                      </c:pt>
                      <c:pt idx="188">
                        <c:v>0.64719563165700422</c:v>
                      </c:pt>
                      <c:pt idx="189">
                        <c:v>0.64743525199977625</c:v>
                      </c:pt>
                      <c:pt idx="190">
                        <c:v>0.65128210860477065</c:v>
                      </c:pt>
                      <c:pt idx="191">
                        <c:v>0.65123425860974715</c:v>
                      </c:pt>
                      <c:pt idx="192">
                        <c:v>0.64618148948366338</c:v>
                      </c:pt>
                      <c:pt idx="193">
                        <c:v>0.64914248021108178</c:v>
                      </c:pt>
                      <c:pt idx="194">
                        <c:v>0.65077522775052554</c:v>
                      </c:pt>
                      <c:pt idx="195">
                        <c:v>0.64934287828016879</c:v>
                      </c:pt>
                      <c:pt idx="196">
                        <c:v>0.65084815528932605</c:v>
                      </c:pt>
                      <c:pt idx="197">
                        <c:v>0.650971413760705</c:v>
                      </c:pt>
                      <c:pt idx="198">
                        <c:v>0.64837646353731893</c:v>
                      </c:pt>
                      <c:pt idx="199">
                        <c:v>0.65008242169938546</c:v>
                      </c:pt>
                      <c:pt idx="200">
                        <c:v>0.65165914690729898</c:v>
                      </c:pt>
                      <c:pt idx="201">
                        <c:v>0.65387072049054673</c:v>
                      </c:pt>
                      <c:pt idx="202">
                        <c:v>0.65570945299036187</c:v>
                      </c:pt>
                      <c:pt idx="203">
                        <c:v>0.65231550768322755</c:v>
                      </c:pt>
                      <c:pt idx="204">
                        <c:v>0.65407235786847262</c:v>
                      </c:pt>
                      <c:pt idx="205">
                        <c:v>0.65544277067500178</c:v>
                      </c:pt>
                      <c:pt idx="206">
                        <c:v>0.65368609417590884</c:v>
                      </c:pt>
                      <c:pt idx="207">
                        <c:v>0.65446155441489084</c:v>
                      </c:pt>
                      <c:pt idx="208">
                        <c:v>0.65227446364781438</c:v>
                      </c:pt>
                      <c:pt idx="209">
                        <c:v>0.65434540734330582</c:v>
                      </c:pt>
                      <c:pt idx="210">
                        <c:v>0.65383747641315937</c:v>
                      </c:pt>
                      <c:pt idx="211">
                        <c:v>0.65640020818663325</c:v>
                      </c:pt>
                      <c:pt idx="212">
                        <c:v>0.65489080751650586</c:v>
                      </c:pt>
                      <c:pt idx="213">
                        <c:v>0.6553573416171693</c:v>
                      </c:pt>
                      <c:pt idx="214">
                        <c:v>0.65420504424512094</c:v>
                      </c:pt>
                      <c:pt idx="215">
                        <c:v>0.65547288625060163</c:v>
                      </c:pt>
                      <c:pt idx="216">
                        <c:v>0.65777679964787317</c:v>
                      </c:pt>
                      <c:pt idx="217">
                        <c:v>0.6606990793151466</c:v>
                      </c:pt>
                      <c:pt idx="218">
                        <c:v>0.66006656568877542</c:v>
                      </c:pt>
                      <c:pt idx="219">
                        <c:v>0.66085419500908615</c:v>
                      </c:pt>
                      <c:pt idx="220">
                        <c:v>0.66005744006790168</c:v>
                      </c:pt>
                      <c:pt idx="221">
                        <c:v>0.65927496539741437</c:v>
                      </c:pt>
                      <c:pt idx="222">
                        <c:v>0.66066116189335411</c:v>
                      </c:pt>
                      <c:pt idx="223">
                        <c:v>0.66084239077025897</c:v>
                      </c:pt>
                      <c:pt idx="224">
                        <c:v>0.66625479419556355</c:v>
                      </c:pt>
                      <c:pt idx="225">
                        <c:v>0.67216790743564447</c:v>
                      </c:pt>
                      <c:pt idx="226">
                        <c:v>0.6807955327155748</c:v>
                      </c:pt>
                      <c:pt idx="227">
                        <c:v>0.68573177574860988</c:v>
                      </c:pt>
                      <c:pt idx="228">
                        <c:v>0.68181125790825914</c:v>
                      </c:pt>
                      <c:pt idx="229">
                        <c:v>0.680757290447351</c:v>
                      </c:pt>
                      <c:pt idx="230">
                        <c:v>0.6837883190766586</c:v>
                      </c:pt>
                      <c:pt idx="231">
                        <c:v>0.68294704528012284</c:v>
                      </c:pt>
                      <c:pt idx="232">
                        <c:v>0.68027697209853344</c:v>
                      </c:pt>
                      <c:pt idx="233">
                        <c:v>0.67779751332149196</c:v>
                      </c:pt>
                      <c:pt idx="234">
                        <c:v>0.67674131617810673</c:v>
                      </c:pt>
                      <c:pt idx="235">
                        <c:v>0.67144470766985531</c:v>
                      </c:pt>
                      <c:pt idx="236">
                        <c:v>0.67740408344161407</c:v>
                      </c:pt>
                      <c:pt idx="237">
                        <c:v>0.67700742730562202</c:v>
                      </c:pt>
                      <c:pt idx="238">
                        <c:v>0.67582643179747037</c:v>
                      </c:pt>
                      <c:pt idx="239">
                        <c:v>0.67652149692616836</c:v>
                      </c:pt>
                      <c:pt idx="240">
                        <c:v>0.67705173974005828</c:v>
                      </c:pt>
                      <c:pt idx="241">
                        <c:v>0.67783226829147469</c:v>
                      </c:pt>
                      <c:pt idx="242">
                        <c:v>0.67515754233950376</c:v>
                      </c:pt>
                      <c:pt idx="243">
                        <c:v>0.67561356471524125</c:v>
                      </c:pt>
                      <c:pt idx="244">
                        <c:v>0.67848748384063928</c:v>
                      </c:pt>
                      <c:pt idx="245">
                        <c:v>0.67865276162364518</c:v>
                      </c:pt>
                      <c:pt idx="246">
                        <c:v>0.67923297169903196</c:v>
                      </c:pt>
                      <c:pt idx="247">
                        <c:v>0.67828972261838927</c:v>
                      </c:pt>
                      <c:pt idx="248">
                        <c:v>0.67698579465677677</c:v>
                      </c:pt>
                      <c:pt idx="249">
                        <c:v>0.67485365477932691</c:v>
                      </c:pt>
                      <c:pt idx="250">
                        <c:v>0.67404347492715833</c:v>
                      </c:pt>
                      <c:pt idx="251">
                        <c:v>0.67352688377423364</c:v>
                      </c:pt>
                      <c:pt idx="252">
                        <c:v>0.67183428125772759</c:v>
                      </c:pt>
                      <c:pt idx="253">
                        <c:v>0.67201108096313311</c:v>
                      </c:pt>
                      <c:pt idx="254">
                        <c:v>0.6704740202263697</c:v>
                      </c:pt>
                      <c:pt idx="255">
                        <c:v>0.66942668581781994</c:v>
                      </c:pt>
                      <c:pt idx="256">
                        <c:v>0.67145480781844413</c:v>
                      </c:pt>
                      <c:pt idx="257">
                        <c:v>0.67126079964094709</c:v>
                      </c:pt>
                      <c:pt idx="258">
                        <c:v>0.6723508144172351</c:v>
                      </c:pt>
                      <c:pt idx="259">
                        <c:v>0.67265099578616416</c:v>
                      </c:pt>
                      <c:pt idx="260">
                        <c:v>0.6709696565027079</c:v>
                      </c:pt>
                      <c:pt idx="261">
                        <c:v>0.67033852021216522</c:v>
                      </c:pt>
                      <c:pt idx="262">
                        <c:v>0.67033719509938194</c:v>
                      </c:pt>
                      <c:pt idx="263">
                        <c:v>0.67093428484271433</c:v>
                      </c:pt>
                      <c:pt idx="264">
                        <c:v>0.66959107260847217</c:v>
                      </c:pt>
                      <c:pt idx="265">
                        <c:v>0.66805009465559917</c:v>
                      </c:pt>
                      <c:pt idx="266">
                        <c:v>0.6690437424389889</c:v>
                      </c:pt>
                      <c:pt idx="267">
                        <c:v>0.66982801651767487</c:v>
                      </c:pt>
                      <c:pt idx="268">
                        <c:v>0.67111240324163246</c:v>
                      </c:pt>
                      <c:pt idx="269">
                        <c:v>0.67323633518048398</c:v>
                      </c:pt>
                      <c:pt idx="270">
                        <c:v>0.67368019751652031</c:v>
                      </c:pt>
                      <c:pt idx="271">
                        <c:v>0.67104739507959488</c:v>
                      </c:pt>
                      <c:pt idx="272">
                        <c:v>0.67011246882119357</c:v>
                      </c:pt>
                      <c:pt idx="273">
                        <c:v>0.67087766554433215</c:v>
                      </c:pt>
                      <c:pt idx="274">
                        <c:v>0.67085629428182914</c:v>
                      </c:pt>
                      <c:pt idx="275">
                        <c:v>0.67111759024076123</c:v>
                      </c:pt>
                      <c:pt idx="276">
                        <c:v>0.66793455560196591</c:v>
                      </c:pt>
                      <c:pt idx="277">
                        <c:v>0.66733979894601658</c:v>
                      </c:pt>
                      <c:pt idx="278">
                        <c:v>0.67071150831259252</c:v>
                      </c:pt>
                      <c:pt idx="279">
                        <c:v>0.67235174186685576</c:v>
                      </c:pt>
                      <c:pt idx="280">
                        <c:v>0.67176017524024878</c:v>
                      </c:pt>
                      <c:pt idx="281">
                        <c:v>0.67216423962483696</c:v>
                      </c:pt>
                      <c:pt idx="282">
                        <c:v>0.67088440638024727</c:v>
                      </c:pt>
                      <c:pt idx="283">
                        <c:v>0.67202321463012638</c:v>
                      </c:pt>
                      <c:pt idx="284">
                        <c:v>0.67220576800426357</c:v>
                      </c:pt>
                      <c:pt idx="285">
                        <c:v>0.67293442337797871</c:v>
                      </c:pt>
                      <c:pt idx="286">
                        <c:v>0.67280432432432435</c:v>
                      </c:pt>
                      <c:pt idx="287">
                        <c:v>0.67352131871544274</c:v>
                      </c:pt>
                      <c:pt idx="288">
                        <c:v>0.67467267765226102</c:v>
                      </c:pt>
                      <c:pt idx="289">
                        <c:v>0.67175966107812224</c:v>
                      </c:pt>
                      <c:pt idx="290">
                        <c:v>0.67204388217329369</c:v>
                      </c:pt>
                      <c:pt idx="291">
                        <c:v>0.67066815163700988</c:v>
                      </c:pt>
                      <c:pt idx="292">
                        <c:v>0.67140667214350447</c:v>
                      </c:pt>
                      <c:pt idx="293">
                        <c:v>0.67087348356475041</c:v>
                      </c:pt>
                      <c:pt idx="294">
                        <c:v>0.67118880413964577</c:v>
                      </c:pt>
                      <c:pt idx="295">
                        <c:v>0.67170966988217229</c:v>
                      </c:pt>
                      <c:pt idx="296">
                        <c:v>0.67332421568790957</c:v>
                      </c:pt>
                      <c:pt idx="297">
                        <c:v>0.67375898281764146</c:v>
                      </c:pt>
                      <c:pt idx="298">
                        <c:v>0.67437664992262425</c:v>
                      </c:pt>
                      <c:pt idx="299">
                        <c:v>0.67643289986028554</c:v>
                      </c:pt>
                      <c:pt idx="300">
                        <c:v>0.67951469747321136</c:v>
                      </c:pt>
                      <c:pt idx="301">
                        <c:v>0.6790931449416503</c:v>
                      </c:pt>
                      <c:pt idx="302">
                        <c:v>0.67683412586953129</c:v>
                      </c:pt>
                      <c:pt idx="303">
                        <c:v>0.6778386613263877</c:v>
                      </c:pt>
                      <c:pt idx="304">
                        <c:v>0.67667856037277807</c:v>
                      </c:pt>
                      <c:pt idx="305">
                        <c:v>0.67707732432015211</c:v>
                      </c:pt>
                      <c:pt idx="306">
                        <c:v>0.67640660256047358</c:v>
                      </c:pt>
                      <c:pt idx="307">
                        <c:v>0.67704619157483747</c:v>
                      </c:pt>
                      <c:pt idx="308">
                        <c:v>0.67898663049796548</c:v>
                      </c:pt>
                      <c:pt idx="309">
                        <c:v>0.68094135491210095</c:v>
                      </c:pt>
                      <c:pt idx="310">
                        <c:v>0.67951091506214178</c:v>
                      </c:pt>
                      <c:pt idx="311">
                        <c:v>0.68058143270157412</c:v>
                      </c:pt>
                      <c:pt idx="312">
                        <c:v>0.68264691975412528</c:v>
                      </c:pt>
                      <c:pt idx="313">
                        <c:v>0.6826581492042757</c:v>
                      </c:pt>
                      <c:pt idx="314">
                        <c:v>0.68328946318896067</c:v>
                      </c:pt>
                      <c:pt idx="315">
                        <c:v>0.68289259802561153</c:v>
                      </c:pt>
                      <c:pt idx="316">
                        <c:v>0.68287401108063894</c:v>
                      </c:pt>
                      <c:pt idx="317">
                        <c:v>0.68111661809870161</c:v>
                      </c:pt>
                      <c:pt idx="318">
                        <c:v>0.68315225059968965</c:v>
                      </c:pt>
                      <c:pt idx="319">
                        <c:v>0.68364338721154827</c:v>
                      </c:pt>
                      <c:pt idx="320">
                        <c:v>0.68359189519487484</c:v>
                      </c:pt>
                      <c:pt idx="321">
                        <c:v>0.68314538629528021</c:v>
                      </c:pt>
                      <c:pt idx="322">
                        <c:v>0.68522698187402564</c:v>
                      </c:pt>
                      <c:pt idx="323">
                        <c:v>0.68301309405731248</c:v>
                      </c:pt>
                      <c:pt idx="324">
                        <c:v>0.68336688686972302</c:v>
                      </c:pt>
                      <c:pt idx="325">
                        <c:v>0.68307814553344948</c:v>
                      </c:pt>
                      <c:pt idx="326">
                        <c:v>0.68415284743415095</c:v>
                      </c:pt>
                      <c:pt idx="327">
                        <c:v>0.68339522063011149</c:v>
                      </c:pt>
                      <c:pt idx="328">
                        <c:v>0.68534292959200716</c:v>
                      </c:pt>
                      <c:pt idx="329">
                        <c:v>0.68431479297099473</c:v>
                      </c:pt>
                      <c:pt idx="330">
                        <c:v>0.68516884938137579</c:v>
                      </c:pt>
                      <c:pt idx="331">
                        <c:v>0.68466381339932447</c:v>
                      </c:pt>
                      <c:pt idx="332">
                        <c:v>0.68099394065870189</c:v>
                      </c:pt>
                      <c:pt idx="333">
                        <c:v>0.68225320691578362</c:v>
                      </c:pt>
                      <c:pt idx="334">
                        <c:v>0.68067146212132401</c:v>
                      </c:pt>
                      <c:pt idx="335">
                        <c:v>0.67963793620711099</c:v>
                      </c:pt>
                      <c:pt idx="336">
                        <c:v>0.6799967890945976</c:v>
                      </c:pt>
                      <c:pt idx="337">
                        <c:v>0.67991382071214368</c:v>
                      </c:pt>
                      <c:pt idx="338">
                        <c:v>0.68237247339268625</c:v>
                      </c:pt>
                      <c:pt idx="339">
                        <c:v>0.68294974166275246</c:v>
                      </c:pt>
                      <c:pt idx="340">
                        <c:v>0.68082704063286581</c:v>
                      </c:pt>
                      <c:pt idx="341">
                        <c:v>0.6838497099867914</c:v>
                      </c:pt>
                      <c:pt idx="342">
                        <c:v>0.68379511692475026</c:v>
                      </c:pt>
                      <c:pt idx="343">
                        <c:v>0.6841658341658341</c:v>
                      </c:pt>
                      <c:pt idx="344">
                        <c:v>0.68452253563326626</c:v>
                      </c:pt>
                      <c:pt idx="345">
                        <c:v>0.68459135127458637</c:v>
                      </c:pt>
                      <c:pt idx="346">
                        <c:v>0.68256501140303183</c:v>
                      </c:pt>
                      <c:pt idx="347">
                        <c:v>0.68886817159611724</c:v>
                      </c:pt>
                      <c:pt idx="348">
                        <c:v>0.68765176149837415</c:v>
                      </c:pt>
                      <c:pt idx="349">
                        <c:v>0.68767620100018412</c:v>
                      </c:pt>
                      <c:pt idx="350">
                        <c:v>0.68546383504344288</c:v>
                      </c:pt>
                      <c:pt idx="351">
                        <c:v>0.68517844646606019</c:v>
                      </c:pt>
                      <c:pt idx="352">
                        <c:v>0.68391937742540043</c:v>
                      </c:pt>
                      <c:pt idx="353">
                        <c:v>0.68432741557125609</c:v>
                      </c:pt>
                      <c:pt idx="354">
                        <c:v>0.68444398454746147</c:v>
                      </c:pt>
                      <c:pt idx="355">
                        <c:v>0.68530450193018366</c:v>
                      </c:pt>
                      <c:pt idx="356">
                        <c:v>0.68658803210264074</c:v>
                      </c:pt>
                      <c:pt idx="357">
                        <c:v>0.68764622983567525</c:v>
                      </c:pt>
                      <c:pt idx="358">
                        <c:v>0.68707769696145748</c:v>
                      </c:pt>
                      <c:pt idx="359">
                        <c:v>0.68718358285729764</c:v>
                      </c:pt>
                      <c:pt idx="360">
                        <c:v>0.68991747543431325</c:v>
                      </c:pt>
                      <c:pt idx="361">
                        <c:v>0.68937564910103721</c:v>
                      </c:pt>
                      <c:pt idx="362">
                        <c:v>0.67569211166454302</c:v>
                      </c:pt>
                      <c:pt idx="363">
                        <c:v>0.68025666982333544</c:v>
                      </c:pt>
                      <c:pt idx="364">
                        <c:v>0.66105740272256364</c:v>
                      </c:pt>
                      <c:pt idx="365">
                        <c:v>0.65978133986276788</c:v>
                      </c:pt>
                      <c:pt idx="366">
                        <c:v>0.658831505595046</c:v>
                      </c:pt>
                      <c:pt idx="367">
                        <c:v>0.66149686769647775</c:v>
                      </c:pt>
                      <c:pt idx="368">
                        <c:v>0.66201484854889181</c:v>
                      </c:pt>
                      <c:pt idx="369">
                        <c:v>0.66430118771942925</c:v>
                      </c:pt>
                      <c:pt idx="370">
                        <c:v>0.66480066931035187</c:v>
                      </c:pt>
                      <c:pt idx="371">
                        <c:v>0.66240723249224132</c:v>
                      </c:pt>
                      <c:pt idx="372">
                        <c:v>0.65850859152126329</c:v>
                      </c:pt>
                      <c:pt idx="373">
                        <c:v>0.6636700370407449</c:v>
                      </c:pt>
                      <c:pt idx="374">
                        <c:v>0.64884116182995222</c:v>
                      </c:pt>
                      <c:pt idx="375">
                        <c:v>0.65003298256635778</c:v>
                      </c:pt>
                      <c:pt idx="376">
                        <c:v>0.65567345916674491</c:v>
                      </c:pt>
                      <c:pt idx="377">
                        <c:v>0.65645361512379796</c:v>
                      </c:pt>
                      <c:pt idx="378">
                        <c:v>0.66371299962437724</c:v>
                      </c:pt>
                      <c:pt idx="379">
                        <c:v>0.66310036617538637</c:v>
                      </c:pt>
                      <c:pt idx="380">
                        <c:v>0.6637941490393946</c:v>
                      </c:pt>
                      <c:pt idx="381">
                        <c:v>0.66042671902874717</c:v>
                      </c:pt>
                      <c:pt idx="382">
                        <c:v>0.65972296407079012</c:v>
                      </c:pt>
                      <c:pt idx="383">
                        <c:v>0.66158309158723572</c:v>
                      </c:pt>
                      <c:pt idx="384">
                        <c:v>0.65856371147124249</c:v>
                      </c:pt>
                      <c:pt idx="385">
                        <c:v>0.66053431544487318</c:v>
                      </c:pt>
                      <c:pt idx="386">
                        <c:v>0.65869419848736388</c:v>
                      </c:pt>
                      <c:pt idx="387">
                        <c:v>0.65964551172098351</c:v>
                      </c:pt>
                      <c:pt idx="388">
                        <c:v>0.66113402941762212</c:v>
                      </c:pt>
                      <c:pt idx="389">
                        <c:v>0.66015026583761371</c:v>
                      </c:pt>
                      <c:pt idx="390">
                        <c:v>0.66428438781998977</c:v>
                      </c:pt>
                      <c:pt idx="391">
                        <c:v>0.66585921278828331</c:v>
                      </c:pt>
                      <c:pt idx="392">
                        <c:v>0.66759110538045552</c:v>
                      </c:pt>
                      <c:pt idx="393">
                        <c:v>0.66707160842867874</c:v>
                      </c:pt>
                      <c:pt idx="394">
                        <c:v>0.67173253958173418</c:v>
                      </c:pt>
                      <c:pt idx="395">
                        <c:v>0.67515800513344193</c:v>
                      </c:pt>
                      <c:pt idx="396">
                        <c:v>0.669664102855966</c:v>
                      </c:pt>
                      <c:pt idx="397">
                        <c:v>0.67070994397456152</c:v>
                      </c:pt>
                      <c:pt idx="398">
                        <c:v>0.67486123409861554</c:v>
                      </c:pt>
                      <c:pt idx="399">
                        <c:v>0.67347398574164374</c:v>
                      </c:pt>
                      <c:pt idx="400">
                        <c:v>0.67508009815372427</c:v>
                      </c:pt>
                      <c:pt idx="401">
                        <c:v>0.67577371757311033</c:v>
                      </c:pt>
                      <c:pt idx="402">
                        <c:v>0.6764226178498427</c:v>
                      </c:pt>
                      <c:pt idx="403">
                        <c:v>0.67502756775864892</c:v>
                      </c:pt>
                      <c:pt idx="404">
                        <c:v>0.67555819215564816</c:v>
                      </c:pt>
                      <c:pt idx="405">
                        <c:v>0.67690246684877597</c:v>
                      </c:pt>
                      <c:pt idx="406">
                        <c:v>0.67932988857546561</c:v>
                      </c:pt>
                      <c:pt idx="407">
                        <c:v>0.68000788234562015</c:v>
                      </c:pt>
                      <c:pt idx="408">
                        <c:v>0.68424924364872142</c:v>
                      </c:pt>
                      <c:pt idx="409">
                        <c:v>0.68483626789534302</c:v>
                      </c:pt>
                      <c:pt idx="410">
                        <c:v>0.68414037524640225</c:v>
                      </c:pt>
                      <c:pt idx="411">
                        <c:v>0.68472169960032137</c:v>
                      </c:pt>
                      <c:pt idx="412">
                        <c:v>0.68436582650065803</c:v>
                      </c:pt>
                      <c:pt idx="413">
                        <c:v>0.68572306824022655</c:v>
                      </c:pt>
                      <c:pt idx="414">
                        <c:v>0.68495608934514984</c:v>
                      </c:pt>
                      <c:pt idx="415">
                        <c:v>0.68704534205276657</c:v>
                      </c:pt>
                      <c:pt idx="416">
                        <c:v>0.68580873156107924</c:v>
                      </c:pt>
                      <c:pt idx="417">
                        <c:v>0.68680566199118964</c:v>
                      </c:pt>
                      <c:pt idx="418">
                        <c:v>0.68638252205419037</c:v>
                      </c:pt>
                      <c:pt idx="419">
                        <c:v>0.68430648038919384</c:v>
                      </c:pt>
                      <c:pt idx="420">
                        <c:v>0.68805407043230937</c:v>
                      </c:pt>
                      <c:pt idx="421">
                        <c:v>0.68720942699246579</c:v>
                      </c:pt>
                      <c:pt idx="422">
                        <c:v>0.6859531303637304</c:v>
                      </c:pt>
                      <c:pt idx="423">
                        <c:v>0.68728068484170746</c:v>
                      </c:pt>
                      <c:pt idx="424">
                        <c:v>0.68984822934232715</c:v>
                      </c:pt>
                      <c:pt idx="425">
                        <c:v>0.68908344235035923</c:v>
                      </c:pt>
                      <c:pt idx="426">
                        <c:v>0.6895555354567221</c:v>
                      </c:pt>
                      <c:pt idx="427">
                        <c:v>0.68965811075658734</c:v>
                      </c:pt>
                      <c:pt idx="428">
                        <c:v>0.6906152133720711</c:v>
                      </c:pt>
                      <c:pt idx="429">
                        <c:v>0.69179169680856056</c:v>
                      </c:pt>
                      <c:pt idx="430">
                        <c:v>0.69128113879003561</c:v>
                      </c:pt>
                      <c:pt idx="431">
                        <c:v>0.69247268708704224</c:v>
                      </c:pt>
                      <c:pt idx="432">
                        <c:v>0.6945951105048257</c:v>
                      </c:pt>
                      <c:pt idx="433">
                        <c:v>0.69171825980732382</c:v>
                      </c:pt>
                      <c:pt idx="434">
                        <c:v>0.68759139479341913</c:v>
                      </c:pt>
                      <c:pt idx="435">
                        <c:v>0.68761370631283769</c:v>
                      </c:pt>
                      <c:pt idx="436">
                        <c:v>0.68701427286167027</c:v>
                      </c:pt>
                      <c:pt idx="437">
                        <c:v>0.68761860972498323</c:v>
                      </c:pt>
                    </c:numCache>
                  </c:numRef>
                </c:val>
                <c:smooth val="0"/>
                <c:extLst xmlns:c15="http://schemas.microsoft.com/office/drawing/2012/chart">
                  <c:ext xmlns:c16="http://schemas.microsoft.com/office/drawing/2014/chart" uri="{C3380CC4-5D6E-409C-BE32-E72D297353CC}">
                    <c16:uniqueId val="{00000003-00CF-4AF8-B8C9-0E4E7C2A1679}"/>
                  </c:ext>
                </c:extLst>
              </c15:ser>
            </c15:filteredLineSeries>
          </c:ext>
        </c:extLst>
      </c:lineChart>
      <c:dateAx>
        <c:axId val="1140239248"/>
        <c:scaling>
          <c:orientation val="minMax"/>
          <c:min val="35796"/>
        </c:scaling>
        <c:delete val="0"/>
        <c:axPos val="b"/>
        <c:numFmt formatCode="yyyy" sourceLinked="0"/>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rgbClr val="595959"/>
                </a:solidFill>
                <a:latin typeface="+mn-lt"/>
                <a:ea typeface="+mn-ea"/>
                <a:cs typeface="+mn-cs"/>
              </a:defRPr>
            </a:pPr>
            <a:endParaRPr lang="en-US"/>
          </a:p>
        </c:txPr>
        <c:crossAx val="1295071264"/>
        <c:crosses val="autoZero"/>
        <c:auto val="1"/>
        <c:lblOffset val="100"/>
        <c:baseTimeUnit val="months"/>
        <c:majorUnit val="12"/>
        <c:majorTimeUnit val="months"/>
      </c:dateAx>
      <c:valAx>
        <c:axId val="1295071264"/>
        <c:scaling>
          <c:orientation val="minMax"/>
          <c:max val="0.4"/>
          <c:min val="0.2900000000000000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050" dirty="0">
                    <a:solidFill>
                      <a:schemeClr val="tx1">
                        <a:lumMod val="65000"/>
                        <a:lumOff val="35000"/>
                      </a:schemeClr>
                    </a:solidFill>
                  </a:rPr>
                  <a:t>Percentage Share of Consumer Spending on Goods </a:t>
                </a:r>
              </a:p>
            </c:rich>
          </c:tx>
          <c:layout>
            <c:manualLayout>
              <c:xMode val="edge"/>
              <c:yMode val="edge"/>
              <c:x val="2.6497679637871353E-2"/>
              <c:y val="0.12431552075142455"/>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rgbClr val="595959"/>
                </a:solidFill>
                <a:latin typeface="+mn-lt"/>
                <a:ea typeface="+mn-ea"/>
                <a:cs typeface="+mn-cs"/>
              </a:defRPr>
            </a:pPr>
            <a:endParaRPr lang="en-US"/>
          </a:p>
        </c:txPr>
        <c:crossAx val="1140239248"/>
        <c:crosses val="autoZero"/>
        <c:crossBetween val="between"/>
        <c:majorUnit val="1.0000000000000002E-2"/>
      </c:valAx>
      <c:valAx>
        <c:axId val="2064974367"/>
        <c:scaling>
          <c:orientation val="minMax"/>
          <c:max val="1"/>
        </c:scaling>
        <c:delete val="1"/>
        <c:axPos val="r"/>
        <c:numFmt formatCode="General" sourceLinked="1"/>
        <c:majorTickMark val="out"/>
        <c:minorTickMark val="none"/>
        <c:tickLblPos val="nextTo"/>
        <c:crossAx val="2005852767"/>
        <c:crosses val="max"/>
        <c:crossBetween val="between"/>
      </c:valAx>
      <c:catAx>
        <c:axId val="2005852767"/>
        <c:scaling>
          <c:orientation val="minMax"/>
        </c:scaling>
        <c:delete val="1"/>
        <c:axPos val="b"/>
        <c:majorTickMark val="out"/>
        <c:minorTickMark val="none"/>
        <c:tickLblPos val="nextTo"/>
        <c:crossAx val="2064974367"/>
        <c:crosses val="autoZero"/>
        <c:auto val="1"/>
        <c:lblAlgn val="ctr"/>
        <c:lblOffset val="100"/>
        <c:noMultiLvlLbl val="0"/>
      </c:catAx>
      <c:spPr>
        <a:noFill/>
        <a:ln>
          <a:solidFill>
            <a:sysClr val="windowText" lastClr="000000">
              <a:lumMod val="15000"/>
              <a:lumOff val="85000"/>
            </a:sysClr>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SC </a:t>
            </a:r>
            <a:r>
              <a:rPr lang="en-US" sz="1800" baseline="0" dirty="0"/>
              <a:t>PERSONAL INCOME, PERSONAL CONSUMPTION, AND TAXABLE SALES</a:t>
            </a:r>
            <a:endParaRPr lang="en-US" sz="1800" dirty="0"/>
          </a:p>
        </c:rich>
      </c:tx>
      <c:layout>
        <c:manualLayout>
          <c:xMode val="edge"/>
          <c:yMode val="edge"/>
          <c:x val="0.16240499828825744"/>
          <c:y val="2.401551559391114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774335273308228"/>
          <c:y val="0.1648737597598427"/>
          <c:w val="0.8761232835026056"/>
          <c:h val="0.65835898129188108"/>
        </c:manualLayout>
      </c:layout>
      <c:barChart>
        <c:barDir val="col"/>
        <c:grouping val="stacked"/>
        <c:varyColors val="0"/>
        <c:ser>
          <c:idx val="0"/>
          <c:order val="0"/>
          <c:tx>
            <c:strRef>
              <c:f>'Data- Consum chart set up'!$A$2</c:f>
              <c:strCache>
                <c:ptCount val="1"/>
                <c:pt idx="0">
                  <c:v>Personal
Income</c:v>
                </c:pt>
              </c:strCache>
            </c:strRef>
          </c:tx>
          <c:spPr>
            <a:solidFill>
              <a:schemeClr val="accent1"/>
            </a:solidFill>
            <a:ln>
              <a:noFill/>
            </a:ln>
            <a:effectLst/>
          </c:spPr>
          <c:invertIfNegative val="0"/>
          <c:cat>
            <c:strRef>
              <c:f>'Data- Consum chart set up'!$B$1:$E$1</c:f>
              <c:strCache>
                <c:ptCount val="4"/>
                <c:pt idx="0">
                  <c:v>Personal Income</c:v>
                </c:pt>
                <c:pt idx="1">
                  <c:v>Personal Consumption</c:v>
                </c:pt>
                <c:pt idx="2">
                  <c:v>Gross Taxable Sales</c:v>
                </c:pt>
                <c:pt idx="3">
                  <c:v>Taxable Sales 
by SC Residents (e) </c:v>
                </c:pt>
              </c:strCache>
            </c:strRef>
          </c:cat>
          <c:val>
            <c:numRef>
              <c:f>'Data- Consum chart set up'!$B$2:$E$2</c:f>
              <c:numCache>
                <c:formatCode>General</c:formatCode>
                <c:ptCount val="4"/>
                <c:pt idx="0" formatCode="#,##0">
                  <c:v>332982.7</c:v>
                </c:pt>
              </c:numCache>
            </c:numRef>
          </c:val>
          <c:extLst>
            <c:ext xmlns:c16="http://schemas.microsoft.com/office/drawing/2014/chart" uri="{C3380CC4-5D6E-409C-BE32-E72D297353CC}">
              <c16:uniqueId val="{00000000-7F31-4464-A686-82276F7821BA}"/>
            </c:ext>
          </c:extLst>
        </c:ser>
        <c:ser>
          <c:idx val="1"/>
          <c:order val="1"/>
          <c:tx>
            <c:strRef>
              <c:f>'Data- Consum chart set up'!$A$3</c:f>
              <c:strCache>
                <c:ptCount val="1"/>
                <c:pt idx="0">
                  <c:v>Goods</c:v>
                </c:pt>
              </c:strCache>
            </c:strRef>
          </c:tx>
          <c:spPr>
            <a:solidFill>
              <a:schemeClr val="accent2"/>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1-7F31-4464-A686-82276F7821B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'Data- Consum chart set up'!$B$1:$E$1</c:f>
              <c:strCache>
                <c:ptCount val="4"/>
                <c:pt idx="0">
                  <c:v>Personal Income</c:v>
                </c:pt>
                <c:pt idx="1">
                  <c:v>Personal Consumption</c:v>
                </c:pt>
                <c:pt idx="2">
                  <c:v>Gross Taxable Sales</c:v>
                </c:pt>
                <c:pt idx="3">
                  <c:v>Taxable Sales 
by SC Residents (e) </c:v>
                </c:pt>
              </c:strCache>
            </c:strRef>
          </c:cat>
          <c:val>
            <c:numRef>
              <c:f>'Data- Consum chart set up'!$B$3:$E$3</c:f>
              <c:numCache>
                <c:formatCode>#,##0</c:formatCode>
                <c:ptCount val="4"/>
                <c:pt idx="1">
                  <c:v>98117.3</c:v>
                </c:pt>
              </c:numCache>
            </c:numRef>
          </c:val>
          <c:extLst>
            <c:ext xmlns:c16="http://schemas.microsoft.com/office/drawing/2014/chart" uri="{C3380CC4-5D6E-409C-BE32-E72D297353CC}">
              <c16:uniqueId val="{00000002-7F31-4464-A686-82276F7821BA}"/>
            </c:ext>
          </c:extLst>
        </c:ser>
        <c:ser>
          <c:idx val="2"/>
          <c:order val="2"/>
          <c:tx>
            <c:strRef>
              <c:f>'Data- Consum chart set up'!$A$4</c:f>
              <c:strCache>
                <c:ptCount val="1"/>
                <c:pt idx="0">
                  <c:v>Services</c:v>
                </c:pt>
              </c:strCache>
            </c:strRef>
          </c:tx>
          <c:spPr>
            <a:solidFill>
              <a:schemeClr val="accent3"/>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ctr"/>
              <c:showLegendKey val="0"/>
              <c:showVal val="0"/>
              <c:showCatName val="0"/>
              <c:showSerName val="1"/>
              <c:showPercent val="0"/>
              <c:showBubbleSize val="0"/>
              <c:extLst>
                <c:ext xmlns:c16="http://schemas.microsoft.com/office/drawing/2014/chart" uri="{C3380CC4-5D6E-409C-BE32-E72D297353CC}">
                  <c16:uniqueId val="{00000003-7F31-4464-A686-82276F7821B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Consum chart set up'!$B$1:$E$1</c:f>
              <c:strCache>
                <c:ptCount val="4"/>
                <c:pt idx="0">
                  <c:v>Personal Income</c:v>
                </c:pt>
                <c:pt idx="1">
                  <c:v>Personal Consumption</c:v>
                </c:pt>
                <c:pt idx="2">
                  <c:v>Gross Taxable Sales</c:v>
                </c:pt>
                <c:pt idx="3">
                  <c:v>Taxable Sales 
by SC Residents (e) </c:v>
                </c:pt>
              </c:strCache>
            </c:strRef>
          </c:cat>
          <c:val>
            <c:numRef>
              <c:f>'Data- Consum chart set up'!$B$4:$E$4</c:f>
              <c:numCache>
                <c:formatCode>#,##0</c:formatCode>
                <c:ptCount val="4"/>
                <c:pt idx="1">
                  <c:v>183620.9</c:v>
                </c:pt>
              </c:numCache>
            </c:numRef>
          </c:val>
          <c:extLst>
            <c:ext xmlns:c16="http://schemas.microsoft.com/office/drawing/2014/chart" uri="{C3380CC4-5D6E-409C-BE32-E72D297353CC}">
              <c16:uniqueId val="{00000004-7F31-4464-A686-82276F7821BA}"/>
            </c:ext>
          </c:extLst>
        </c:ser>
        <c:ser>
          <c:idx val="3"/>
          <c:order val="3"/>
          <c:tx>
            <c:strRef>
              <c:f>'Data- Consum chart set up'!$A$5</c:f>
              <c:strCache>
                <c:ptCount val="1"/>
                <c:pt idx="0">
                  <c:v>Gross Taxable Sales</c:v>
                </c:pt>
              </c:strCache>
            </c:strRef>
          </c:tx>
          <c:spPr>
            <a:solidFill>
              <a:schemeClr val="accent4"/>
            </a:solidFill>
            <a:ln>
              <a:noFill/>
            </a:ln>
            <a:effectLst/>
          </c:spPr>
          <c:invertIfNegative val="0"/>
          <c:cat>
            <c:strRef>
              <c:f>'Data- Consum chart set up'!$B$1:$E$1</c:f>
              <c:strCache>
                <c:ptCount val="4"/>
                <c:pt idx="0">
                  <c:v>Personal Income</c:v>
                </c:pt>
                <c:pt idx="1">
                  <c:v>Personal Consumption</c:v>
                </c:pt>
                <c:pt idx="2">
                  <c:v>Gross Taxable Sales</c:v>
                </c:pt>
                <c:pt idx="3">
                  <c:v>Taxable Sales 
by SC Residents (e) </c:v>
                </c:pt>
              </c:strCache>
            </c:strRef>
          </c:cat>
          <c:val>
            <c:numRef>
              <c:f>'Data- Consum chart set up'!$B$5:$E$5</c:f>
              <c:numCache>
                <c:formatCode>General</c:formatCode>
                <c:ptCount val="4"/>
                <c:pt idx="2">
                  <c:v>119659.49858899998</c:v>
                </c:pt>
              </c:numCache>
            </c:numRef>
          </c:val>
          <c:extLst>
            <c:ext xmlns:c16="http://schemas.microsoft.com/office/drawing/2014/chart" uri="{C3380CC4-5D6E-409C-BE32-E72D297353CC}">
              <c16:uniqueId val="{00000005-7F31-4464-A686-82276F7821BA}"/>
            </c:ext>
          </c:extLst>
        </c:ser>
        <c:ser>
          <c:idx val="4"/>
          <c:order val="4"/>
          <c:tx>
            <c:strRef>
              <c:f>'Data- Consum chart set up'!$A$6</c:f>
              <c:strCache>
                <c:ptCount val="1"/>
                <c:pt idx="0">
                  <c:v>Est. Taxable Sales by Consumers</c:v>
                </c:pt>
              </c:strCache>
            </c:strRef>
          </c:tx>
          <c:spPr>
            <a:solidFill>
              <a:schemeClr val="accent5"/>
            </a:solidFill>
            <a:ln>
              <a:noFill/>
            </a:ln>
            <a:effectLst/>
          </c:spPr>
          <c:invertIfNegative val="0"/>
          <c:cat>
            <c:strRef>
              <c:f>'Data- Consum chart set up'!$B$1:$E$1</c:f>
              <c:strCache>
                <c:ptCount val="4"/>
                <c:pt idx="0">
                  <c:v>Personal Income</c:v>
                </c:pt>
                <c:pt idx="1">
                  <c:v>Personal Consumption</c:v>
                </c:pt>
                <c:pt idx="2">
                  <c:v>Gross Taxable Sales</c:v>
                </c:pt>
                <c:pt idx="3">
                  <c:v>Taxable Sales 
by SC Residents (e) </c:v>
                </c:pt>
              </c:strCache>
            </c:strRef>
          </c:cat>
          <c:val>
            <c:numRef>
              <c:f>'Data- Consum chart set up'!$B$6:$E$6</c:f>
              <c:numCache>
                <c:formatCode>General</c:formatCode>
                <c:ptCount val="4"/>
                <c:pt idx="3">
                  <c:v>42039.953314978549</c:v>
                </c:pt>
              </c:numCache>
            </c:numRef>
          </c:val>
          <c:extLst>
            <c:ext xmlns:c16="http://schemas.microsoft.com/office/drawing/2014/chart" uri="{C3380CC4-5D6E-409C-BE32-E72D297353CC}">
              <c16:uniqueId val="{00000006-7F31-4464-A686-82276F7821BA}"/>
            </c:ext>
          </c:extLst>
        </c:ser>
        <c:dLbls>
          <c:showLegendKey val="0"/>
          <c:showVal val="0"/>
          <c:showCatName val="0"/>
          <c:showSerName val="0"/>
          <c:showPercent val="0"/>
          <c:showBubbleSize val="0"/>
        </c:dLbls>
        <c:gapWidth val="50"/>
        <c:overlap val="100"/>
        <c:axId val="1864648319"/>
        <c:axId val="1295035744"/>
      </c:barChart>
      <c:catAx>
        <c:axId val="1864648319"/>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2024</a:t>
                </a:r>
              </a:p>
            </c:rich>
          </c:tx>
          <c:layout>
            <c:manualLayout>
              <c:xMode val="edge"/>
              <c:yMode val="edge"/>
              <c:x val="0.5232117045151965"/>
              <c:y val="0.8872728059891141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95035744"/>
        <c:crosses val="autoZero"/>
        <c:auto val="1"/>
        <c:lblAlgn val="ctr"/>
        <c:lblOffset val="100"/>
        <c:noMultiLvlLbl val="0"/>
      </c:catAx>
      <c:valAx>
        <c:axId val="1295035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layout>
            <c:manualLayout>
              <c:xMode val="edge"/>
              <c:yMode val="edge"/>
              <c:x val="4.3999999538057747E-3"/>
              <c:y val="0.39764479440069989"/>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864648319"/>
        <c:crosses val="autoZero"/>
        <c:crossBetween val="between"/>
      </c:valAx>
      <c:spPr>
        <a:noFill/>
        <a:ln>
          <a:solidFill>
            <a:srgbClr val="BFBFBF"/>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FY</a:t>
            </a:r>
            <a:r>
              <a:rPr lang="en-US" sz="1800" baseline="0" dirty="0"/>
              <a:t> 2024-25 </a:t>
            </a:r>
            <a:r>
              <a:rPr lang="en-US" sz="1800" dirty="0"/>
              <a:t>TOP </a:t>
            </a:r>
            <a:r>
              <a:rPr lang="en-US" sz="1800" baseline="0" dirty="0"/>
              <a:t>TAXABLE SALES CATEGORIES</a:t>
            </a:r>
            <a:endParaRPr lang="en-US" sz="1800" dirty="0"/>
          </a:p>
        </c:rich>
      </c:tx>
      <c:layout>
        <c:manualLayout>
          <c:xMode val="edge"/>
          <c:yMode val="edge"/>
          <c:x val="0.28247861120757362"/>
          <c:y val="1.010101010101010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0200055156148962"/>
          <c:y val="9.1090909090909111E-2"/>
          <c:w val="0.5683661417322835"/>
          <c:h val="0.77860415175375808"/>
        </c:manualLayout>
      </c:layout>
      <c:barChart>
        <c:barDir val="bar"/>
        <c:grouping val="clustered"/>
        <c:varyColors val="0"/>
        <c:ser>
          <c:idx val="1"/>
          <c:order val="1"/>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CD68-4F4C-AE1D-3E0E2209BB69}"/>
              </c:ext>
            </c:extLst>
          </c:dPt>
          <c:dPt>
            <c:idx val="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3-CD68-4F4C-AE1D-3E0E2209BB69}"/>
              </c:ext>
            </c:extLst>
          </c:dPt>
          <c:dPt>
            <c:idx val="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5-CD68-4F4C-AE1D-3E0E2209BB69}"/>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7-CD68-4F4C-AE1D-3E0E2209BB69}"/>
              </c:ext>
            </c:extLst>
          </c:dPt>
          <c:dPt>
            <c:idx val="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9-CD68-4F4C-AE1D-3E0E2209BB69}"/>
              </c:ext>
            </c:extLst>
          </c:dPt>
          <c:dPt>
            <c:idx val="5"/>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B-CD68-4F4C-AE1D-3E0E2209BB69}"/>
              </c:ext>
            </c:extLst>
          </c:dPt>
          <c:dPt>
            <c:idx val="6"/>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D-CD68-4F4C-AE1D-3E0E2209BB69}"/>
              </c:ext>
            </c:extLst>
          </c:dPt>
          <c:dPt>
            <c:idx val="7"/>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F-CD68-4F4C-AE1D-3E0E2209BB69}"/>
              </c:ext>
            </c:extLst>
          </c:dPt>
          <c:dPt>
            <c:idx val="8"/>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1-CD68-4F4C-AE1D-3E0E2209BB69}"/>
              </c:ext>
            </c:extLst>
          </c:dPt>
          <c:dPt>
            <c:idx val="9"/>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3-CD68-4F4C-AE1D-3E0E2209BB69}"/>
              </c:ext>
            </c:extLst>
          </c:dPt>
          <c:dPt>
            <c:idx val="1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5-CD68-4F4C-AE1D-3E0E2209BB69}"/>
              </c:ext>
            </c:extLst>
          </c:dPt>
          <c:dPt>
            <c:idx val="1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7-CD68-4F4C-AE1D-3E0E2209BB69}"/>
              </c:ext>
            </c:extLst>
          </c:dPt>
          <c:dPt>
            <c:idx val="1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9-CD68-4F4C-AE1D-3E0E2209BB69}"/>
              </c:ext>
            </c:extLst>
          </c:dPt>
          <c:dPt>
            <c:idx val="1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B-CD68-4F4C-AE1D-3E0E2209BB69}"/>
              </c:ext>
            </c:extLst>
          </c:dPt>
          <c:dPt>
            <c:idx val="1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D-CD68-4F4C-AE1D-3E0E2209BB69}"/>
              </c:ext>
            </c:extLst>
          </c:dPt>
          <c:dPt>
            <c:idx val="15"/>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1F-CD68-4F4C-AE1D-3E0E2209BB69}"/>
              </c:ext>
            </c:extLst>
          </c:dPt>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595959"/>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 for Chart'!$Q$4:$Q$15</c:f>
              <c:strCache>
                <c:ptCount val="12"/>
                <c:pt idx="0">
                  <c:v>Beer Wine and Liquor Retailers</c:v>
                </c:pt>
                <c:pt idx="1">
                  <c:v>Repair and Maintenance Services, including Auto</c:v>
                </c:pt>
                <c:pt idx="2">
                  <c:v>Accommodations Industries</c:v>
                </c:pt>
                <c:pt idx="3">
                  <c:v>Entertainment, Recreation, and Arts Industries</c:v>
                </c:pt>
                <c:pt idx="4">
                  <c:v>Electric and Power Generation and other Utilities</c:v>
                </c:pt>
                <c:pt idx="5">
                  <c:v>Manufacturing</c:v>
                </c:pt>
                <c:pt idx="6">
                  <c:v>Grocery and Convenience</c:v>
                </c:pt>
                <c:pt idx="7">
                  <c:v>Wholesale</c:v>
                </c:pt>
                <c:pt idx="8">
                  <c:v>Other: Nat. Resources, Transp., &amp; Bus/Pub/Pers Services</c:v>
                </c:pt>
                <c:pt idx="9">
                  <c:v>Restaurants, Food Services, and Drinking Places</c:v>
                </c:pt>
                <c:pt idx="10">
                  <c:v>Telecommunications</c:v>
                </c:pt>
                <c:pt idx="11">
                  <c:v>Retailers except Grocery and Beer, Wine and Liquor</c:v>
                </c:pt>
              </c:strCache>
            </c:strRef>
          </c:cat>
          <c:val>
            <c:numRef>
              <c:f>'Summary for Chart'!$S$4:$S$15</c:f>
              <c:numCache>
                <c:formatCode>0.0%</c:formatCode>
                <c:ptCount val="12"/>
                <c:pt idx="0">
                  <c:v>1.0050556504170222E-2</c:v>
                </c:pt>
                <c:pt idx="1">
                  <c:v>1.0825931419532741E-2</c:v>
                </c:pt>
                <c:pt idx="2">
                  <c:v>1.0900577851828033E-2</c:v>
                </c:pt>
                <c:pt idx="3">
                  <c:v>1.2773785640567985E-2</c:v>
                </c:pt>
                <c:pt idx="4">
                  <c:v>2.0982989093105343E-2</c:v>
                </c:pt>
                <c:pt idx="5">
                  <c:v>2.2692669663478063E-2</c:v>
                </c:pt>
                <c:pt idx="6">
                  <c:v>3.6159616778473395E-2</c:v>
                </c:pt>
                <c:pt idx="7">
                  <c:v>3.8744947434085707E-2</c:v>
                </c:pt>
                <c:pt idx="8">
                  <c:v>6.396983906654706E-2</c:v>
                </c:pt>
                <c:pt idx="9">
                  <c:v>0.16249784497311545</c:v>
                </c:pt>
                <c:pt idx="10">
                  <c:v>0.1707930176625925</c:v>
                </c:pt>
                <c:pt idx="11">
                  <c:v>0.43960822391250354</c:v>
                </c:pt>
              </c:numCache>
            </c:numRef>
          </c:val>
          <c:extLst>
            <c:ext xmlns:c16="http://schemas.microsoft.com/office/drawing/2014/chart" uri="{C3380CC4-5D6E-409C-BE32-E72D297353CC}">
              <c16:uniqueId val="{00000020-CD68-4F4C-AE1D-3E0E2209BB69}"/>
            </c:ext>
          </c:extLst>
        </c:ser>
        <c:dLbls>
          <c:dLblPos val="outEnd"/>
          <c:showLegendKey val="0"/>
          <c:showVal val="1"/>
          <c:showCatName val="0"/>
          <c:showSerName val="0"/>
          <c:showPercent val="0"/>
          <c:showBubbleSize val="0"/>
        </c:dLbls>
        <c:gapWidth val="0"/>
        <c:overlap val="24"/>
        <c:axId val="1864644143"/>
        <c:axId val="1745186751"/>
        <c:extLst>
          <c:ext xmlns:c15="http://schemas.microsoft.com/office/drawing/2012/chart" uri="{02D57815-91ED-43cb-92C2-25804820EDAC}">
            <c15:filteredBarSeries>
              <c15:ser>
                <c:idx val="0"/>
                <c:order val="0"/>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22-CD68-4F4C-AE1D-3E0E2209BB69}"/>
                    </c:ext>
                  </c:extLst>
                </c:dPt>
                <c:dPt>
                  <c:idx val="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24-CD68-4F4C-AE1D-3E0E2209BB69}"/>
                    </c:ext>
                  </c:extLst>
                </c:dPt>
                <c:dPt>
                  <c:idx val="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26-CD68-4F4C-AE1D-3E0E2209BB69}"/>
                    </c:ext>
                  </c:extLst>
                </c:dPt>
                <c:dPt>
                  <c:idx val="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28-CD68-4F4C-AE1D-3E0E2209BB69}"/>
                    </c:ext>
                  </c:extLst>
                </c:dPt>
                <c:dPt>
                  <c:idx val="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2A-CD68-4F4C-AE1D-3E0E2209BB69}"/>
                    </c:ext>
                  </c:extLst>
                </c:dPt>
                <c:dPt>
                  <c:idx val="5"/>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2C-CD68-4F4C-AE1D-3E0E2209BB69}"/>
                    </c:ext>
                  </c:extLst>
                </c:dPt>
                <c:dPt>
                  <c:idx val="6"/>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2E-CD68-4F4C-AE1D-3E0E2209BB69}"/>
                    </c:ext>
                  </c:extLst>
                </c:dPt>
                <c:dPt>
                  <c:idx val="7"/>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0-CD68-4F4C-AE1D-3E0E2209BB69}"/>
                    </c:ext>
                  </c:extLst>
                </c:dPt>
                <c:dPt>
                  <c:idx val="8"/>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2-CD68-4F4C-AE1D-3E0E2209BB69}"/>
                    </c:ext>
                  </c:extLst>
                </c:dPt>
                <c:dPt>
                  <c:idx val="9"/>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4-CD68-4F4C-AE1D-3E0E2209BB69}"/>
                    </c:ext>
                  </c:extLst>
                </c:dPt>
                <c:dPt>
                  <c:idx val="1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6-CD68-4F4C-AE1D-3E0E2209BB69}"/>
                    </c:ext>
                  </c:extLst>
                </c:dPt>
                <c:dPt>
                  <c:idx val="11"/>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8-CD68-4F4C-AE1D-3E0E2209BB69}"/>
                    </c:ext>
                  </c:extLst>
                </c:dPt>
                <c:dPt>
                  <c:idx val="12"/>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A-CD68-4F4C-AE1D-3E0E2209BB69}"/>
                    </c:ext>
                  </c:extLst>
                </c:dPt>
                <c:dPt>
                  <c:idx val="13"/>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C-CD68-4F4C-AE1D-3E0E2209BB69}"/>
                    </c:ext>
                  </c:extLst>
                </c:dPt>
                <c:dPt>
                  <c:idx val="14"/>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3E-CD68-4F4C-AE1D-3E0E2209BB69}"/>
                    </c:ext>
                  </c:extLst>
                </c:dPt>
                <c:dPt>
                  <c:idx val="15"/>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40-CD68-4F4C-AE1D-3E0E2209BB6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'Summary for Chart'!$Q$4:$Q$15</c15:sqref>
                        </c15:formulaRef>
                      </c:ext>
                    </c:extLst>
                    <c:strCache>
                      <c:ptCount val="12"/>
                      <c:pt idx="0">
                        <c:v>Beer Wine and Liquor Retailers</c:v>
                      </c:pt>
                      <c:pt idx="1">
                        <c:v>Repair and Maintenance Services, including Auto</c:v>
                      </c:pt>
                      <c:pt idx="2">
                        <c:v>Accommodations Industries</c:v>
                      </c:pt>
                      <c:pt idx="3">
                        <c:v>Entertainment, Recreation, and Arts Industries</c:v>
                      </c:pt>
                      <c:pt idx="4">
                        <c:v>Electric and Power Generation and other Utilities</c:v>
                      </c:pt>
                      <c:pt idx="5">
                        <c:v>Manufacturing</c:v>
                      </c:pt>
                      <c:pt idx="6">
                        <c:v>Grocery and Convenience</c:v>
                      </c:pt>
                      <c:pt idx="7">
                        <c:v>Wholesale</c:v>
                      </c:pt>
                      <c:pt idx="8">
                        <c:v>Other: Nat. Resources, Transp., &amp; Bus/Pub/Pers Services</c:v>
                      </c:pt>
                      <c:pt idx="9">
                        <c:v>Restaurants, Food Services, and Drinking Places</c:v>
                      </c:pt>
                      <c:pt idx="10">
                        <c:v>Telecommunications</c:v>
                      </c:pt>
                      <c:pt idx="11">
                        <c:v>Retailers except Grocery and Beer, Wine and Liquor</c:v>
                      </c:pt>
                    </c:strCache>
                  </c:strRef>
                </c:cat>
                <c:val>
                  <c:numRef>
                    <c:extLst>
                      <c:ext uri="{02D57815-91ED-43cb-92C2-25804820EDAC}">
                        <c15:formulaRef>
                          <c15:sqref>Sheet4!#REF!</c15:sqref>
                        </c15:formulaRef>
                      </c:ext>
                    </c:extLst>
                    <c:numCache>
                      <c:formatCode>General</c:formatCode>
                      <c:ptCount val="1"/>
                      <c:pt idx="0">
                        <c:v>1</c:v>
                      </c:pt>
                    </c:numCache>
                  </c:numRef>
                </c:val>
                <c:extLst>
                  <c:ext xmlns:c16="http://schemas.microsoft.com/office/drawing/2014/chart" uri="{C3380CC4-5D6E-409C-BE32-E72D297353CC}">
                    <c16:uniqueId val="{00000041-CD68-4F4C-AE1D-3E0E2209BB69}"/>
                  </c:ext>
                </c:extLst>
              </c15:ser>
            </c15:filteredBarSeries>
          </c:ext>
        </c:extLst>
      </c:barChart>
      <c:valAx>
        <c:axId val="1745186751"/>
        <c:scaling>
          <c:orientation val="minMax"/>
          <c:min val="0"/>
        </c:scaling>
        <c:delete val="0"/>
        <c:axPos val="b"/>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864644143"/>
        <c:crosses val="autoZero"/>
        <c:crossBetween val="between"/>
        <c:majorUnit val="5.000000000000001E-2"/>
      </c:valAx>
      <c:catAx>
        <c:axId val="1864644143"/>
        <c:scaling>
          <c:orientation val="minMax"/>
        </c:scaling>
        <c:delete val="0"/>
        <c:axPos val="l"/>
        <c:numFmt formatCode="General" sourceLinked="1"/>
        <c:majorTickMark val="out"/>
        <c:minorTickMark val="in"/>
        <c:tickLblPos val="nextTo"/>
        <c:spPr>
          <a:noFill/>
          <a:ln w="9525" cap="flat" cmpd="sng" algn="ctr">
            <a:solidFill>
              <a:srgbClr val="A5A5A5"/>
            </a:solidFill>
            <a:round/>
          </a:ln>
          <a:effectLst/>
        </c:spPr>
        <c:txPr>
          <a:bodyPr rot="-60000000" spcFirstLastPara="1" vertOverflow="ellipsis" vert="horz" wrap="square" anchor="ctr" anchorCtr="1"/>
          <a:lstStyle/>
          <a:p>
            <a:pPr>
              <a:defRPr sz="1200" b="0" i="0" u="none" strike="noStrike" kern="1200" baseline="0">
                <a:solidFill>
                  <a:srgbClr val="595959"/>
                </a:solidFill>
                <a:latin typeface="+mn-lt"/>
                <a:ea typeface="+mn-ea"/>
                <a:cs typeface="+mn-cs"/>
              </a:defRPr>
            </a:pPr>
            <a:endParaRPr lang="en-US"/>
          </a:p>
        </c:txPr>
        <c:crossAx val="1745186751"/>
        <c:crosses val="autoZero"/>
        <c:auto val="0"/>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rgbClr val="595959"/>
                </a:solidFill>
                <a:latin typeface="Franklin Gothic Book" panose="020B0503020102020204" pitchFamily="34" charset="0"/>
                <a:ea typeface="Calibri" panose="020F0502020204030204" pitchFamily="34" charset="0"/>
                <a:cs typeface="Calibri" panose="020F0502020204030204" pitchFamily="34" charset="0"/>
              </a:defRPr>
            </a:pPr>
            <a:r>
              <a:rPr lang="en-US" sz="1800" dirty="0">
                <a:solidFill>
                  <a:srgbClr val="595959"/>
                </a:solidFill>
                <a:latin typeface="Franklin Gothic Book" panose="020B0503020102020204" pitchFamily="34" charset="0"/>
              </a:rPr>
              <a:t>DISTRIBUTION OF TOTAL SALES TAX AND USE EXEMPTION</a:t>
            </a:r>
            <a:r>
              <a:rPr lang="en-US" sz="1800" baseline="0" dirty="0">
                <a:solidFill>
                  <a:srgbClr val="595959"/>
                </a:solidFill>
                <a:latin typeface="Franklin Gothic Book" panose="020B0503020102020204" pitchFamily="34" charset="0"/>
              </a:rPr>
              <a:t> ESTIMATES</a:t>
            </a:r>
            <a:endParaRPr lang="en-US" sz="1800" dirty="0">
              <a:solidFill>
                <a:srgbClr val="595959"/>
              </a:solidFill>
              <a:latin typeface="Franklin Gothic Book" panose="020B0503020102020204" pitchFamily="34" charset="0"/>
            </a:endParaRPr>
          </a:p>
          <a:p>
            <a:pPr>
              <a:defRPr>
                <a:solidFill>
                  <a:srgbClr val="595959"/>
                </a:solidFill>
                <a:latin typeface="Franklin Gothic Book" panose="020B0503020102020204" pitchFamily="34" charset="0"/>
              </a:defRPr>
            </a:pPr>
            <a:r>
              <a:rPr lang="en-US" dirty="0">
                <a:solidFill>
                  <a:srgbClr val="595959"/>
                </a:solidFill>
                <a:latin typeface="Franklin Gothic Book" panose="020B0503020102020204" pitchFamily="34" charset="0"/>
              </a:rPr>
              <a:t>FY 2025-26</a:t>
            </a:r>
          </a:p>
        </c:rich>
      </c:tx>
      <c:layout>
        <c:manualLayout>
          <c:xMode val="edge"/>
          <c:yMode val="edge"/>
          <c:x val="0.21883947097142106"/>
          <c:y val="3.415477610753200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rgbClr val="595959"/>
              </a:solidFill>
              <a:latin typeface="Franklin Gothic Book" panose="020B050302010202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27413794836116712"/>
          <c:y val="0.15768456215700311"/>
          <c:w val="0.50953597175611842"/>
          <c:h val="0.70168424401495277"/>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B5B-4589-BB9F-9FE7F51AB39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B5B-4589-BB9F-9FE7F51AB39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B5B-4589-BB9F-9FE7F51AB39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B5B-4589-BB9F-9FE7F51AB39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B5B-4589-BB9F-9FE7F51AB396}"/>
              </c:ext>
            </c:extLst>
          </c:dPt>
          <c:dPt>
            <c:idx val="5"/>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B-1B5B-4589-BB9F-9FE7F51AB396}"/>
              </c:ext>
            </c:extLst>
          </c:dPt>
          <c:dLbls>
            <c:dLbl>
              <c:idx val="2"/>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Franklin Gothic Book" panose="020B050302010202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1"/>
              <c:showSerName val="0"/>
              <c:showPercent val="0"/>
              <c:showBubbleSize val="0"/>
              <c:extLst>
                <c:ext xmlns:c15="http://schemas.microsoft.com/office/drawing/2012/chart" uri="{CE6537A1-D6FC-4f65-9D91-7224C49458BB}">
                  <c15:layout>
                    <c:manualLayout>
                      <c:w val="0.28608134581003464"/>
                      <c:h val="5.8663463920635095E-2"/>
                    </c:manualLayout>
                  </c15:layout>
                </c:ext>
                <c:ext xmlns:c16="http://schemas.microsoft.com/office/drawing/2014/chart" uri="{C3380CC4-5D6E-409C-BE32-E72D297353CC}">
                  <c16:uniqueId val="{00000005-1B5B-4589-BB9F-9FE7F51AB396}"/>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Franklin Gothic Book" panose="020B050302010202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'Pie Chart'!$A$2:$A$7</c:f>
              <c:strCache>
                <c:ptCount val="6"/>
                <c:pt idx="0">
                  <c:v>Residential Electricity</c:v>
                </c:pt>
                <c:pt idx="1">
                  <c:v>Prescribed Medicine, Prothetics, and Supplies</c:v>
                </c:pt>
                <c:pt idx="2">
                  <c:v>Maximum Tax (Vehicles, etc.)</c:v>
                </c:pt>
                <c:pt idx="3">
                  <c:v>Unprepared Food</c:v>
                </c:pt>
                <c:pt idx="4">
                  <c:v>Motor Fuel</c:v>
                </c:pt>
                <c:pt idx="5">
                  <c:v>All Other Exemptions</c:v>
                </c:pt>
              </c:strCache>
            </c:strRef>
          </c:cat>
          <c:val>
            <c:numRef>
              <c:f>'Pie Chart'!$C$2:$C$7</c:f>
              <c:numCache>
                <c:formatCode>0%</c:formatCode>
                <c:ptCount val="6"/>
                <c:pt idx="0">
                  <c:v>8.9947358302572819E-2</c:v>
                </c:pt>
                <c:pt idx="1">
                  <c:v>0.10368752509894762</c:v>
                </c:pt>
                <c:pt idx="2">
                  <c:v>0.12090073184329989</c:v>
                </c:pt>
                <c:pt idx="3">
                  <c:v>0.14438993901880831</c:v>
                </c:pt>
                <c:pt idx="4">
                  <c:v>0.20516625680731351</c:v>
                </c:pt>
                <c:pt idx="5">
                  <c:v>0.33590818892905777</c:v>
                </c:pt>
              </c:numCache>
            </c:numRef>
          </c:val>
          <c:extLst>
            <c:ext xmlns:c16="http://schemas.microsoft.com/office/drawing/2014/chart" uri="{C3380CC4-5D6E-409C-BE32-E72D297353CC}">
              <c16:uniqueId val="{0000000C-1B5B-4589-BB9F-9FE7F51AB396}"/>
            </c:ext>
          </c:extLst>
        </c:ser>
        <c:dLbls>
          <c:dLblPos val="bestFit"/>
          <c:showLegendKey val="0"/>
          <c:showVal val="1"/>
          <c:showCatName val="0"/>
          <c:showSerName val="0"/>
          <c:showPercent val="0"/>
          <c:showBubbleSize val="0"/>
          <c:showLeaderLines val="0"/>
        </c:dLbls>
        <c:firstSliceAng val="105"/>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rot="0"/>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userShapes r:id="rId5"/>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baseline="0">
                <a:solidFill>
                  <a:srgbClr val="595959"/>
                </a:solidFill>
                <a:latin typeface="Franklin Gothic Book"/>
                <a:ea typeface="Franklin Gothic Book"/>
                <a:cs typeface="Franklin Gothic Book"/>
              </a:defRPr>
            </a:pPr>
            <a:r>
              <a:rPr lang="en-US" dirty="0"/>
              <a:t>SOUTH CAROLINA STATE</a:t>
            </a:r>
            <a:r>
              <a:rPr lang="en-US" baseline="0" dirty="0"/>
              <a:t> AND LOCAL </a:t>
            </a:r>
            <a:r>
              <a:rPr lang="en-US" dirty="0"/>
              <a:t>SALES TAX COLLECTIONS </a:t>
            </a:r>
          </a:p>
          <a:p>
            <a:pPr>
              <a:defRPr>
                <a:solidFill>
                  <a:srgbClr val="595959"/>
                </a:solidFill>
                <a:latin typeface="Franklin Gothic Book"/>
                <a:ea typeface="Franklin Gothic Book"/>
                <a:cs typeface="Franklin Gothic Book"/>
              </a:defRPr>
            </a:pPr>
            <a:r>
              <a:rPr lang="en-US" sz="1400" dirty="0"/>
              <a:t>General Fund,</a:t>
            </a:r>
            <a:r>
              <a:rPr lang="en-US" sz="1400" baseline="0" dirty="0"/>
              <a:t> EIA, HEX</a:t>
            </a:r>
            <a:r>
              <a:rPr lang="en-US" sz="1400" dirty="0"/>
              <a:t> &amp; Local</a:t>
            </a:r>
            <a:r>
              <a:rPr lang="en-US" sz="1400" baseline="0" dirty="0"/>
              <a:t> Option Sales Taxes </a:t>
            </a:r>
            <a:endParaRPr lang="en-US" sz="1400" dirty="0"/>
          </a:p>
        </c:rich>
      </c:tx>
      <c:layout>
        <c:manualLayout>
          <c:xMode val="edge"/>
          <c:yMode val="edge"/>
          <c:x val="0.2215631062421545"/>
          <c:y val="1.8312355238441162E-2"/>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8.5200243162485936E-2"/>
          <c:y val="0.12192110024313857"/>
          <c:w val="0.87492086385639845"/>
          <c:h val="0.73683053583696134"/>
        </c:manualLayout>
      </c:layout>
      <c:areaChart>
        <c:grouping val="stacked"/>
        <c:varyColors val="0"/>
        <c:ser>
          <c:idx val="0"/>
          <c:order val="0"/>
          <c:tx>
            <c:strRef>
              <c:f>'DATA SC PI and taxes'!$L$2</c:f>
              <c:strCache>
                <c:ptCount val="1"/>
                <c:pt idx="0">
                  <c:v>Recessions</c:v>
                </c:pt>
              </c:strCache>
            </c:strRef>
          </c:tx>
          <c:spPr>
            <a:solidFill>
              <a:srgbClr val="BDBDBD">
                <a:alpha val="60000"/>
              </a:srgbClr>
            </a:solidFill>
            <a:ln>
              <a:noFill/>
            </a:ln>
            <a:effectLst/>
          </c:spPr>
          <c:cat>
            <c:numRef>
              <c:f>'DATA SC PI and taxes'!$B$53:$B$60</c:f>
              <c:numCache>
                <c:formatCode>General</c:formatCode>
                <c:ptCount val="8"/>
                <c:pt idx="0">
                  <c:v>2019</c:v>
                </c:pt>
                <c:pt idx="1">
                  <c:v>2020</c:v>
                </c:pt>
                <c:pt idx="2">
                  <c:v>2021</c:v>
                </c:pt>
                <c:pt idx="3">
                  <c:v>2022</c:v>
                </c:pt>
                <c:pt idx="4">
                  <c:v>2023</c:v>
                </c:pt>
                <c:pt idx="5">
                  <c:v>2024</c:v>
                </c:pt>
                <c:pt idx="6">
                  <c:v>2025</c:v>
                </c:pt>
                <c:pt idx="7">
                  <c:v>2026</c:v>
                </c:pt>
              </c:numCache>
            </c:numRef>
          </c:cat>
          <c:val>
            <c:numRef>
              <c:f>'DATA SC PI and taxes'!$L$53:$L$60</c:f>
              <c:numCache>
                <c:formatCode>0.00%</c:formatCode>
                <c:ptCount val="8"/>
                <c:pt idx="0">
                  <c:v>0</c:v>
                </c:pt>
                <c:pt idx="1">
                  <c:v>0.01</c:v>
                </c:pt>
                <c:pt idx="2">
                  <c:v>0</c:v>
                </c:pt>
                <c:pt idx="3">
                  <c:v>0</c:v>
                </c:pt>
                <c:pt idx="4">
                  <c:v>0</c:v>
                </c:pt>
                <c:pt idx="5">
                  <c:v>0</c:v>
                </c:pt>
                <c:pt idx="6">
                  <c:v>0</c:v>
                </c:pt>
                <c:pt idx="7">
                  <c:v>0</c:v>
                </c:pt>
              </c:numCache>
            </c:numRef>
          </c:val>
          <c:extLst>
            <c:ext xmlns:c16="http://schemas.microsoft.com/office/drawing/2014/chart" uri="{C3380CC4-5D6E-409C-BE32-E72D297353CC}">
              <c16:uniqueId val="{00000000-1099-47CA-AFF8-BEB4688D7C71}"/>
            </c:ext>
          </c:extLst>
        </c:ser>
        <c:ser>
          <c:idx val="1"/>
          <c:order val="2"/>
          <c:tx>
            <c:strRef>
              <c:f>'DATA SC PI and taxes'!$E$1</c:f>
              <c:strCache>
                <c:ptCount val="1"/>
                <c:pt idx="0">
                  <c:v>General Fund</c:v>
                </c:pt>
              </c:strCache>
            </c:strRef>
          </c:tx>
          <c:spPr>
            <a:solidFill>
              <a:schemeClr val="bg2"/>
            </a:solidFill>
            <a:ln>
              <a:noFill/>
            </a:ln>
            <a:effectLst/>
          </c:spPr>
          <c:cat>
            <c:numRef>
              <c:f>'DATA SC PI and taxes'!$B$53:$B$60</c:f>
              <c:numCache>
                <c:formatCode>General</c:formatCode>
                <c:ptCount val="8"/>
                <c:pt idx="0">
                  <c:v>2019</c:v>
                </c:pt>
                <c:pt idx="1">
                  <c:v>2020</c:v>
                </c:pt>
                <c:pt idx="2">
                  <c:v>2021</c:v>
                </c:pt>
                <c:pt idx="3">
                  <c:v>2022</c:v>
                </c:pt>
                <c:pt idx="4">
                  <c:v>2023</c:v>
                </c:pt>
                <c:pt idx="5">
                  <c:v>2024</c:v>
                </c:pt>
                <c:pt idx="6">
                  <c:v>2025</c:v>
                </c:pt>
                <c:pt idx="7">
                  <c:v>2026</c:v>
                </c:pt>
              </c:numCache>
            </c:numRef>
          </c:cat>
          <c:val>
            <c:numRef>
              <c:f>'DATA SC PI and taxes'!$E$53:$E$60</c:f>
              <c:numCache>
                <c:formatCode>#,##0</c:formatCode>
                <c:ptCount val="8"/>
                <c:pt idx="0">
                  <c:v>3186425454</c:v>
                </c:pt>
                <c:pt idx="1">
                  <c:v>3286771744</c:v>
                </c:pt>
                <c:pt idx="2">
                  <c:v>3825920335</c:v>
                </c:pt>
                <c:pt idx="3">
                  <c:v>4401993178.6799994</c:v>
                </c:pt>
                <c:pt idx="4">
                  <c:v>4660078784.5699997</c:v>
                </c:pt>
                <c:pt idx="5">
                  <c:v>4786379944</c:v>
                </c:pt>
                <c:pt idx="6">
                  <c:v>5027440426.6799994</c:v>
                </c:pt>
                <c:pt idx="7">
                  <c:v>5283851376.71</c:v>
                </c:pt>
              </c:numCache>
            </c:numRef>
          </c:val>
          <c:extLst>
            <c:ext xmlns:c16="http://schemas.microsoft.com/office/drawing/2014/chart" uri="{C3380CC4-5D6E-409C-BE32-E72D297353CC}">
              <c16:uniqueId val="{00000001-1099-47CA-AFF8-BEB4688D7C71}"/>
            </c:ext>
          </c:extLst>
        </c:ser>
        <c:ser>
          <c:idx val="3"/>
          <c:order val="3"/>
          <c:tx>
            <c:strRef>
              <c:f>'DATA SC PI and taxes'!$H$1</c:f>
              <c:strCache>
                <c:ptCount val="1"/>
                <c:pt idx="0">
                  <c:v> EIA </c:v>
                </c:pt>
              </c:strCache>
            </c:strRef>
          </c:tx>
          <c:spPr>
            <a:solidFill>
              <a:schemeClr val="accent2"/>
            </a:solidFill>
            <a:ln>
              <a:noFill/>
            </a:ln>
            <a:effectLst/>
          </c:spPr>
          <c:cat>
            <c:numRef>
              <c:f>'DATA SC PI and taxes'!$B$53:$B$60</c:f>
              <c:numCache>
                <c:formatCode>General</c:formatCode>
                <c:ptCount val="8"/>
                <c:pt idx="0">
                  <c:v>2019</c:v>
                </c:pt>
                <c:pt idx="1">
                  <c:v>2020</c:v>
                </c:pt>
                <c:pt idx="2">
                  <c:v>2021</c:v>
                </c:pt>
                <c:pt idx="3">
                  <c:v>2022</c:v>
                </c:pt>
                <c:pt idx="4">
                  <c:v>2023</c:v>
                </c:pt>
                <c:pt idx="5">
                  <c:v>2024</c:v>
                </c:pt>
                <c:pt idx="6">
                  <c:v>2025</c:v>
                </c:pt>
                <c:pt idx="7">
                  <c:v>2026</c:v>
                </c:pt>
              </c:numCache>
            </c:numRef>
          </c:cat>
          <c:val>
            <c:numRef>
              <c:f>'DATA SC PI and taxes'!$H$53:$H$60</c:f>
              <c:numCache>
                <c:formatCode>_(* #,##0_);_(* \(#,##0\);_(* "-"??_);_(@_)</c:formatCode>
                <c:ptCount val="8"/>
                <c:pt idx="0">
                  <c:v>837529968</c:v>
                </c:pt>
                <c:pt idx="1">
                  <c:v>861357054</c:v>
                </c:pt>
                <c:pt idx="2">
                  <c:v>996748940</c:v>
                </c:pt>
                <c:pt idx="3">
                  <c:v>1138342432.3199999</c:v>
                </c:pt>
                <c:pt idx="4">
                  <c:v>1207544615.9500008</c:v>
                </c:pt>
                <c:pt idx="5">
                  <c:v>1240755452.5899999</c:v>
                </c:pt>
                <c:pt idx="6">
                  <c:v>1302079364.8499999</c:v>
                </c:pt>
                <c:pt idx="7">
                  <c:v>1367653640.5099998</c:v>
                </c:pt>
              </c:numCache>
            </c:numRef>
          </c:val>
          <c:extLst>
            <c:ext xmlns:c16="http://schemas.microsoft.com/office/drawing/2014/chart" uri="{C3380CC4-5D6E-409C-BE32-E72D297353CC}">
              <c16:uniqueId val="{00000002-1099-47CA-AFF8-BEB4688D7C71}"/>
            </c:ext>
          </c:extLst>
        </c:ser>
        <c:ser>
          <c:idx val="4"/>
          <c:order val="4"/>
          <c:tx>
            <c:strRef>
              <c:f>'DATA SC PI and taxes'!$I$1</c:f>
              <c:strCache>
                <c:ptCount val="1"/>
                <c:pt idx="0">
                  <c:v> HEX </c:v>
                </c:pt>
              </c:strCache>
            </c:strRef>
          </c:tx>
          <c:spPr>
            <a:solidFill>
              <a:schemeClr val="accent3"/>
            </a:solidFill>
            <a:ln>
              <a:noFill/>
            </a:ln>
            <a:effectLst/>
          </c:spPr>
          <c:cat>
            <c:numRef>
              <c:f>'DATA SC PI and taxes'!$B$53:$B$60</c:f>
              <c:numCache>
                <c:formatCode>General</c:formatCode>
                <c:ptCount val="8"/>
                <c:pt idx="0">
                  <c:v>2019</c:v>
                </c:pt>
                <c:pt idx="1">
                  <c:v>2020</c:v>
                </c:pt>
                <c:pt idx="2">
                  <c:v>2021</c:v>
                </c:pt>
                <c:pt idx="3">
                  <c:v>2022</c:v>
                </c:pt>
                <c:pt idx="4">
                  <c:v>2023</c:v>
                </c:pt>
                <c:pt idx="5">
                  <c:v>2024</c:v>
                </c:pt>
                <c:pt idx="6">
                  <c:v>2025</c:v>
                </c:pt>
                <c:pt idx="7">
                  <c:v>2026</c:v>
                </c:pt>
              </c:numCache>
            </c:numRef>
          </c:cat>
          <c:val>
            <c:numRef>
              <c:f>'DATA SC PI and taxes'!$I$53:$I$60</c:f>
              <c:numCache>
                <c:formatCode>_(* #,##0_);_(* \(#,##0\);_(* "-"??_);_(@_)</c:formatCode>
                <c:ptCount val="8"/>
                <c:pt idx="0">
                  <c:v>753887010</c:v>
                </c:pt>
                <c:pt idx="1">
                  <c:v>782037516</c:v>
                </c:pt>
                <c:pt idx="2">
                  <c:v>900423624</c:v>
                </c:pt>
                <c:pt idx="3">
                  <c:v>1029360778.29</c:v>
                </c:pt>
                <c:pt idx="4">
                  <c:v>1102225349.78</c:v>
                </c:pt>
                <c:pt idx="5">
                  <c:v>1138046614</c:v>
                </c:pt>
                <c:pt idx="6">
                  <c:v>1183916948.3199999</c:v>
                </c:pt>
                <c:pt idx="7">
                  <c:v>1248409691.8800001</c:v>
                </c:pt>
              </c:numCache>
            </c:numRef>
          </c:val>
          <c:extLst>
            <c:ext xmlns:c16="http://schemas.microsoft.com/office/drawing/2014/chart" uri="{C3380CC4-5D6E-409C-BE32-E72D297353CC}">
              <c16:uniqueId val="{00000003-1099-47CA-AFF8-BEB4688D7C71}"/>
            </c:ext>
          </c:extLst>
        </c:ser>
        <c:ser>
          <c:idx val="5"/>
          <c:order val="5"/>
          <c:tx>
            <c:strRef>
              <c:f>'DATA SC PI and taxes'!$AU$2</c:f>
              <c:strCache>
                <c:ptCount val="1"/>
                <c:pt idx="0">
                  <c:v>LOST</c:v>
                </c:pt>
              </c:strCache>
            </c:strRef>
          </c:tx>
          <c:spPr>
            <a:solidFill>
              <a:schemeClr val="accent1"/>
            </a:solidFill>
            <a:ln>
              <a:noFill/>
            </a:ln>
            <a:effectLst/>
          </c:spPr>
          <c:cat>
            <c:numRef>
              <c:f>'DATA SC PI and taxes'!$B$53:$B$60</c:f>
              <c:numCache>
                <c:formatCode>General</c:formatCode>
                <c:ptCount val="8"/>
                <c:pt idx="0">
                  <c:v>2019</c:v>
                </c:pt>
                <c:pt idx="1">
                  <c:v>2020</c:v>
                </c:pt>
                <c:pt idx="2">
                  <c:v>2021</c:v>
                </c:pt>
                <c:pt idx="3">
                  <c:v>2022</c:v>
                </c:pt>
                <c:pt idx="4">
                  <c:v>2023</c:v>
                </c:pt>
                <c:pt idx="5">
                  <c:v>2024</c:v>
                </c:pt>
                <c:pt idx="6">
                  <c:v>2025</c:v>
                </c:pt>
                <c:pt idx="7">
                  <c:v>2026</c:v>
                </c:pt>
              </c:numCache>
            </c:numRef>
          </c:cat>
          <c:val>
            <c:numRef>
              <c:f>'DATA SC PI and taxes'!$AU$53:$AU$60</c:f>
              <c:numCache>
                <c:formatCode>#,##0</c:formatCode>
                <c:ptCount val="8"/>
                <c:pt idx="0">
                  <c:v>1252838254.9999998</c:v>
                </c:pt>
                <c:pt idx="1">
                  <c:v>1318320766.313</c:v>
                </c:pt>
                <c:pt idx="2">
                  <c:v>1506831144.0570002</c:v>
                </c:pt>
                <c:pt idx="3">
                  <c:v>1730981103.7</c:v>
                </c:pt>
                <c:pt idx="4">
                  <c:v>1836149376.3600001</c:v>
                </c:pt>
                <c:pt idx="5">
                  <c:v>2288453212.96</c:v>
                </c:pt>
                <c:pt idx="6">
                  <c:v>1989338794.98</c:v>
                </c:pt>
                <c:pt idx="7">
                  <c:v>2133915826.8199975</c:v>
                </c:pt>
              </c:numCache>
            </c:numRef>
          </c:val>
          <c:extLst>
            <c:ext xmlns:c16="http://schemas.microsoft.com/office/drawing/2014/chart" uri="{C3380CC4-5D6E-409C-BE32-E72D297353CC}">
              <c16:uniqueId val="{00000004-1099-47CA-AFF8-BEB4688D7C71}"/>
            </c:ext>
          </c:extLst>
        </c:ser>
        <c:dLbls>
          <c:showLegendKey val="0"/>
          <c:showVal val="0"/>
          <c:showCatName val="0"/>
          <c:showSerName val="0"/>
          <c:showPercent val="0"/>
          <c:showBubbleSize val="0"/>
        </c:dLbls>
        <c:axId val="310460576"/>
        <c:axId val="310460968"/>
        <c:extLst>
          <c:ext xmlns:c15="http://schemas.microsoft.com/office/drawing/2012/chart" uri="{02D57815-91ED-43cb-92C2-25804820EDAC}">
            <c15:filteredAreaSeries>
              <c15:ser>
                <c:idx val="2"/>
                <c:order val="1"/>
                <c:tx>
                  <c:strRef>
                    <c:extLst>
                      <c:ext uri="{02D57815-91ED-43cb-92C2-25804820EDAC}">
                        <c15:formulaRef>
                          <c15:sqref>'DATA SC PI and taxes'!$AV$2</c15:sqref>
                        </c15:formulaRef>
                      </c:ext>
                    </c:extLst>
                    <c:strCache>
                      <c:ptCount val="1"/>
                      <c:pt idx="0">
                        <c:v>Sales + EIA + HEX + LOST</c:v>
                      </c:pt>
                    </c:strCache>
                  </c:strRef>
                </c:tx>
                <c:spPr>
                  <a:solidFill>
                    <a:schemeClr val="accent2"/>
                  </a:solidFill>
                  <a:ln>
                    <a:noFill/>
                  </a:ln>
                  <a:effectLst/>
                </c:spPr>
                <c:cat>
                  <c:numRef>
                    <c:extLst>
                      <c:ext uri="{02D57815-91ED-43cb-92C2-25804820EDAC}">
                        <c15:formulaRef>
                          <c15:sqref>'DATA SC PI and taxes'!$B$53:$B$60</c15:sqref>
                        </c15:formulaRef>
                      </c:ext>
                    </c:extLst>
                    <c:numCache>
                      <c:formatCode>General</c:formatCode>
                      <c:ptCount val="8"/>
                      <c:pt idx="0">
                        <c:v>2019</c:v>
                      </c:pt>
                      <c:pt idx="1">
                        <c:v>2020</c:v>
                      </c:pt>
                      <c:pt idx="2">
                        <c:v>2021</c:v>
                      </c:pt>
                      <c:pt idx="3">
                        <c:v>2022</c:v>
                      </c:pt>
                      <c:pt idx="4">
                        <c:v>2023</c:v>
                      </c:pt>
                      <c:pt idx="5">
                        <c:v>2024</c:v>
                      </c:pt>
                      <c:pt idx="6">
                        <c:v>2025</c:v>
                      </c:pt>
                      <c:pt idx="7">
                        <c:v>2026</c:v>
                      </c:pt>
                    </c:numCache>
                  </c:numRef>
                </c:cat>
                <c:val>
                  <c:numRef>
                    <c:extLst>
                      <c:ext uri="{02D57815-91ED-43cb-92C2-25804820EDAC}">
                        <c15:formulaRef>
                          <c15:sqref>'DATA SC PI and taxes'!$AV$53:$AV$60</c15:sqref>
                        </c15:formulaRef>
                      </c:ext>
                    </c:extLst>
                    <c:numCache>
                      <c:formatCode>#,##0</c:formatCode>
                      <c:ptCount val="8"/>
                      <c:pt idx="0">
                        <c:v>6030680687</c:v>
                      </c:pt>
                      <c:pt idx="1">
                        <c:v>6248487080.3129997</c:v>
                      </c:pt>
                      <c:pt idx="2">
                        <c:v>7229924043.0570002</c:v>
                      </c:pt>
                      <c:pt idx="3">
                        <c:v>8300677492.9899988</c:v>
                      </c:pt>
                      <c:pt idx="4">
                        <c:v>8805998126.6600018</c:v>
                      </c:pt>
                      <c:pt idx="5">
                        <c:v>9453635223.5499992</c:v>
                      </c:pt>
                      <c:pt idx="6">
                        <c:v>9502775534.8299999</c:v>
                      </c:pt>
                      <c:pt idx="7">
                        <c:v>10033830535.919998</c:v>
                      </c:pt>
                    </c:numCache>
                  </c:numRef>
                </c:val>
                <c:extLst>
                  <c:ext xmlns:c16="http://schemas.microsoft.com/office/drawing/2014/chart" uri="{C3380CC4-5D6E-409C-BE32-E72D297353CC}">
                    <c16:uniqueId val="{00000005-1099-47CA-AFF8-BEB4688D7C71}"/>
                  </c:ext>
                </c:extLst>
              </c15:ser>
            </c15:filteredAreaSeries>
          </c:ext>
        </c:extLst>
      </c:areaChart>
      <c:catAx>
        <c:axId val="310460576"/>
        <c:scaling>
          <c:orientation val="minMax"/>
        </c:scaling>
        <c:delete val="0"/>
        <c:axPos val="b"/>
        <c:numFmt formatCode="General" sourceLinked="1"/>
        <c:majorTickMark val="out"/>
        <c:minorTickMark val="none"/>
        <c:tickLblPos val="nextTo"/>
        <c:spPr>
          <a:noFill/>
          <a:ln w="9525" cap="flat" cmpd="sng" algn="ctr">
            <a:solidFill>
              <a:srgbClr val="A5A5A5"/>
            </a:solidFill>
            <a:prstDash val="solid"/>
            <a:round/>
          </a:ln>
          <a:effectLst/>
        </c:spPr>
        <c:txPr>
          <a:bodyPr rot="0" spcFirstLastPara="1" vertOverflow="ellipsis"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310460968"/>
        <c:crosses val="autoZero"/>
        <c:auto val="1"/>
        <c:lblAlgn val="ctr"/>
        <c:lblOffset val="100"/>
        <c:noMultiLvlLbl val="0"/>
      </c:catAx>
      <c:valAx>
        <c:axId val="310460968"/>
        <c:scaling>
          <c:orientation val="minMax"/>
        </c:scaling>
        <c:delete val="0"/>
        <c:axPos val="l"/>
        <c:majorGridlines>
          <c:spPr>
            <a:ln w="9525" cap="flat" cmpd="sng" algn="ctr">
              <a:solidFill>
                <a:srgbClr val="A5A5A5"/>
              </a:solidFill>
              <a:prstDash val="solid"/>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w="9525" cap="flat" cmpd="sng" algn="ctr">
            <a:solidFill>
              <a:srgbClr val="A5A5A5"/>
            </a:solidFill>
            <a:prstDash val="solid"/>
            <a:round/>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310460576"/>
        <c:crosses val="autoZero"/>
        <c:crossBetween val="midCat"/>
        <c:majorUnit val="1000000000"/>
      </c:valAx>
      <c:spPr>
        <a:noFill/>
        <a:ln w="12700">
          <a:solidFill>
            <a:srgbClr val="A5A5A5"/>
          </a:solidFill>
        </a:ln>
        <a:effectLst/>
      </c:spPr>
    </c:plotArea>
    <c:legend>
      <c:legendPos val="b"/>
      <c:legendEntry>
        <c:idx val="0"/>
        <c:delete val="1"/>
      </c:legendEntry>
      <c:layout>
        <c:manualLayout>
          <c:xMode val="edge"/>
          <c:yMode val="edge"/>
          <c:x val="0.32279736772033935"/>
          <c:y val="0.91469094147056651"/>
          <c:w val="0.33267963787135302"/>
          <c:h val="3.235788626345681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prstDash val="solid"/>
      <a:round/>
    </a:ln>
    <a:effectLst/>
  </c:spPr>
  <c:txPr>
    <a:bodyPr/>
    <a:lstStyle/>
    <a:p>
      <a:pPr>
        <a:defRPr b="0">
          <a:solidFill>
            <a:schemeClr val="tx1">
              <a:lumMod val="65000"/>
              <a:lumOff val="35000"/>
            </a:schemeClr>
          </a:solidFill>
        </a:defRPr>
      </a:pPr>
      <a:endParaRPr lang="en-US"/>
    </a:p>
  </c:txPr>
  <c:externalData r:id="rId4">
    <c:autoUpdate val="0"/>
  </c:externalData>
  <c:userShapes r:id="rId5"/>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latin typeface="Franklin Gothic Book" panose="020B0503020102020204" pitchFamily="34" charset="0"/>
              </a:rPr>
              <a:t>SOUTH</a:t>
            </a:r>
            <a:r>
              <a:rPr lang="en-US" sz="1800" baseline="0" dirty="0">
                <a:solidFill>
                  <a:schemeClr val="tx1">
                    <a:lumMod val="65000"/>
                    <a:lumOff val="35000"/>
                  </a:schemeClr>
                </a:solidFill>
                <a:latin typeface="Franklin Gothic Book" panose="020B0503020102020204" pitchFamily="34" charset="0"/>
              </a:rPr>
              <a:t> CAROLINA STATE AND LOCAL SALES TAX RATE BY COUNTY                                                               </a:t>
            </a:r>
            <a:r>
              <a:rPr lang="en-US" sz="1400" baseline="0" dirty="0">
                <a:solidFill>
                  <a:schemeClr val="tx1">
                    <a:lumMod val="65000"/>
                    <a:lumOff val="35000"/>
                  </a:schemeClr>
                </a:solidFill>
                <a:latin typeface="Franklin Gothic Book" panose="020B0503020102020204" pitchFamily="34" charset="0"/>
              </a:rPr>
              <a:t>as of May 1, 2026</a:t>
            </a:r>
            <a:endParaRPr lang="en-US" sz="1800" dirty="0">
              <a:solidFill>
                <a:schemeClr val="tx1">
                  <a:lumMod val="65000"/>
                  <a:lumOff val="35000"/>
                </a:schemeClr>
              </a:solidFill>
              <a:latin typeface="Franklin Gothic Book" panose="020B05030201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9186310994660427E-2"/>
          <c:y val="0.11565365134524583"/>
          <c:w val="0.94969974342412489"/>
          <c:h val="0.67421022101668659"/>
        </c:manualLayout>
      </c:layout>
      <c:barChart>
        <c:barDir val="col"/>
        <c:grouping val="clustered"/>
        <c:varyColors val="0"/>
        <c:ser>
          <c:idx val="0"/>
          <c:order val="0"/>
          <c:tx>
            <c:strRef>
              <c:f>'C:\Users\lisa.wren\Desktop\[Tax % by County.xlsx]Sheet1'!$B$1</c:f>
              <c:strCache>
                <c:ptCount val="1"/>
                <c:pt idx="0">
                  <c:v>Tax Percentage</c:v>
                </c:pt>
              </c:strCache>
            </c:strRef>
          </c:tx>
          <c:spPr>
            <a:solidFill>
              <a:srgbClr val="415FA9"/>
            </a:solidFill>
            <a:ln>
              <a:noFill/>
            </a:ln>
            <a:effectLst/>
          </c:spPr>
          <c:invertIfNegative val="0"/>
          <c:cat>
            <c:strRef>
              <c:f>'C:\Users\lisa.wren\Desktop\[Tax % by County.xlsx]Sheet1'!$A$2:$A$47</c:f>
              <c:strCache>
                <c:ptCount val="46"/>
                <c:pt idx="0">
                  <c:v>Berkeley</c:v>
                </c:pt>
                <c:pt idx="1">
                  <c:v>Charleston</c:v>
                </c:pt>
                <c:pt idx="2">
                  <c:v>Jasper</c:v>
                </c:pt>
                <c:pt idx="3">
                  <c:v>Aiken</c:v>
                </c:pt>
                <c:pt idx="4">
                  <c:v>Allendale</c:v>
                </c:pt>
                <c:pt idx="5">
                  <c:v>Bamberg</c:v>
                </c:pt>
                <c:pt idx="6">
                  <c:v>Barnwell</c:v>
                </c:pt>
                <c:pt idx="7">
                  <c:v>Calhoun</c:v>
                </c:pt>
                <c:pt idx="8">
                  <c:v>Cherokee</c:v>
                </c:pt>
                <c:pt idx="9">
                  <c:v>Chester</c:v>
                </c:pt>
                <c:pt idx="10">
                  <c:v>Chesterfield</c:v>
                </c:pt>
                <c:pt idx="11">
                  <c:v>Colleton</c:v>
                </c:pt>
                <c:pt idx="12">
                  <c:v>Darlington</c:v>
                </c:pt>
                <c:pt idx="13">
                  <c:v>Dillon</c:v>
                </c:pt>
                <c:pt idx="14">
                  <c:v>Edgefield</c:v>
                </c:pt>
                <c:pt idx="15">
                  <c:v>Florence</c:v>
                </c:pt>
                <c:pt idx="16">
                  <c:v>Horry</c:v>
                </c:pt>
                <c:pt idx="17">
                  <c:v>Kershaw</c:v>
                </c:pt>
                <c:pt idx="18">
                  <c:v>Lancaster</c:v>
                </c:pt>
                <c:pt idx="19">
                  <c:v>Laurens</c:v>
                </c:pt>
                <c:pt idx="20">
                  <c:v>Lee</c:v>
                </c:pt>
                <c:pt idx="21">
                  <c:v>McCormick</c:v>
                </c:pt>
                <c:pt idx="22">
                  <c:v>Marion</c:v>
                </c:pt>
                <c:pt idx="23">
                  <c:v>Marlboro</c:v>
                </c:pt>
                <c:pt idx="24">
                  <c:v>Richland</c:v>
                </c:pt>
                <c:pt idx="25">
                  <c:v>Saluda</c:v>
                </c:pt>
                <c:pt idx="26">
                  <c:v>Sumter</c:v>
                </c:pt>
                <c:pt idx="27">
                  <c:v>Williamsburg</c:v>
                </c:pt>
                <c:pt idx="28">
                  <c:v>Abbeville</c:v>
                </c:pt>
                <c:pt idx="29">
                  <c:v>Anderson</c:v>
                </c:pt>
                <c:pt idx="30">
                  <c:v>Clarendon</c:v>
                </c:pt>
                <c:pt idx="31">
                  <c:v>Dorchester</c:v>
                </c:pt>
                <c:pt idx="32">
                  <c:v>Fairfield</c:v>
                </c:pt>
                <c:pt idx="33">
                  <c:v>Georgetown</c:v>
                </c:pt>
                <c:pt idx="34">
                  <c:v>Greenwood</c:v>
                </c:pt>
                <c:pt idx="35">
                  <c:v>Hampton</c:v>
                </c:pt>
                <c:pt idx="36">
                  <c:v>Lexington</c:v>
                </c:pt>
                <c:pt idx="37">
                  <c:v>Newberry</c:v>
                </c:pt>
                <c:pt idx="38">
                  <c:v>Orangeburg</c:v>
                </c:pt>
                <c:pt idx="39">
                  <c:v>Pickens</c:v>
                </c:pt>
                <c:pt idx="40">
                  <c:v>Spartanburg</c:v>
                </c:pt>
                <c:pt idx="41">
                  <c:v>Union</c:v>
                </c:pt>
                <c:pt idx="42">
                  <c:v>York</c:v>
                </c:pt>
                <c:pt idx="43">
                  <c:v>Beaufort</c:v>
                </c:pt>
                <c:pt idx="44">
                  <c:v>Greenville</c:v>
                </c:pt>
                <c:pt idx="45">
                  <c:v>Oconee</c:v>
                </c:pt>
              </c:strCache>
            </c:strRef>
          </c:cat>
          <c:val>
            <c:numRef>
              <c:f>'C:\Users\lisa.wren\Desktop\[Tax % by County.xlsx]Sheet1'!$B$2:$B$47</c:f>
              <c:numCache>
                <c:formatCode>General</c:formatCode>
                <c:ptCount val="46"/>
                <c:pt idx="0">
                  <c:v>0.09</c:v>
                </c:pt>
                <c:pt idx="1">
                  <c:v>0.09</c:v>
                </c:pt>
                <c:pt idx="2">
                  <c:v>0.09</c:v>
                </c:pt>
                <c:pt idx="3">
                  <c:v>0.08</c:v>
                </c:pt>
                <c:pt idx="4">
                  <c:v>0.08</c:v>
                </c:pt>
                <c:pt idx="5">
                  <c:v>0.08</c:v>
                </c:pt>
                <c:pt idx="6">
                  <c:v>0.08</c:v>
                </c:pt>
                <c:pt idx="7">
                  <c:v>0.08</c:v>
                </c:pt>
                <c:pt idx="8">
                  <c:v>0.08</c:v>
                </c:pt>
                <c:pt idx="9">
                  <c:v>0.08</c:v>
                </c:pt>
                <c:pt idx="10">
                  <c:v>0.08</c:v>
                </c:pt>
                <c:pt idx="11">
                  <c:v>0.08</c:v>
                </c:pt>
                <c:pt idx="12">
                  <c:v>0.08</c:v>
                </c:pt>
                <c:pt idx="13">
                  <c:v>0.08</c:v>
                </c:pt>
                <c:pt idx="14">
                  <c:v>0.08</c:v>
                </c:pt>
                <c:pt idx="15">
                  <c:v>0.08</c:v>
                </c:pt>
                <c:pt idx="16">
                  <c:v>0.08</c:v>
                </c:pt>
                <c:pt idx="17">
                  <c:v>0.08</c:v>
                </c:pt>
                <c:pt idx="18">
                  <c:v>0.08</c:v>
                </c:pt>
                <c:pt idx="19">
                  <c:v>0.08</c:v>
                </c:pt>
                <c:pt idx="20">
                  <c:v>0.08</c:v>
                </c:pt>
                <c:pt idx="21">
                  <c:v>0.08</c:v>
                </c:pt>
                <c:pt idx="22">
                  <c:v>0.08</c:v>
                </c:pt>
                <c:pt idx="23">
                  <c:v>0.08</c:v>
                </c:pt>
                <c:pt idx="24">
                  <c:v>0.08</c:v>
                </c:pt>
                <c:pt idx="25">
                  <c:v>0.08</c:v>
                </c:pt>
                <c:pt idx="26">
                  <c:v>0.08</c:v>
                </c:pt>
                <c:pt idx="27">
                  <c:v>0.08</c:v>
                </c:pt>
                <c:pt idx="28">
                  <c:v>7.0000000000000007E-2</c:v>
                </c:pt>
                <c:pt idx="29">
                  <c:v>7.0000000000000007E-2</c:v>
                </c:pt>
                <c:pt idx="30">
                  <c:v>7.0000000000000007E-2</c:v>
                </c:pt>
                <c:pt idx="31">
                  <c:v>7.0000000000000007E-2</c:v>
                </c:pt>
                <c:pt idx="32">
                  <c:v>7.0000000000000007E-2</c:v>
                </c:pt>
                <c:pt idx="33">
                  <c:v>7.0000000000000007E-2</c:v>
                </c:pt>
                <c:pt idx="34">
                  <c:v>7.0000000000000007E-2</c:v>
                </c:pt>
                <c:pt idx="35">
                  <c:v>7.0000000000000007E-2</c:v>
                </c:pt>
                <c:pt idx="36">
                  <c:v>7.0000000000000007E-2</c:v>
                </c:pt>
                <c:pt idx="37">
                  <c:v>7.0000000000000007E-2</c:v>
                </c:pt>
                <c:pt idx="38">
                  <c:v>7.0000000000000007E-2</c:v>
                </c:pt>
                <c:pt idx="39">
                  <c:v>7.0000000000000007E-2</c:v>
                </c:pt>
                <c:pt idx="40">
                  <c:v>7.0000000000000007E-2</c:v>
                </c:pt>
                <c:pt idx="41">
                  <c:v>7.0000000000000007E-2</c:v>
                </c:pt>
                <c:pt idx="42">
                  <c:v>7.0000000000000007E-2</c:v>
                </c:pt>
                <c:pt idx="43">
                  <c:v>0.06</c:v>
                </c:pt>
                <c:pt idx="44">
                  <c:v>0.06</c:v>
                </c:pt>
                <c:pt idx="45">
                  <c:v>0.06</c:v>
                </c:pt>
              </c:numCache>
            </c:numRef>
          </c:val>
          <c:extLst>
            <c:ext xmlns:c16="http://schemas.microsoft.com/office/drawing/2014/chart" uri="{C3380CC4-5D6E-409C-BE32-E72D297353CC}">
              <c16:uniqueId val="{00000000-0044-4661-9165-1DD0687B9547}"/>
            </c:ext>
          </c:extLst>
        </c:ser>
        <c:dLbls>
          <c:showLegendKey val="0"/>
          <c:showVal val="0"/>
          <c:showCatName val="0"/>
          <c:showSerName val="0"/>
          <c:showPercent val="0"/>
          <c:showBubbleSize val="0"/>
        </c:dLbls>
        <c:gapWidth val="90"/>
        <c:overlap val="-27"/>
        <c:axId val="548165055"/>
        <c:axId val="552623775"/>
      </c:barChart>
      <c:catAx>
        <c:axId val="548165055"/>
        <c:scaling>
          <c:orientation val="minMax"/>
        </c:scaling>
        <c:delete val="0"/>
        <c:axPos val="b"/>
        <c:numFmt formatCode="General" sourceLinked="1"/>
        <c:majorTickMark val="none"/>
        <c:minorTickMark val="out"/>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52623775"/>
        <c:crosses val="autoZero"/>
        <c:auto val="1"/>
        <c:lblAlgn val="ctr"/>
        <c:lblOffset val="100"/>
        <c:noMultiLvlLbl val="0"/>
      </c:catAx>
      <c:valAx>
        <c:axId val="5526237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bg1">
                <a:lumMod val="7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48165055"/>
        <c:crosses val="autoZero"/>
        <c:crossBetween val="between"/>
      </c:valAx>
      <c:spPr>
        <a:noFill/>
        <a:ln>
          <a:solidFill>
            <a:sysClr val="window" lastClr="FFFFFF">
              <a:lumMod val="75000"/>
            </a:sysClr>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rPr>
              <a:t>HYPOTHETICAL 1% LOCAL SALES TAX REVENUE BY COUNTY</a:t>
            </a:r>
          </a:p>
          <a:p>
            <a:pPr>
              <a:defRPr sz="1800"/>
            </a:pPr>
            <a:r>
              <a:rPr lang="en-US" sz="1400" dirty="0">
                <a:solidFill>
                  <a:schemeClr val="tx1">
                    <a:lumMod val="65000"/>
                    <a:lumOff val="35000"/>
                  </a:schemeClr>
                </a:solidFill>
              </a:rPr>
              <a:t>FY 2024-25 Actual and</a:t>
            </a:r>
            <a:r>
              <a:rPr lang="en-US" sz="1400" baseline="0" dirty="0">
                <a:solidFill>
                  <a:schemeClr val="tx1">
                    <a:lumMod val="65000"/>
                    <a:lumOff val="35000"/>
                  </a:schemeClr>
                </a:solidFill>
              </a:rPr>
              <a:t> </a:t>
            </a:r>
            <a:r>
              <a:rPr lang="en-US" sz="1400" baseline="0" dirty="0">
                <a:solidFill>
                  <a:srgbClr val="595959"/>
                </a:solidFill>
              </a:rPr>
              <a:t>Estimated</a:t>
            </a:r>
            <a:r>
              <a:rPr lang="en-US" sz="1400" dirty="0">
                <a:solidFill>
                  <a:schemeClr val="tx1">
                    <a:lumMod val="65000"/>
                    <a:lumOff val="35000"/>
                  </a:schemeClr>
                </a:solidFill>
              </a:rPr>
              <a:t> Collections from 1% Tax </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6497470434743786E-2"/>
          <c:y val="0.12008974207909914"/>
          <c:w val="0.92124663741570345"/>
          <c:h val="0.57534416264647759"/>
        </c:manualLayout>
      </c:layout>
      <c:barChart>
        <c:barDir val="col"/>
        <c:grouping val="clustered"/>
        <c:varyColors val="0"/>
        <c:ser>
          <c:idx val="0"/>
          <c:order val="0"/>
          <c:tx>
            <c:strRef>
              <c:f>'FY 25 1% Sales and Estimates'!$N$1</c:f>
              <c:strCache>
                <c:ptCount val="1"/>
                <c:pt idx="0">
                  <c:v>FY 25 1% Local Option Sales Tax Collections</c:v>
                </c:pt>
              </c:strCache>
            </c:strRef>
          </c:tx>
          <c:spPr>
            <a:solidFill>
              <a:schemeClr val="accent1"/>
            </a:solidFill>
            <a:ln>
              <a:noFill/>
            </a:ln>
            <a:effectLst/>
          </c:spPr>
          <c:invertIfNegative val="0"/>
          <c:cat>
            <c:strRef>
              <c:f>'FY 25 1% Sales and Estimates'!$M$2:$M$47</c:f>
              <c:strCache>
                <c:ptCount val="46"/>
                <c:pt idx="0">
                  <c:v> Charleston  </c:v>
                </c:pt>
                <c:pt idx="1">
                  <c:v>Horry </c:v>
                </c:pt>
                <c:pt idx="2">
                  <c:v>Greenville (e) </c:v>
                </c:pt>
                <c:pt idx="3">
                  <c:v>Richland (e) </c:v>
                </c:pt>
                <c:pt idx="4">
                  <c:v>Spartanburg </c:v>
                </c:pt>
                <c:pt idx="5">
                  <c:v>Lexington </c:v>
                </c:pt>
                <c:pt idx="6">
                  <c:v> Beaufort (e)  </c:v>
                </c:pt>
                <c:pt idx="7">
                  <c:v>York </c:v>
                </c:pt>
                <c:pt idx="8">
                  <c:v> Berkeley  </c:v>
                </c:pt>
                <c:pt idx="9">
                  <c:v> Anderson  </c:v>
                </c:pt>
                <c:pt idx="10">
                  <c:v> Dorchester (e)  </c:v>
                </c:pt>
                <c:pt idx="11">
                  <c:v>Florence </c:v>
                </c:pt>
                <c:pt idx="12">
                  <c:v> Aiken  </c:v>
                </c:pt>
                <c:pt idx="13">
                  <c:v>Pickens (e) </c:v>
                </c:pt>
                <c:pt idx="14">
                  <c:v>Lancaster </c:v>
                </c:pt>
                <c:pt idx="15">
                  <c:v>Orangeburg </c:v>
                </c:pt>
                <c:pt idx="16">
                  <c:v>Greenwood </c:v>
                </c:pt>
                <c:pt idx="17">
                  <c:v>Sumter (e) </c:v>
                </c:pt>
                <c:pt idx="18">
                  <c:v>Kershaw </c:v>
                </c:pt>
                <c:pt idx="19">
                  <c:v>Georgetown (e) </c:v>
                </c:pt>
                <c:pt idx="20">
                  <c:v>Jasper </c:v>
                </c:pt>
                <c:pt idx="21">
                  <c:v>Oconee (e) </c:v>
                </c:pt>
                <c:pt idx="22">
                  <c:v> Cherokee  </c:v>
                </c:pt>
                <c:pt idx="23">
                  <c:v> Darlington  </c:v>
                </c:pt>
                <c:pt idx="24">
                  <c:v>Laurens </c:v>
                </c:pt>
                <c:pt idx="25">
                  <c:v> Colleton  </c:v>
                </c:pt>
                <c:pt idx="26">
                  <c:v>Newberry </c:v>
                </c:pt>
                <c:pt idx="27">
                  <c:v> Chesterfield  </c:v>
                </c:pt>
                <c:pt idx="28">
                  <c:v> Chester  </c:v>
                </c:pt>
                <c:pt idx="29">
                  <c:v> Clarendon  </c:v>
                </c:pt>
                <c:pt idx="30">
                  <c:v> Dillon  </c:v>
                </c:pt>
                <c:pt idx="31">
                  <c:v>Marion </c:v>
                </c:pt>
                <c:pt idx="32">
                  <c:v>Union (e) </c:v>
                </c:pt>
                <c:pt idx="33">
                  <c:v> Edgefield  </c:v>
                </c:pt>
                <c:pt idx="34">
                  <c:v> Fairfield (e)  </c:v>
                </c:pt>
                <c:pt idx="35">
                  <c:v> Abbeville (e)  </c:v>
                </c:pt>
                <c:pt idx="36">
                  <c:v>Williamsburg </c:v>
                </c:pt>
                <c:pt idx="37">
                  <c:v>Hampton (e) </c:v>
                </c:pt>
                <c:pt idx="38">
                  <c:v> Barnwell  </c:v>
                </c:pt>
                <c:pt idx="39">
                  <c:v>Saluda </c:v>
                </c:pt>
                <c:pt idx="40">
                  <c:v>Marlboro </c:v>
                </c:pt>
                <c:pt idx="41">
                  <c:v> Calhoun  </c:v>
                </c:pt>
                <c:pt idx="42">
                  <c:v>Lee </c:v>
                </c:pt>
                <c:pt idx="43">
                  <c:v> Bamberg  </c:v>
                </c:pt>
                <c:pt idx="44">
                  <c:v>McCormick </c:v>
                </c:pt>
                <c:pt idx="45">
                  <c:v> Allendale  </c:v>
                </c:pt>
              </c:strCache>
            </c:strRef>
          </c:cat>
          <c:val>
            <c:numRef>
              <c:f>'FY 25 1% Sales and Estimates'!$N$2:$N$47</c:f>
              <c:numCache>
                <c:formatCode>_(* #,##0_);_(* \(#,##0\);_(* "-"??_);_(@_)</c:formatCode>
                <c:ptCount val="46"/>
                <c:pt idx="0">
                  <c:v>166145000</c:v>
                </c:pt>
                <c:pt idx="1">
                  <c:v>116856000</c:v>
                </c:pt>
                <c:pt idx="2">
                  <c:v>107169000</c:v>
                </c:pt>
                <c:pt idx="3">
                  <c:v>102162000</c:v>
                </c:pt>
                <c:pt idx="4">
                  <c:v>75158000</c:v>
                </c:pt>
                <c:pt idx="5">
                  <c:v>72696000</c:v>
                </c:pt>
                <c:pt idx="6">
                  <c:v>66835000</c:v>
                </c:pt>
                <c:pt idx="7">
                  <c:v>58525000</c:v>
                </c:pt>
                <c:pt idx="8">
                  <c:v>54963000</c:v>
                </c:pt>
                <c:pt idx="9">
                  <c:v>41676000</c:v>
                </c:pt>
                <c:pt idx="10">
                  <c:v>35926000</c:v>
                </c:pt>
                <c:pt idx="11">
                  <c:v>34745000</c:v>
                </c:pt>
                <c:pt idx="12">
                  <c:v>32170000</c:v>
                </c:pt>
                <c:pt idx="13">
                  <c:v>25030000</c:v>
                </c:pt>
                <c:pt idx="14">
                  <c:v>17474000</c:v>
                </c:pt>
                <c:pt idx="15">
                  <c:v>14789000</c:v>
                </c:pt>
                <c:pt idx="16">
                  <c:v>13808000</c:v>
                </c:pt>
                <c:pt idx="17">
                  <c:v>10886000</c:v>
                </c:pt>
                <c:pt idx="18">
                  <c:v>10603000</c:v>
                </c:pt>
                <c:pt idx="19">
                  <c:v>10458000</c:v>
                </c:pt>
                <c:pt idx="20">
                  <c:v>9864000</c:v>
                </c:pt>
                <c:pt idx="21">
                  <c:v>9750000</c:v>
                </c:pt>
                <c:pt idx="22">
                  <c:v>8992000</c:v>
                </c:pt>
                <c:pt idx="23">
                  <c:v>8979000</c:v>
                </c:pt>
                <c:pt idx="24">
                  <c:v>8372000</c:v>
                </c:pt>
                <c:pt idx="25">
                  <c:v>7357000</c:v>
                </c:pt>
                <c:pt idx="26">
                  <c:v>6398000</c:v>
                </c:pt>
                <c:pt idx="27">
                  <c:v>5357000</c:v>
                </c:pt>
                <c:pt idx="28">
                  <c:v>4984000</c:v>
                </c:pt>
                <c:pt idx="29">
                  <c:v>4946000</c:v>
                </c:pt>
                <c:pt idx="30">
                  <c:v>4257000</c:v>
                </c:pt>
                <c:pt idx="31">
                  <c:v>3488000</c:v>
                </c:pt>
                <c:pt idx="32">
                  <c:v>3441000</c:v>
                </c:pt>
                <c:pt idx="33">
                  <c:v>3253000</c:v>
                </c:pt>
                <c:pt idx="34">
                  <c:v>2837000</c:v>
                </c:pt>
                <c:pt idx="35">
                  <c:v>2639000</c:v>
                </c:pt>
                <c:pt idx="36">
                  <c:v>2604000</c:v>
                </c:pt>
                <c:pt idx="37">
                  <c:v>2542000</c:v>
                </c:pt>
                <c:pt idx="38">
                  <c:v>2430000</c:v>
                </c:pt>
                <c:pt idx="39">
                  <c:v>2126000</c:v>
                </c:pt>
                <c:pt idx="40">
                  <c:v>2037000</c:v>
                </c:pt>
                <c:pt idx="41">
                  <c:v>2025000</c:v>
                </c:pt>
                <c:pt idx="42">
                  <c:v>1664000</c:v>
                </c:pt>
                <c:pt idx="43">
                  <c:v>1338000</c:v>
                </c:pt>
                <c:pt idx="44">
                  <c:v>1120000</c:v>
                </c:pt>
                <c:pt idx="45">
                  <c:v>779000</c:v>
                </c:pt>
              </c:numCache>
            </c:numRef>
          </c:val>
          <c:extLst>
            <c:ext xmlns:c16="http://schemas.microsoft.com/office/drawing/2014/chart" uri="{C3380CC4-5D6E-409C-BE32-E72D297353CC}">
              <c16:uniqueId val="{00000000-AB24-4161-AA0D-BD442E1C9946}"/>
            </c:ext>
          </c:extLst>
        </c:ser>
        <c:dLbls>
          <c:showLegendKey val="0"/>
          <c:showVal val="0"/>
          <c:showCatName val="0"/>
          <c:showSerName val="0"/>
          <c:showPercent val="0"/>
          <c:showBubbleSize val="0"/>
        </c:dLbls>
        <c:gapWidth val="62"/>
        <c:overlap val="-27"/>
        <c:axId val="1357465055"/>
        <c:axId val="1357458815"/>
      </c:barChart>
      <c:catAx>
        <c:axId val="1357465055"/>
        <c:scaling>
          <c:orientation val="minMax"/>
        </c:scaling>
        <c:delete val="0"/>
        <c:axPos val="b"/>
        <c:numFmt formatCode="General" sourceLinked="1"/>
        <c:majorTickMark val="none"/>
        <c:minorTickMark val="none"/>
        <c:tickLblPos val="nextTo"/>
        <c:spPr>
          <a:noFill/>
          <a:ln w="9525" cap="flat" cmpd="sng" algn="ctr">
            <a:solidFill>
              <a:srgbClr val="A5A5A5"/>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57458815"/>
        <c:crosses val="autoZero"/>
        <c:auto val="1"/>
        <c:lblAlgn val="ctr"/>
        <c:lblOffset val="100"/>
        <c:noMultiLvlLbl val="0"/>
      </c:catAx>
      <c:valAx>
        <c:axId val="135745881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t>(Millions)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57465055"/>
        <c:crosses val="autoZero"/>
        <c:crossBetween val="between"/>
      </c:valAx>
      <c:spPr>
        <a:noFill/>
        <a:ln>
          <a:solidFill>
            <a:srgbClr val="A5A5A5"/>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MOTOR FUEL</a:t>
            </a:r>
            <a:r>
              <a:rPr lang="en-US" sz="1800" baseline="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 REVENUE HISTORY</a:t>
            </a:r>
          </a:p>
          <a:p>
            <a:pPr>
              <a:defRPr/>
            </a:pPr>
            <a:r>
              <a:rPr lang="en-US" sz="1400" baseline="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Per Gallon Motor Fuel User Fee as Noted</a:t>
            </a:r>
            <a:endParaRPr lang="en-US" sz="14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5583597534225513E-2"/>
          <c:y val="0.1411807792151836"/>
          <c:w val="0.90275221197580058"/>
          <c:h val="0.62259056195266971"/>
        </c:manualLayout>
      </c:layout>
      <c:lineChart>
        <c:grouping val="standard"/>
        <c:varyColors val="0"/>
        <c:ser>
          <c:idx val="0"/>
          <c:order val="0"/>
          <c:tx>
            <c:strRef>
              <c:f>'Motor Fuel Revenue History'!$B$1</c:f>
              <c:strCache>
                <c:ptCount val="1"/>
                <c:pt idx="0">
                  <c:v>Gasoline Revenue</c:v>
                </c:pt>
              </c:strCache>
            </c:strRef>
          </c:tx>
          <c:spPr>
            <a:ln w="28575" cap="rnd">
              <a:solidFill>
                <a:srgbClr val="415FA9"/>
              </a:solidFill>
              <a:round/>
            </a:ln>
            <a:effectLst/>
          </c:spPr>
          <c:marker>
            <c:symbol val="none"/>
          </c:marker>
          <c:dLbls>
            <c:dLbl>
              <c:idx val="0"/>
              <c:tx>
                <c:rich>
                  <a:bodyPr/>
                  <a:lstStyle/>
                  <a:p>
                    <a:fld id="{4797FD22-FAC0-4D7B-BFD4-30CA08CAE38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569-4E51-B1D5-9C87BB8EF623}"/>
                </c:ext>
              </c:extLst>
            </c:dLbl>
            <c:dLbl>
              <c:idx val="1"/>
              <c:delete val="1"/>
              <c:extLst>
                <c:ext xmlns:c15="http://schemas.microsoft.com/office/drawing/2012/chart" uri="{CE6537A1-D6FC-4f65-9D91-7224C49458BB}"/>
                <c:ext xmlns:c16="http://schemas.microsoft.com/office/drawing/2014/chart" uri="{C3380CC4-5D6E-409C-BE32-E72D297353CC}">
                  <c16:uniqueId val="{00000001-F569-4E51-B1D5-9C87BB8EF623}"/>
                </c:ext>
              </c:extLst>
            </c:dLbl>
            <c:dLbl>
              <c:idx val="2"/>
              <c:tx>
                <c:rich>
                  <a:bodyPr/>
                  <a:lstStyle/>
                  <a:p>
                    <a:fld id="{B35EAE35-9C0E-4ACA-8DE2-C433CC2B1E0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F569-4E51-B1D5-9C87BB8EF623}"/>
                </c:ext>
              </c:extLst>
            </c:dLbl>
            <c:dLbl>
              <c:idx val="3"/>
              <c:tx>
                <c:rich>
                  <a:bodyPr/>
                  <a:lstStyle/>
                  <a:p>
                    <a:fld id="{0A9BD784-17FC-4508-BC15-ACD5EE8FD94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569-4E51-B1D5-9C87BB8EF623}"/>
                </c:ext>
              </c:extLst>
            </c:dLbl>
            <c:dLbl>
              <c:idx val="4"/>
              <c:tx>
                <c:rich>
                  <a:bodyPr/>
                  <a:lstStyle/>
                  <a:p>
                    <a:fld id="{83BFE812-222D-4992-BD53-8F0856DB9C1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F569-4E51-B1D5-9C87BB8EF623}"/>
                </c:ext>
              </c:extLst>
            </c:dLbl>
            <c:dLbl>
              <c:idx val="5"/>
              <c:tx>
                <c:rich>
                  <a:bodyPr/>
                  <a:lstStyle/>
                  <a:p>
                    <a:fld id="{F342D320-6FA8-4208-8F3C-DECCC40AEC5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569-4E51-B1D5-9C87BB8EF623}"/>
                </c:ext>
              </c:extLst>
            </c:dLbl>
            <c:dLbl>
              <c:idx val="6"/>
              <c:tx>
                <c:rich>
                  <a:bodyPr/>
                  <a:lstStyle/>
                  <a:p>
                    <a:fld id="{3B52EA68-F7F8-4226-9545-D6EFA5A86FD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F569-4E51-B1D5-9C87BB8EF623}"/>
                </c:ext>
              </c:extLst>
            </c:dLbl>
            <c:dLbl>
              <c:idx val="7"/>
              <c:tx>
                <c:rich>
                  <a:bodyPr/>
                  <a:lstStyle/>
                  <a:p>
                    <a:fld id="{49CD20C7-3E5E-40D8-8EC0-06D4EB2D10C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F569-4E51-B1D5-9C87BB8EF623}"/>
                </c:ext>
              </c:extLst>
            </c:dLbl>
            <c:dLbl>
              <c:idx val="8"/>
              <c:tx>
                <c:rich>
                  <a:bodyPr/>
                  <a:lstStyle/>
                  <a:p>
                    <a:fld id="{3C984965-2165-4740-9822-5E1ADA71A36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F569-4E51-B1D5-9C87BB8EF623}"/>
                </c:ext>
              </c:extLst>
            </c:dLbl>
            <c:dLbl>
              <c:idx val="9"/>
              <c:tx>
                <c:rich>
                  <a:bodyPr/>
                  <a:lstStyle/>
                  <a:p>
                    <a:fld id="{B4230450-BF10-40D0-82DA-BA2D62AAF1B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F569-4E51-B1D5-9C87BB8EF623}"/>
                </c:ext>
              </c:extLst>
            </c:dLbl>
            <c:dLbl>
              <c:idx val="10"/>
              <c:tx>
                <c:rich>
                  <a:bodyPr/>
                  <a:lstStyle/>
                  <a:p>
                    <a:fld id="{F3A6F619-5341-475E-8F98-33BB4AE2CE1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F569-4E51-B1D5-9C87BB8EF623}"/>
                </c:ext>
              </c:extLst>
            </c:dLbl>
            <c:dLbl>
              <c:idx val="11"/>
              <c:tx>
                <c:rich>
                  <a:bodyPr/>
                  <a:lstStyle/>
                  <a:p>
                    <a:fld id="{2282FEDF-A40F-418D-AEB3-79A18B7A089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F569-4E51-B1D5-9C87BB8EF623}"/>
                </c:ext>
              </c:extLst>
            </c:dLbl>
            <c:dLbl>
              <c:idx val="12"/>
              <c:tx>
                <c:rich>
                  <a:bodyPr/>
                  <a:lstStyle/>
                  <a:p>
                    <a:fld id="{DC7E7862-ECB0-4159-935A-573BB9E7E28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F569-4E51-B1D5-9C87BB8EF623}"/>
                </c:ext>
              </c:extLst>
            </c:dLbl>
            <c:dLbl>
              <c:idx val="13"/>
              <c:tx>
                <c:rich>
                  <a:bodyPr/>
                  <a:lstStyle/>
                  <a:p>
                    <a:fld id="{27D48E2D-0795-4B0F-B821-E7EF967D031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F569-4E51-B1D5-9C87BB8EF623}"/>
                </c:ext>
              </c:extLst>
            </c:dLbl>
            <c:dLbl>
              <c:idx val="14"/>
              <c:tx>
                <c:rich>
                  <a:bodyPr/>
                  <a:lstStyle/>
                  <a:p>
                    <a:fld id="{3C972537-07DC-46F6-BC29-3FCB30664F0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F569-4E51-B1D5-9C87BB8EF623}"/>
                </c:ext>
              </c:extLst>
            </c:dLbl>
            <c:dLbl>
              <c:idx val="15"/>
              <c:tx>
                <c:rich>
                  <a:bodyPr/>
                  <a:lstStyle/>
                  <a:p>
                    <a:fld id="{CC4D0C58-BE8A-4AE2-AF06-5DB7D85F2B3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F569-4E51-B1D5-9C87BB8EF623}"/>
                </c:ext>
              </c:extLst>
            </c:dLbl>
            <c:dLbl>
              <c:idx val="16"/>
              <c:tx>
                <c:rich>
                  <a:bodyPr/>
                  <a:lstStyle/>
                  <a:p>
                    <a:fld id="{51538433-7ACA-4BFF-AD4D-BC27CCFA0D3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F569-4E51-B1D5-9C87BB8EF623}"/>
                </c:ext>
              </c:extLst>
            </c:dLbl>
            <c:dLbl>
              <c:idx val="17"/>
              <c:tx>
                <c:rich>
                  <a:bodyPr/>
                  <a:lstStyle/>
                  <a:p>
                    <a:fld id="{653E5CF0-47E8-42AC-96EF-99B87B09099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F569-4E51-B1D5-9C87BB8EF623}"/>
                </c:ext>
              </c:extLst>
            </c:dLbl>
            <c:dLbl>
              <c:idx val="18"/>
              <c:tx>
                <c:rich>
                  <a:bodyPr/>
                  <a:lstStyle/>
                  <a:p>
                    <a:fld id="{8FD59FCC-E25B-477E-956A-A527F6D70AA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F569-4E51-B1D5-9C87BB8EF623}"/>
                </c:ext>
              </c:extLst>
            </c:dLbl>
            <c:dLbl>
              <c:idx val="19"/>
              <c:tx>
                <c:rich>
                  <a:bodyPr/>
                  <a:lstStyle/>
                  <a:p>
                    <a:fld id="{59FD58BC-2A3D-473D-80A6-6C20EC828EB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F569-4E51-B1D5-9C87BB8EF623}"/>
                </c:ext>
              </c:extLst>
            </c:dLbl>
            <c:dLbl>
              <c:idx val="2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4-F569-4E51-B1D5-9C87BB8EF623}"/>
                </c:ext>
              </c:extLst>
            </c:dLbl>
            <c:numFmt formatCode="&quot;$&quot;#,##0.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'Motor Fuel Revenue History'!$A$3:$A$23</c:f>
              <c:strCache>
                <c:ptCount val="21"/>
                <c:pt idx="0">
                  <c:v>FY 06</c:v>
                </c:pt>
                <c:pt idx="1">
                  <c:v>FY 07</c:v>
                </c:pt>
                <c:pt idx="2">
                  <c:v>FY 08</c:v>
                </c:pt>
                <c:pt idx="3">
                  <c:v>FY 09</c:v>
                </c:pt>
                <c:pt idx="4">
                  <c:v>FY 10</c:v>
                </c:pt>
                <c:pt idx="5">
                  <c:v>FY 11</c:v>
                </c:pt>
                <c:pt idx="6">
                  <c:v>FY 12</c:v>
                </c:pt>
                <c:pt idx="7">
                  <c:v>FY 13</c:v>
                </c:pt>
                <c:pt idx="8">
                  <c:v>FY 14</c:v>
                </c:pt>
                <c:pt idx="9">
                  <c:v>FY 15</c:v>
                </c:pt>
                <c:pt idx="10">
                  <c:v>FY 16</c:v>
                </c:pt>
                <c:pt idx="11">
                  <c:v>FY 17</c:v>
                </c:pt>
                <c:pt idx="12">
                  <c:v>FY 18</c:v>
                </c:pt>
                <c:pt idx="13">
                  <c:v>FY 19</c:v>
                </c:pt>
                <c:pt idx="14">
                  <c:v>FY 20</c:v>
                </c:pt>
                <c:pt idx="15">
                  <c:v>FY 21</c:v>
                </c:pt>
                <c:pt idx="16">
                  <c:v>FY 22</c:v>
                </c:pt>
                <c:pt idx="17">
                  <c:v>FY 23</c:v>
                </c:pt>
                <c:pt idx="18">
                  <c:v>FY 24</c:v>
                </c:pt>
                <c:pt idx="19">
                  <c:v>FY 25</c:v>
                </c:pt>
                <c:pt idx="20">
                  <c:v>FY 26</c:v>
                </c:pt>
              </c:strCache>
              <c:extLst/>
            </c:strRef>
          </c:cat>
          <c:val>
            <c:numRef>
              <c:f>'Motor Fuel Revenue History'!$B$3:$B$23</c:f>
              <c:numCache>
                <c:formatCode>"$"#,##0_);\("$"#,##0\)</c:formatCode>
                <c:ptCount val="21"/>
                <c:pt idx="0">
                  <c:v>381919997.74000001</c:v>
                </c:pt>
                <c:pt idx="1">
                  <c:v>395517686.24000001</c:v>
                </c:pt>
                <c:pt idx="2">
                  <c:v>396925440.84000003</c:v>
                </c:pt>
                <c:pt idx="3">
                  <c:v>389497510.04000002</c:v>
                </c:pt>
                <c:pt idx="4">
                  <c:v>396262581.94</c:v>
                </c:pt>
                <c:pt idx="5">
                  <c:v>399487620.78999996</c:v>
                </c:pt>
                <c:pt idx="6">
                  <c:v>403834314.43000001</c:v>
                </c:pt>
                <c:pt idx="7">
                  <c:v>402667179.35000002</c:v>
                </c:pt>
                <c:pt idx="8">
                  <c:v>410108790.12</c:v>
                </c:pt>
                <c:pt idx="9">
                  <c:v>424754788.23000002</c:v>
                </c:pt>
                <c:pt idx="10">
                  <c:v>440218179.31999999</c:v>
                </c:pt>
                <c:pt idx="11">
                  <c:v>446608832.63</c:v>
                </c:pt>
                <c:pt idx="12">
                  <c:v>494128759.97000003</c:v>
                </c:pt>
                <c:pt idx="13">
                  <c:v>553345124.76999998</c:v>
                </c:pt>
                <c:pt idx="14">
                  <c:v>574486486.38</c:v>
                </c:pt>
                <c:pt idx="15">
                  <c:v>630855710.30999994</c:v>
                </c:pt>
                <c:pt idx="16">
                  <c:v>711666267.98000002</c:v>
                </c:pt>
                <c:pt idx="17">
                  <c:v>765912025.50999999</c:v>
                </c:pt>
                <c:pt idx="18">
                  <c:v>780367239.43000007</c:v>
                </c:pt>
                <c:pt idx="19">
                  <c:v>784502178.55999994</c:v>
                </c:pt>
                <c:pt idx="20">
                  <c:v>784328068.39999986</c:v>
                </c:pt>
              </c:numCache>
              <c:extLst/>
            </c:numRef>
          </c:val>
          <c:smooth val="0"/>
          <c:extLst>
            <c:ext xmlns:c15="http://schemas.microsoft.com/office/drawing/2012/chart" uri="{02D57815-91ED-43cb-92C2-25804820EDAC}">
              <c15:datalabelsRange>
                <c15:f>'Motor Fuel Revenue History'!$D$2:$D$22</c15:f>
                <c15:dlblRangeCache>
                  <c:ptCount val="21"/>
                  <c:pt idx="0">
                    <c:v>$0.16</c:v>
                  </c:pt>
                  <c:pt idx="1">
                    <c:v>$0.16</c:v>
                  </c:pt>
                  <c:pt idx="13">
                    <c:v>$0.18</c:v>
                  </c:pt>
                  <c:pt idx="14">
                    <c:v>$0.20</c:v>
                  </c:pt>
                  <c:pt idx="15">
                    <c:v>$0.22</c:v>
                  </c:pt>
                  <c:pt idx="16">
                    <c:v>$0.24</c:v>
                  </c:pt>
                  <c:pt idx="17">
                    <c:v>$0.26</c:v>
                  </c:pt>
                  <c:pt idx="18">
                    <c:v>$0.28</c:v>
                  </c:pt>
                </c15:dlblRangeCache>
              </c15:datalabelsRange>
            </c:ext>
            <c:ext xmlns:c16="http://schemas.microsoft.com/office/drawing/2014/chart" uri="{C3380CC4-5D6E-409C-BE32-E72D297353CC}">
              <c16:uniqueId val="{00000015-F569-4E51-B1D5-9C87BB8EF623}"/>
            </c:ext>
          </c:extLst>
        </c:ser>
        <c:ser>
          <c:idx val="1"/>
          <c:order val="1"/>
          <c:tx>
            <c:strRef>
              <c:f>'Motor Fuel Revenue History'!$C$1</c:f>
              <c:strCache>
                <c:ptCount val="1"/>
                <c:pt idx="0">
                  <c:v>Diesel Revenue</c:v>
                </c:pt>
              </c:strCache>
            </c:strRef>
          </c:tx>
          <c:spPr>
            <a:ln w="28575" cap="rnd">
              <a:solidFill>
                <a:srgbClr val="A2B5DE"/>
              </a:solidFill>
              <a:round/>
            </a:ln>
            <a:effectLst/>
          </c:spPr>
          <c:marker>
            <c:symbol val="none"/>
          </c:marker>
          <c:dLbls>
            <c:dLbl>
              <c:idx val="0"/>
              <c:tx>
                <c:rich>
                  <a:bodyPr/>
                  <a:lstStyle/>
                  <a:p>
                    <a:fld id="{3CC89AF2-3CCF-48F2-A12B-DA7096CD679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F569-4E51-B1D5-9C87BB8EF623}"/>
                </c:ext>
              </c:extLst>
            </c:dLbl>
            <c:dLbl>
              <c:idx val="1"/>
              <c:delete val="1"/>
              <c:extLst>
                <c:ext xmlns:c15="http://schemas.microsoft.com/office/drawing/2012/chart" uri="{CE6537A1-D6FC-4f65-9D91-7224C49458BB}"/>
                <c:ext xmlns:c16="http://schemas.microsoft.com/office/drawing/2014/chart" uri="{C3380CC4-5D6E-409C-BE32-E72D297353CC}">
                  <c16:uniqueId val="{00000017-F569-4E51-B1D5-9C87BB8EF623}"/>
                </c:ext>
              </c:extLst>
            </c:dLbl>
            <c:dLbl>
              <c:idx val="2"/>
              <c:tx>
                <c:rich>
                  <a:bodyPr/>
                  <a:lstStyle/>
                  <a:p>
                    <a:fld id="{718DE6BC-39AA-4A88-836F-ED1E88740A4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F569-4E51-B1D5-9C87BB8EF623}"/>
                </c:ext>
              </c:extLst>
            </c:dLbl>
            <c:dLbl>
              <c:idx val="3"/>
              <c:tx>
                <c:rich>
                  <a:bodyPr/>
                  <a:lstStyle/>
                  <a:p>
                    <a:fld id="{1491CC38-A9E5-4F96-9BE5-C47CEFBCA00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F569-4E51-B1D5-9C87BB8EF623}"/>
                </c:ext>
              </c:extLst>
            </c:dLbl>
            <c:dLbl>
              <c:idx val="4"/>
              <c:tx>
                <c:rich>
                  <a:bodyPr/>
                  <a:lstStyle/>
                  <a:p>
                    <a:fld id="{F738B30F-F483-4335-83ED-8C053E585AF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F569-4E51-B1D5-9C87BB8EF623}"/>
                </c:ext>
              </c:extLst>
            </c:dLbl>
            <c:dLbl>
              <c:idx val="5"/>
              <c:tx>
                <c:rich>
                  <a:bodyPr/>
                  <a:lstStyle/>
                  <a:p>
                    <a:fld id="{53842E86-3064-47BA-B664-B15409E1D04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F569-4E51-B1D5-9C87BB8EF623}"/>
                </c:ext>
              </c:extLst>
            </c:dLbl>
            <c:dLbl>
              <c:idx val="6"/>
              <c:tx>
                <c:rich>
                  <a:bodyPr/>
                  <a:lstStyle/>
                  <a:p>
                    <a:fld id="{D50B878C-AA2C-4F7E-B4A0-C38387C70F2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F569-4E51-B1D5-9C87BB8EF623}"/>
                </c:ext>
              </c:extLst>
            </c:dLbl>
            <c:dLbl>
              <c:idx val="7"/>
              <c:tx>
                <c:rich>
                  <a:bodyPr/>
                  <a:lstStyle/>
                  <a:p>
                    <a:fld id="{FDE6D153-3A75-4385-9453-39F1A25BAD4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F569-4E51-B1D5-9C87BB8EF623}"/>
                </c:ext>
              </c:extLst>
            </c:dLbl>
            <c:dLbl>
              <c:idx val="8"/>
              <c:tx>
                <c:rich>
                  <a:bodyPr/>
                  <a:lstStyle/>
                  <a:p>
                    <a:fld id="{46893FBD-537C-4D7B-96E6-E72432F7BCA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F569-4E51-B1D5-9C87BB8EF623}"/>
                </c:ext>
              </c:extLst>
            </c:dLbl>
            <c:dLbl>
              <c:idx val="9"/>
              <c:tx>
                <c:rich>
                  <a:bodyPr/>
                  <a:lstStyle/>
                  <a:p>
                    <a:fld id="{0F7D79E1-CDD9-40C6-BECB-F1958C796A3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F569-4E51-B1D5-9C87BB8EF623}"/>
                </c:ext>
              </c:extLst>
            </c:dLbl>
            <c:dLbl>
              <c:idx val="10"/>
              <c:tx>
                <c:rich>
                  <a:bodyPr/>
                  <a:lstStyle/>
                  <a:p>
                    <a:fld id="{38A822EB-331C-4D3F-B57D-1D2124C85E0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F569-4E51-B1D5-9C87BB8EF623}"/>
                </c:ext>
              </c:extLst>
            </c:dLbl>
            <c:dLbl>
              <c:idx val="11"/>
              <c:tx>
                <c:rich>
                  <a:bodyPr/>
                  <a:lstStyle/>
                  <a:p>
                    <a:fld id="{6B36883E-DE78-43E3-B2D0-7A83D188671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F569-4E51-B1D5-9C87BB8EF623}"/>
                </c:ext>
              </c:extLst>
            </c:dLbl>
            <c:dLbl>
              <c:idx val="12"/>
              <c:tx>
                <c:rich>
                  <a:bodyPr/>
                  <a:lstStyle/>
                  <a:p>
                    <a:fld id="{B60D1971-79D5-4747-BBA0-ECB26A1D2F2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F569-4E51-B1D5-9C87BB8EF623}"/>
                </c:ext>
              </c:extLst>
            </c:dLbl>
            <c:dLbl>
              <c:idx val="13"/>
              <c:tx>
                <c:rich>
                  <a:bodyPr/>
                  <a:lstStyle/>
                  <a:p>
                    <a:fld id="{447A26BE-0F9B-4625-BA77-63B1EA2F9A6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F569-4E51-B1D5-9C87BB8EF623}"/>
                </c:ext>
              </c:extLst>
            </c:dLbl>
            <c:dLbl>
              <c:idx val="14"/>
              <c:tx>
                <c:rich>
                  <a:bodyPr/>
                  <a:lstStyle/>
                  <a:p>
                    <a:fld id="{34782BF0-7FC5-4458-8378-CF3B2D097C7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F569-4E51-B1D5-9C87BB8EF623}"/>
                </c:ext>
              </c:extLst>
            </c:dLbl>
            <c:dLbl>
              <c:idx val="15"/>
              <c:tx>
                <c:rich>
                  <a:bodyPr/>
                  <a:lstStyle/>
                  <a:p>
                    <a:fld id="{DFE53DA3-61FF-41F1-A603-829742F932F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F569-4E51-B1D5-9C87BB8EF623}"/>
                </c:ext>
              </c:extLst>
            </c:dLbl>
            <c:dLbl>
              <c:idx val="16"/>
              <c:tx>
                <c:rich>
                  <a:bodyPr/>
                  <a:lstStyle/>
                  <a:p>
                    <a:fld id="{EF2C8E7F-D104-4CF4-91FD-50F61EE0A1E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F569-4E51-B1D5-9C87BB8EF623}"/>
                </c:ext>
              </c:extLst>
            </c:dLbl>
            <c:dLbl>
              <c:idx val="17"/>
              <c:tx>
                <c:rich>
                  <a:bodyPr/>
                  <a:lstStyle/>
                  <a:p>
                    <a:fld id="{6FD07621-9025-44C2-BFE8-393F0672CCF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F569-4E51-B1D5-9C87BB8EF623}"/>
                </c:ext>
              </c:extLst>
            </c:dLbl>
            <c:dLbl>
              <c:idx val="18"/>
              <c:tx>
                <c:rich>
                  <a:bodyPr/>
                  <a:lstStyle/>
                  <a:p>
                    <a:fld id="{3FE3DB3E-52C9-47D8-95AE-16954D38BEC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F569-4E51-B1D5-9C87BB8EF623}"/>
                </c:ext>
              </c:extLst>
            </c:dLbl>
            <c:dLbl>
              <c:idx val="19"/>
              <c:tx>
                <c:rich>
                  <a:bodyPr/>
                  <a:lstStyle/>
                  <a:p>
                    <a:fld id="{8E560DE6-71E7-446D-A744-E46FF917AE3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9-F569-4E51-B1D5-9C87BB8EF623}"/>
                </c:ext>
              </c:extLst>
            </c:dLbl>
            <c:dLbl>
              <c:idx val="20"/>
              <c:tx>
                <c:rich>
                  <a:bodyPr/>
                  <a:lstStyle/>
                  <a:p>
                    <a:endParaRPr lang="en-US" dirty="0"/>
                  </a:p>
                </c:rich>
              </c:tx>
              <c:dLblPos val="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2A-F569-4E51-B1D5-9C87BB8EF623}"/>
                </c:ext>
              </c:extLst>
            </c:dLbl>
            <c:numFmt formatCode="&quot;$&quot;#,##0.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'Motor Fuel Revenue History'!$A$3:$A$23</c:f>
              <c:strCache>
                <c:ptCount val="21"/>
                <c:pt idx="0">
                  <c:v>FY 06</c:v>
                </c:pt>
                <c:pt idx="1">
                  <c:v>FY 07</c:v>
                </c:pt>
                <c:pt idx="2">
                  <c:v>FY 08</c:v>
                </c:pt>
                <c:pt idx="3">
                  <c:v>FY 09</c:v>
                </c:pt>
                <c:pt idx="4">
                  <c:v>FY 10</c:v>
                </c:pt>
                <c:pt idx="5">
                  <c:v>FY 11</c:v>
                </c:pt>
                <c:pt idx="6">
                  <c:v>FY 12</c:v>
                </c:pt>
                <c:pt idx="7">
                  <c:v>FY 13</c:v>
                </c:pt>
                <c:pt idx="8">
                  <c:v>FY 14</c:v>
                </c:pt>
                <c:pt idx="9">
                  <c:v>FY 15</c:v>
                </c:pt>
                <c:pt idx="10">
                  <c:v>FY 16</c:v>
                </c:pt>
                <c:pt idx="11">
                  <c:v>FY 17</c:v>
                </c:pt>
                <c:pt idx="12">
                  <c:v>FY 18</c:v>
                </c:pt>
                <c:pt idx="13">
                  <c:v>FY 19</c:v>
                </c:pt>
                <c:pt idx="14">
                  <c:v>FY 20</c:v>
                </c:pt>
                <c:pt idx="15">
                  <c:v>FY 21</c:v>
                </c:pt>
                <c:pt idx="16">
                  <c:v>FY 22</c:v>
                </c:pt>
                <c:pt idx="17">
                  <c:v>FY 23</c:v>
                </c:pt>
                <c:pt idx="18">
                  <c:v>FY 24</c:v>
                </c:pt>
                <c:pt idx="19">
                  <c:v>FY 25</c:v>
                </c:pt>
                <c:pt idx="20">
                  <c:v>FY 26</c:v>
                </c:pt>
              </c:strCache>
              <c:extLst/>
            </c:strRef>
          </c:cat>
          <c:val>
            <c:numRef>
              <c:f>'Motor Fuel Revenue History'!$C$3:$C$23</c:f>
              <c:numCache>
                <c:formatCode>"$"#,##0_);\("$"#,##0\)</c:formatCode>
                <c:ptCount val="21"/>
                <c:pt idx="0">
                  <c:v>112053377.69</c:v>
                </c:pt>
                <c:pt idx="1">
                  <c:v>119766793.86</c:v>
                </c:pt>
                <c:pt idx="2">
                  <c:v>119240990.86000001</c:v>
                </c:pt>
                <c:pt idx="3">
                  <c:v>107267435.74000001</c:v>
                </c:pt>
                <c:pt idx="4">
                  <c:v>107442881.63000001</c:v>
                </c:pt>
                <c:pt idx="5">
                  <c:v>110325004.17999998</c:v>
                </c:pt>
                <c:pt idx="6">
                  <c:v>109744364.58</c:v>
                </c:pt>
                <c:pt idx="7">
                  <c:v>114511277.62</c:v>
                </c:pt>
                <c:pt idx="8">
                  <c:v>117137064.90999998</c:v>
                </c:pt>
                <c:pt idx="9">
                  <c:v>117457501.54099999</c:v>
                </c:pt>
                <c:pt idx="10">
                  <c:v>132645553.39</c:v>
                </c:pt>
                <c:pt idx="11">
                  <c:v>134870908.39999998</c:v>
                </c:pt>
                <c:pt idx="12">
                  <c:v>151935565.42999998</c:v>
                </c:pt>
                <c:pt idx="13">
                  <c:v>172225933.61000001</c:v>
                </c:pt>
                <c:pt idx="14">
                  <c:v>180172095.25999999</c:v>
                </c:pt>
                <c:pt idx="15">
                  <c:v>206466082.73000002</c:v>
                </c:pt>
                <c:pt idx="16">
                  <c:v>235278105.94</c:v>
                </c:pt>
                <c:pt idx="17">
                  <c:v>246459164.92000002</c:v>
                </c:pt>
                <c:pt idx="18">
                  <c:v>248003945.10000002</c:v>
                </c:pt>
                <c:pt idx="19">
                  <c:v>258616973.93000001</c:v>
                </c:pt>
                <c:pt idx="20">
                  <c:v>257934912.67999998</c:v>
                </c:pt>
              </c:numCache>
              <c:extLst/>
            </c:numRef>
          </c:val>
          <c:smooth val="0"/>
          <c:extLst>
            <c:ext xmlns:c15="http://schemas.microsoft.com/office/drawing/2012/chart" uri="{02D57815-91ED-43cb-92C2-25804820EDAC}">
              <c15:datalabelsRange>
                <c15:f>'Motor Fuel Revenue History'!$D$2:$D$22</c15:f>
                <c15:dlblRangeCache>
                  <c:ptCount val="21"/>
                  <c:pt idx="0">
                    <c:v>$0.16</c:v>
                  </c:pt>
                  <c:pt idx="1">
                    <c:v>$0.16</c:v>
                  </c:pt>
                  <c:pt idx="13">
                    <c:v>$0.18</c:v>
                  </c:pt>
                  <c:pt idx="14">
                    <c:v>$0.20</c:v>
                  </c:pt>
                  <c:pt idx="15">
                    <c:v>$0.22</c:v>
                  </c:pt>
                  <c:pt idx="16">
                    <c:v>$0.24</c:v>
                  </c:pt>
                  <c:pt idx="17">
                    <c:v>$0.26</c:v>
                  </c:pt>
                  <c:pt idx="18">
                    <c:v>$0.28</c:v>
                  </c:pt>
                </c15:dlblRangeCache>
              </c15:datalabelsRange>
            </c:ext>
            <c:ext xmlns:c16="http://schemas.microsoft.com/office/drawing/2014/chart" uri="{C3380CC4-5D6E-409C-BE32-E72D297353CC}">
              <c16:uniqueId val="{0000002B-F569-4E51-B1D5-9C87BB8EF623}"/>
            </c:ext>
          </c:extLst>
        </c:ser>
        <c:dLbls>
          <c:showLegendKey val="0"/>
          <c:showVal val="0"/>
          <c:showCatName val="0"/>
          <c:showSerName val="0"/>
          <c:showPercent val="0"/>
          <c:showBubbleSize val="0"/>
        </c:dLbls>
        <c:smooth val="0"/>
        <c:axId val="1323407808"/>
        <c:axId val="1323403008"/>
        <c:extLst/>
      </c:lineChart>
      <c:catAx>
        <c:axId val="1323407808"/>
        <c:scaling>
          <c:orientation val="minMax"/>
        </c:scaling>
        <c:delete val="0"/>
        <c:axPos val="b"/>
        <c:numFmt formatCode="General" sourceLinked="1"/>
        <c:majorTickMark val="out"/>
        <c:minorTickMark val="none"/>
        <c:tickLblPos val="nextTo"/>
        <c:spPr>
          <a:noFill/>
          <a:ln w="9525" cap="flat" cmpd="sng" algn="ctr">
            <a:solidFill>
              <a:schemeClr val="bg2">
                <a:lumMod val="75000"/>
              </a:schemeClr>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323403008"/>
        <c:crosses val="autoZero"/>
        <c:auto val="1"/>
        <c:lblAlgn val="ctr"/>
        <c:lblOffset val="100"/>
        <c:noMultiLvlLbl val="0"/>
      </c:catAx>
      <c:valAx>
        <c:axId val="1323403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quot;$&quot;#,##0\)" sourceLinked="1"/>
        <c:majorTickMark val="out"/>
        <c:minorTickMark val="in"/>
        <c:tickLblPos val="nextTo"/>
        <c:spPr>
          <a:noFill/>
          <a:ln>
            <a:solidFill>
              <a:schemeClr val="bg2">
                <a:lumMod val="7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1323407808"/>
        <c:crosses val="autoZero"/>
        <c:crossBetween val="between"/>
        <c:dispUnits>
          <c:builtInUnit val="millions"/>
          <c:dispUnitsLbl>
            <c:layout>
              <c:manualLayout>
                <c:xMode val="edge"/>
                <c:yMode val="edge"/>
                <c:x val="5.3853074152635004E-3"/>
                <c:y val="0.42833999375249093"/>
              </c:manualLayout>
            </c:layout>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100" dirty="0">
                      <a:latin typeface="Franklin Gothic Book" panose="020B0503020102020204" pitchFamily="34" charset="0"/>
                    </a:rPr>
                    <a:t>(Millions)</a:t>
                  </a:r>
                </a:p>
              </c:rich>
            </c:tx>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solidFill>
            <a:sysClr val="window" lastClr="FFFFFF">
              <a:lumMod val="75000"/>
            </a:sysClr>
          </a:solidFill>
        </a:ln>
        <a:effectLst/>
      </c:spPr>
    </c:plotArea>
    <c:legend>
      <c:legendPos val="b"/>
      <c:layout>
        <c:manualLayout>
          <c:xMode val="edge"/>
          <c:yMode val="edge"/>
          <c:x val="0.29215273497016714"/>
          <c:y val="0.87659828562000164"/>
          <c:w val="0.41569453005966572"/>
          <c:h val="5.0817878931852203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800" cap="all" baseline="0" dirty="0">
                <a:solidFill>
                  <a:srgbClr val="595959"/>
                </a:solidFill>
              </a:rPr>
              <a:t>General Fund Revenue versus Local Revenue - FY 2023-24</a:t>
            </a:r>
          </a:p>
        </c:rich>
      </c:tx>
      <c:layout>
        <c:manualLayout>
          <c:xMode val="edge"/>
          <c:yMode val="edge"/>
          <c:x val="0.19462455779984023"/>
          <c:y val="1.814985098398934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0557495530449998"/>
          <c:y val="8.601678210196366E-2"/>
          <c:w val="0.82633696603142004"/>
          <c:h val="0.72700238051638899"/>
        </c:manualLayout>
      </c:layout>
      <c:barChart>
        <c:barDir val="col"/>
        <c:grouping val="stacked"/>
        <c:varyColors val="0"/>
        <c:ser>
          <c:idx val="0"/>
          <c:order val="0"/>
          <c:tx>
            <c:strRef>
              <c:f>'Data Summary'!$A$5:$B$5</c:f>
              <c:strCache>
                <c:ptCount val="2"/>
                <c:pt idx="0">
                  <c:v>Individual Income Tax</c:v>
                </c:pt>
              </c:strCache>
            </c:strRef>
          </c:tx>
          <c:spPr>
            <a:solidFill>
              <a:schemeClr val="accent3"/>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5AB16277-BE31-4408-9A7C-3C88A3F31779}" type="SERIESNAME">
                      <a:rPr lang="en-US" sz="1100">
                        <a:solidFill>
                          <a:schemeClr val="tx1"/>
                        </a:solidFill>
                      </a:rPr>
                      <a:pPr>
                        <a:defRPr/>
                      </a:pPr>
                      <a:t>[SERIES NAME]</a:t>
                    </a:fld>
                    <a:endParaRPr lang="en-US"/>
                  </a:p>
                </c:rich>
              </c:tx>
              <c:spPr>
                <a:solidFill>
                  <a:schemeClr val="bg1"/>
                </a:solid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0.11216088478070677"/>
                      <c:h val="9.4697982975114364E-2"/>
                    </c:manualLayout>
                  </c15:layout>
                  <c15:dlblFieldTable/>
                  <c15:showDataLabelsRange val="0"/>
                </c:ext>
                <c:ext xmlns:c16="http://schemas.microsoft.com/office/drawing/2014/chart" uri="{C3380CC4-5D6E-409C-BE32-E72D297353CC}">
                  <c16:uniqueId val="{00000000-4E35-4AC5-AB39-CD86F89CC6DE}"/>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multiLvlStrRef>
              <c:f>'Data Summary'!$F$3:$G$4</c:f>
              <c:multiLvlStrCache>
                <c:ptCount val="2"/>
                <c:lvl>
                  <c:pt idx="0">
                    <c:v>General Fund Revenue</c:v>
                  </c:pt>
                  <c:pt idx="1">
                    <c:v>Local Revenue</c:v>
                  </c:pt>
                </c:lvl>
                <c:lvl>
                  <c:pt idx="0">
                    <c:v>FY 2023-24</c:v>
                  </c:pt>
                </c:lvl>
              </c:multiLvlStrCache>
              <c:extLst/>
            </c:multiLvlStrRef>
          </c:cat>
          <c:val>
            <c:numRef>
              <c:f>'Data Summary'!$F$5:$G$5</c:f>
              <c:numCache>
                <c:formatCode>General</c:formatCode>
                <c:ptCount val="2"/>
                <c:pt idx="0" formatCode="_(* #,##0_);_(* \(#,##0\);_(* &quot;-&quot;??_);_(@_)">
                  <c:v>6113184871</c:v>
                </c:pt>
              </c:numCache>
              <c:extLst/>
            </c:numRef>
          </c:val>
          <c:extLst>
            <c:ext xmlns:c16="http://schemas.microsoft.com/office/drawing/2014/chart" uri="{C3380CC4-5D6E-409C-BE32-E72D297353CC}">
              <c16:uniqueId val="{00000001-4E35-4AC5-AB39-CD86F89CC6DE}"/>
            </c:ext>
          </c:extLst>
        </c:ser>
        <c:ser>
          <c:idx val="1"/>
          <c:order val="1"/>
          <c:tx>
            <c:strRef>
              <c:f>'Data Summary'!$A$6:$B$6</c:f>
              <c:strCache>
                <c:ptCount val="2"/>
                <c:pt idx="0">
                  <c:v>Sales and Use Tax</c:v>
                </c:pt>
              </c:strCache>
            </c:strRef>
          </c:tx>
          <c:spPr>
            <a:solidFill>
              <a:schemeClr val="accent1"/>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90232A06-FE3B-4FA4-AEE9-6EB478CCEEAC}" type="SERIESNAME">
                      <a:rPr lang="en-US" sz="1100">
                        <a:solidFill>
                          <a:schemeClr val="tx1"/>
                        </a:solidFill>
                      </a:rPr>
                      <a:pPr>
                        <a:defRPr/>
                      </a:pPr>
                      <a:t>[SERIES NAME]</a:t>
                    </a:fld>
                    <a:endParaRPr lang="en-US"/>
                  </a:p>
                </c:rich>
              </c:tx>
              <c:spPr>
                <a:solidFill>
                  <a:schemeClr val="bg1"/>
                </a:solid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extLst>
                <c:ext xmlns:c15="http://schemas.microsoft.com/office/drawing/2012/chart" uri="{CE6537A1-D6FC-4f65-9D91-7224C49458BB}">
                  <c15:layout>
                    <c:manualLayout>
                      <c:w val="8.604843547302285E-2"/>
                      <c:h val="7.5696969696969693E-2"/>
                    </c:manualLayout>
                  </c15:layout>
                  <c15:dlblFieldTable/>
                  <c15:showDataLabelsRange val="0"/>
                </c:ext>
                <c:ext xmlns:c16="http://schemas.microsoft.com/office/drawing/2014/chart" uri="{C3380CC4-5D6E-409C-BE32-E72D297353CC}">
                  <c16:uniqueId val="{00000002-4E35-4AC5-AB39-CD86F89CC6D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'Data Summary'!$F$3:$G$4</c:f>
              <c:multiLvlStrCache>
                <c:ptCount val="2"/>
                <c:lvl>
                  <c:pt idx="0">
                    <c:v>General Fund Revenue</c:v>
                  </c:pt>
                  <c:pt idx="1">
                    <c:v>Local Revenue</c:v>
                  </c:pt>
                </c:lvl>
                <c:lvl>
                  <c:pt idx="0">
                    <c:v>FY 2023-24</c:v>
                  </c:pt>
                </c:lvl>
              </c:multiLvlStrCache>
              <c:extLst/>
            </c:multiLvlStrRef>
          </c:cat>
          <c:val>
            <c:numRef>
              <c:f>'Data Summary'!$F$6:$G$6</c:f>
              <c:numCache>
                <c:formatCode>General</c:formatCode>
                <c:ptCount val="2"/>
                <c:pt idx="0" formatCode="_(* #,##0_);_(* \(#,##0\);_(* &quot;-&quot;??_);_(@_)">
                  <c:v>4786379944</c:v>
                </c:pt>
              </c:numCache>
              <c:extLst/>
            </c:numRef>
          </c:val>
          <c:extLst>
            <c:ext xmlns:c16="http://schemas.microsoft.com/office/drawing/2014/chart" uri="{C3380CC4-5D6E-409C-BE32-E72D297353CC}">
              <c16:uniqueId val="{00000003-4E35-4AC5-AB39-CD86F89CC6DE}"/>
            </c:ext>
          </c:extLst>
        </c:ser>
        <c:ser>
          <c:idx val="2"/>
          <c:order val="2"/>
          <c:tx>
            <c:strRef>
              <c:f>'Data Summary'!$A$7:$B$7</c:f>
              <c:strCache>
                <c:ptCount val="2"/>
                <c:pt idx="0">
                  <c:v>Corporate Income Tax</c:v>
                </c:pt>
              </c:strCache>
            </c:strRef>
          </c:tx>
          <c:spPr>
            <a:solidFill>
              <a:schemeClr val="accent2"/>
            </a:solidFill>
            <a:ln>
              <a:noFill/>
            </a:ln>
            <a:effectLst/>
          </c:spPr>
          <c:invertIfNegative val="0"/>
          <c:dLbls>
            <c:dLbl>
              <c:idx val="0"/>
              <c:tx>
                <c:rich>
                  <a:bodyPr/>
                  <a:lstStyle/>
                  <a:p>
                    <a:fld id="{05254FC7-FCD5-4084-A2CB-9F9A6DAE57B1}" type="SERIESNAME">
                      <a:rPr lang="en-US" sz="1100">
                        <a:solidFill>
                          <a:schemeClr val="tx1"/>
                        </a:solidFill>
                      </a:rPr>
                      <a:pPr/>
                      <a:t>[SERIES NAME]</a:t>
                    </a:fld>
                    <a:endParaRPr lang="en-US"/>
                  </a:p>
                </c:rich>
              </c:tx>
              <c:dLblPos val="ctr"/>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E35-4AC5-AB39-CD86F89CC6DE}"/>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'Data Summary'!$F$3:$G$4</c:f>
              <c:multiLvlStrCache>
                <c:ptCount val="2"/>
                <c:lvl>
                  <c:pt idx="0">
                    <c:v>General Fund Revenue</c:v>
                  </c:pt>
                  <c:pt idx="1">
                    <c:v>Local Revenue</c:v>
                  </c:pt>
                </c:lvl>
                <c:lvl>
                  <c:pt idx="0">
                    <c:v>FY 2023-24</c:v>
                  </c:pt>
                </c:lvl>
              </c:multiLvlStrCache>
              <c:extLst/>
            </c:multiLvlStrRef>
          </c:cat>
          <c:val>
            <c:numRef>
              <c:f>'Data Summary'!$F$7:$G$7</c:f>
              <c:numCache>
                <c:formatCode>General</c:formatCode>
                <c:ptCount val="2"/>
                <c:pt idx="0" formatCode="_(* #,##0_);_(* \(#,##0\);_(* &quot;-&quot;??_);_(@_)">
                  <c:v>1293063734</c:v>
                </c:pt>
              </c:numCache>
              <c:extLst/>
            </c:numRef>
          </c:val>
          <c:extLst>
            <c:ext xmlns:c16="http://schemas.microsoft.com/office/drawing/2014/chart" uri="{C3380CC4-5D6E-409C-BE32-E72D297353CC}">
              <c16:uniqueId val="{00000005-4E35-4AC5-AB39-CD86F89CC6DE}"/>
            </c:ext>
          </c:extLst>
        </c:ser>
        <c:ser>
          <c:idx val="3"/>
          <c:order val="3"/>
          <c:tx>
            <c:strRef>
              <c:f>'Data Summary'!$A$8:$B$8</c:f>
              <c:strCache>
                <c:ptCount val="2"/>
                <c:pt idx="0">
                  <c:v>All Other</c:v>
                </c:pt>
              </c:strCache>
            </c:strRef>
          </c:tx>
          <c:spPr>
            <a:solidFill>
              <a:schemeClr val="tx2"/>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ct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'Data Summary'!$F$3:$G$4</c:f>
              <c:multiLvlStrCache>
                <c:ptCount val="2"/>
                <c:lvl>
                  <c:pt idx="0">
                    <c:v>General Fund Revenue</c:v>
                  </c:pt>
                  <c:pt idx="1">
                    <c:v>Local Revenue</c:v>
                  </c:pt>
                </c:lvl>
                <c:lvl>
                  <c:pt idx="0">
                    <c:v>FY 2023-24</c:v>
                  </c:pt>
                </c:lvl>
              </c:multiLvlStrCache>
              <c:extLst/>
            </c:multiLvlStrRef>
          </c:cat>
          <c:val>
            <c:numRef>
              <c:f>'Data Summary'!$F$8:$G$8</c:f>
              <c:numCache>
                <c:formatCode>General</c:formatCode>
                <c:ptCount val="2"/>
                <c:pt idx="0" formatCode="_(* #,##0_);_(* \(#,##0\);_(* &quot;-&quot;??_);_(@_)">
                  <c:v>1515052085</c:v>
                </c:pt>
              </c:numCache>
              <c:extLst/>
            </c:numRef>
          </c:val>
          <c:extLst>
            <c:ext xmlns:c16="http://schemas.microsoft.com/office/drawing/2014/chart" uri="{C3380CC4-5D6E-409C-BE32-E72D297353CC}">
              <c16:uniqueId val="{00000006-4E35-4AC5-AB39-CD86F89CC6DE}"/>
            </c:ext>
          </c:extLst>
        </c:ser>
        <c:ser>
          <c:idx val="7"/>
          <c:order val="7"/>
          <c:tx>
            <c:strRef>
              <c:f>'Data Summary'!$A$12:$B$12</c:f>
              <c:strCache>
                <c:ptCount val="2"/>
                <c:pt idx="0">
                  <c:v>Property Tax</c:v>
                </c:pt>
              </c:strCache>
            </c:strRef>
          </c:tx>
          <c:spPr>
            <a:solidFill>
              <a:srgbClr val="01652E"/>
            </a:solidFill>
            <a:ln>
              <a:noFill/>
            </a:ln>
            <a:effectLst/>
          </c:spPr>
          <c:invertIfNegative val="0"/>
          <c:dLbls>
            <c:dLbl>
              <c:idx val="1"/>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6="http://schemas.microsoft.com/office/drawing/2014/chart" uri="{C3380CC4-5D6E-409C-BE32-E72D297353CC}">
                  <c16:uniqueId val="{00000007-4E35-4AC5-AB39-CD86F89CC6DE}"/>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multiLvlStrRef>
              <c:f>'Data Summary'!$F$3:$G$4</c:f>
              <c:multiLvlStrCache>
                <c:ptCount val="2"/>
                <c:lvl>
                  <c:pt idx="0">
                    <c:v>General Fund Revenue</c:v>
                  </c:pt>
                  <c:pt idx="1">
                    <c:v>Local Revenue</c:v>
                  </c:pt>
                </c:lvl>
                <c:lvl>
                  <c:pt idx="0">
                    <c:v>FY 2023-24</c:v>
                  </c:pt>
                </c:lvl>
              </c:multiLvlStrCache>
              <c:extLst/>
            </c:multiLvlStrRef>
          </c:cat>
          <c:val>
            <c:numRef>
              <c:f>'Data Summary'!$F$12:$G$12</c:f>
              <c:numCache>
                <c:formatCode>#,##0</c:formatCode>
                <c:ptCount val="2"/>
                <c:pt idx="1">
                  <c:v>8951687508.6299992</c:v>
                </c:pt>
              </c:numCache>
              <c:extLst/>
            </c:numRef>
          </c:val>
          <c:extLst>
            <c:ext xmlns:c16="http://schemas.microsoft.com/office/drawing/2014/chart" uri="{C3380CC4-5D6E-409C-BE32-E72D297353CC}">
              <c16:uniqueId val="{00000008-4E35-4AC5-AB39-CD86F89CC6DE}"/>
            </c:ext>
          </c:extLst>
        </c:ser>
        <c:ser>
          <c:idx val="8"/>
          <c:order val="8"/>
          <c:tx>
            <c:strRef>
              <c:f>'Data Summary'!$A$13:$B$13</c:f>
              <c:strCache>
                <c:ptCount val="2"/>
                <c:pt idx="0">
                  <c:v>Local Sales Tax</c:v>
                </c:pt>
              </c:strCache>
            </c:strRef>
          </c:tx>
          <c:spPr>
            <a:solidFill>
              <a:srgbClr val="52A45C"/>
            </a:solidFill>
            <a:ln>
              <a:noFill/>
            </a:ln>
            <a:effectLst/>
          </c:spPr>
          <c:invertIfNegative val="0"/>
          <c:dLbls>
            <c:dLbl>
              <c:idx val="1"/>
              <c:spPr>
                <a:solidFill>
                  <a:schemeClr val="bg1"/>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6="http://schemas.microsoft.com/office/drawing/2014/chart" uri="{C3380CC4-5D6E-409C-BE32-E72D297353CC}">
                  <c16:uniqueId val="{00000009-4E35-4AC5-AB39-CD86F89CC6DE}"/>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'Data Summary'!$F$3:$G$4</c:f>
              <c:multiLvlStrCache>
                <c:ptCount val="2"/>
                <c:lvl>
                  <c:pt idx="0">
                    <c:v>General Fund Revenue</c:v>
                  </c:pt>
                  <c:pt idx="1">
                    <c:v>Local Revenue</c:v>
                  </c:pt>
                </c:lvl>
                <c:lvl>
                  <c:pt idx="0">
                    <c:v>FY 2023-24</c:v>
                  </c:pt>
                </c:lvl>
              </c:multiLvlStrCache>
              <c:extLst/>
            </c:multiLvlStrRef>
          </c:cat>
          <c:val>
            <c:numRef>
              <c:f>'Data Summary'!$F$13:$G$13</c:f>
              <c:numCache>
                <c:formatCode>#,##0</c:formatCode>
                <c:ptCount val="2"/>
                <c:pt idx="1">
                  <c:v>1921002738</c:v>
                </c:pt>
              </c:numCache>
              <c:extLst/>
            </c:numRef>
          </c:val>
          <c:extLst>
            <c:ext xmlns:c16="http://schemas.microsoft.com/office/drawing/2014/chart" uri="{C3380CC4-5D6E-409C-BE32-E72D297353CC}">
              <c16:uniqueId val="{0000000A-4E35-4AC5-AB39-CD86F89CC6DE}"/>
            </c:ext>
          </c:extLst>
        </c:ser>
        <c:ser>
          <c:idx val="9"/>
          <c:order val="9"/>
          <c:tx>
            <c:strRef>
              <c:f>'Data Summary'!$A$14:$B$14</c:f>
              <c:strCache>
                <c:ptCount val="2"/>
                <c:pt idx="0">
                  <c:v>Local Hospitality and Accommodation Tax</c:v>
                </c:pt>
              </c:strCache>
            </c:strRef>
          </c:tx>
          <c:spPr>
            <a:solidFill>
              <a:schemeClr val="accent4"/>
            </a:solidFill>
            <a:ln>
              <a:noFill/>
            </a:ln>
            <a:effectLst/>
          </c:spPr>
          <c:invertIfNegative val="0"/>
          <c:dLbls>
            <c:dLbl>
              <c:idx val="1"/>
              <c:layout>
                <c:manualLayout>
                  <c:x val="9.9681322183399437E-2"/>
                  <c:y val="-6.2626262626262627E-2"/>
                </c:manualLayout>
              </c:layout>
              <c:spPr>
                <a:solidFill>
                  <a:sysClr val="window" lastClr="FFFFFF"/>
                </a:solidFill>
                <a:ln w="9525" cap="flat" cmpd="sng" algn="ctr">
                  <a:solidFill>
                    <a:srgbClr val="595959"/>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borderCallout1">
                      <a:avLst>
                        <a:gd name="adj1" fmla="val 102327"/>
                        <a:gd name="adj2" fmla="val 49002"/>
                        <a:gd name="adj3" fmla="val 102067"/>
                        <a:gd name="adj4" fmla="val 50305"/>
                      </a:avLst>
                    </a:prstGeom>
                    <a:noFill/>
                    <a:ln>
                      <a:noFill/>
                    </a:ln>
                  </c15:spPr>
                </c:ext>
                <c:ext xmlns:c16="http://schemas.microsoft.com/office/drawing/2014/chart" uri="{C3380CC4-5D6E-409C-BE32-E72D297353CC}">
                  <c16:uniqueId val="{0000000B-4E35-4AC5-AB39-CD86F89CC6DE}"/>
                </c:ext>
              </c:extLst>
            </c:dLbl>
            <c:spPr>
              <a:noFill/>
              <a:ln>
                <a:solidFill>
                  <a:schemeClr val="tx1"/>
                </a:solid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multiLvlStrRef>
              <c:f>'Data Summary'!$F$3:$G$4</c:f>
              <c:multiLvlStrCache>
                <c:ptCount val="2"/>
                <c:lvl>
                  <c:pt idx="0">
                    <c:v>General Fund Revenue</c:v>
                  </c:pt>
                  <c:pt idx="1">
                    <c:v>Local Revenue</c:v>
                  </c:pt>
                </c:lvl>
                <c:lvl>
                  <c:pt idx="0">
                    <c:v>FY 2023-24</c:v>
                  </c:pt>
                </c:lvl>
              </c:multiLvlStrCache>
              <c:extLst/>
            </c:multiLvlStrRef>
          </c:cat>
          <c:val>
            <c:numRef>
              <c:f>'Data Summary'!$F$14:$G$14</c:f>
              <c:numCache>
                <c:formatCode>#,##0</c:formatCode>
                <c:ptCount val="2"/>
                <c:pt idx="1">
                  <c:v>491753640</c:v>
                </c:pt>
              </c:numCache>
              <c:extLst/>
            </c:numRef>
          </c:val>
          <c:extLst>
            <c:ext xmlns:c16="http://schemas.microsoft.com/office/drawing/2014/chart" uri="{C3380CC4-5D6E-409C-BE32-E72D297353CC}">
              <c16:uniqueId val="{0000000C-4E35-4AC5-AB39-CD86F89CC6DE}"/>
            </c:ext>
          </c:extLst>
        </c:ser>
        <c:dLbls>
          <c:showLegendKey val="0"/>
          <c:showVal val="0"/>
          <c:showCatName val="0"/>
          <c:showSerName val="0"/>
          <c:showPercent val="0"/>
          <c:showBubbleSize val="0"/>
        </c:dLbls>
        <c:gapWidth val="130"/>
        <c:overlap val="100"/>
        <c:axId val="886865296"/>
        <c:axId val="1837415295"/>
        <c:extLst>
          <c:ext xmlns:c15="http://schemas.microsoft.com/office/drawing/2012/chart" uri="{02D57815-91ED-43cb-92C2-25804820EDAC}">
            <c15:filteredBarSeries>
              <c15:ser>
                <c:idx val="4"/>
                <c:order val="4"/>
                <c:tx>
                  <c:strRef>
                    <c:extLst>
                      <c:ext uri="{02D57815-91ED-43cb-92C2-25804820EDAC}">
                        <c15:formulaRef>
                          <c15:sqref>'Data Summary'!$A$9:$B$9</c15:sqref>
                        </c15:formulaRef>
                      </c:ext>
                    </c:extLst>
                    <c:strCache>
                      <c:ptCount val="2"/>
                      <c:pt idx="0">
                        <c:v>Gross GF Revenue</c:v>
                      </c:pt>
                    </c:strCache>
                  </c:strRef>
                </c:tx>
                <c:spPr>
                  <a:solidFill>
                    <a:schemeClr val="accent3">
                      <a:lumMod val="60000"/>
                    </a:schemeClr>
                  </a:solidFill>
                  <a:ln>
                    <a:noFill/>
                  </a:ln>
                  <a:effectLst/>
                </c:spPr>
                <c:invertIfNegative val="0"/>
                <c:cat>
                  <c:multiLvlStrRef>
                    <c:extLst>
                      <c:ext uri="{02D57815-91ED-43cb-92C2-25804820EDAC}">
                        <c15:formulaRef>
                          <c15:sqref>'Data Summary'!$F$3:$G$4</c15:sqref>
                        </c15:formulaRef>
                      </c:ext>
                    </c:extLst>
                    <c:multiLvlStrCache>
                      <c:ptCount val="2"/>
                      <c:lvl>
                        <c:pt idx="0">
                          <c:v>General Fund Revenue</c:v>
                        </c:pt>
                        <c:pt idx="1">
                          <c:v>Local Revenue</c:v>
                        </c:pt>
                      </c:lvl>
                      <c:lvl>
                        <c:pt idx="0">
                          <c:v>FY 2023-24</c:v>
                        </c:pt>
                      </c:lvl>
                    </c:multiLvlStrCache>
                  </c:multiLvlStrRef>
                </c:cat>
                <c:val>
                  <c:numRef>
                    <c:extLst>
                      <c:ext uri="{02D57815-91ED-43cb-92C2-25804820EDAC}">
                        <c15:formulaRef>
                          <c15:sqref>'Data Summary'!$F$9:$G$9</c15:sqref>
                        </c15:formulaRef>
                      </c:ext>
                    </c:extLst>
                    <c:numCache>
                      <c:formatCode>General</c:formatCode>
                      <c:ptCount val="2"/>
                      <c:pt idx="0" formatCode="#,##0">
                        <c:v>13707680634</c:v>
                      </c:pt>
                    </c:numCache>
                  </c:numRef>
                </c:val>
                <c:extLst>
                  <c:ext xmlns:c16="http://schemas.microsoft.com/office/drawing/2014/chart" uri="{C3380CC4-5D6E-409C-BE32-E72D297353CC}">
                    <c16:uniqueId val="{0000000D-4E35-4AC5-AB39-CD86F89CC6DE}"/>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'Data Summary'!$A$10:$B$10</c15:sqref>
                        </c15:formulaRef>
                      </c:ext>
                    </c:extLst>
                    <c:strCache>
                      <c:ptCount val="2"/>
                      <c:pt idx="0">
                        <c:v>Gross GF Revenue</c:v>
                      </c:pt>
                    </c:strCache>
                  </c:strRef>
                </c:tx>
                <c:spPr>
                  <a:solidFill>
                    <a:schemeClr val="accent5">
                      <a:lumMod val="60000"/>
                    </a:schemeClr>
                  </a:solidFill>
                  <a:ln>
                    <a:noFill/>
                  </a:ln>
                  <a:effectLst/>
                </c:spPr>
                <c:invertIfNegative val="0"/>
                <c:cat>
                  <c:multiLvlStrRef>
                    <c:extLst xmlns:c15="http://schemas.microsoft.com/office/drawing/2012/chart">
                      <c:ext xmlns:c15="http://schemas.microsoft.com/office/drawing/2012/chart" uri="{02D57815-91ED-43cb-92C2-25804820EDAC}">
                        <c15:formulaRef>
                          <c15:sqref>'Data Summary'!$F$3:$G$4</c15:sqref>
                        </c15:formulaRef>
                      </c:ext>
                    </c:extLst>
                    <c:multiLvlStrCache>
                      <c:ptCount val="2"/>
                      <c:lvl>
                        <c:pt idx="0">
                          <c:v>General Fund Revenue</c:v>
                        </c:pt>
                        <c:pt idx="1">
                          <c:v>Local Revenue</c:v>
                        </c:pt>
                      </c:lvl>
                      <c:lvl>
                        <c:pt idx="0">
                          <c:v>FY 2023-24</c:v>
                        </c:pt>
                      </c:lvl>
                    </c:multiLvlStrCache>
                  </c:multiLvlStrRef>
                </c:cat>
                <c:val>
                  <c:numRef>
                    <c:extLst xmlns:c15="http://schemas.microsoft.com/office/drawing/2012/chart">
                      <c:ext xmlns:c15="http://schemas.microsoft.com/office/drawing/2012/chart" uri="{02D57815-91ED-43cb-92C2-25804820EDAC}">
                        <c15:formulaRef>
                          <c15:sqref>'Data Summary'!$F$10:$G$10</c15:sqref>
                        </c15:formulaRef>
                      </c:ext>
                    </c:extLst>
                    <c:numCache>
                      <c:formatCode>General</c:formatCode>
                      <c:ptCount val="2"/>
                    </c:numCache>
                  </c:numRef>
                </c:val>
                <c:extLst xmlns:c15="http://schemas.microsoft.com/office/drawing/2012/chart">
                  <c:ext xmlns:c16="http://schemas.microsoft.com/office/drawing/2014/chart" uri="{C3380CC4-5D6E-409C-BE32-E72D297353CC}">
                    <c16:uniqueId val="{0000000E-4E35-4AC5-AB39-CD86F89CC6DE}"/>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'Data Summary'!$A$11:$B$11</c15:sqref>
                        </c15:formulaRef>
                      </c:ext>
                    </c:extLst>
                    <c:strCache>
                      <c:ptCount val="2"/>
                      <c:pt idx="0">
                        <c:v>Revenue from Local Sources</c:v>
                      </c:pt>
                    </c:strCache>
                  </c:strRef>
                </c:tx>
                <c:spPr>
                  <a:solidFill>
                    <a:schemeClr val="accent1"/>
                  </a:solidFill>
                  <a:ln>
                    <a:noFill/>
                  </a:ln>
                  <a:effectLst/>
                </c:spPr>
                <c:invertIfNegative val="0"/>
                <c:cat>
                  <c:multiLvlStrRef>
                    <c:extLst xmlns:c15="http://schemas.microsoft.com/office/drawing/2012/chart">
                      <c:ext xmlns:c15="http://schemas.microsoft.com/office/drawing/2012/chart" uri="{02D57815-91ED-43cb-92C2-25804820EDAC}">
                        <c15:formulaRef>
                          <c15:sqref>'Data Summary'!$F$3:$G$4</c15:sqref>
                        </c15:formulaRef>
                      </c:ext>
                    </c:extLst>
                    <c:multiLvlStrCache>
                      <c:ptCount val="2"/>
                      <c:lvl>
                        <c:pt idx="0">
                          <c:v>General Fund Revenue</c:v>
                        </c:pt>
                        <c:pt idx="1">
                          <c:v>Local Revenue</c:v>
                        </c:pt>
                      </c:lvl>
                      <c:lvl>
                        <c:pt idx="0">
                          <c:v>FY 2023-24</c:v>
                        </c:pt>
                      </c:lvl>
                    </c:multiLvlStrCache>
                  </c:multiLvlStrRef>
                </c:cat>
                <c:val>
                  <c:numRef>
                    <c:extLst xmlns:c15="http://schemas.microsoft.com/office/drawing/2012/chart">
                      <c:ext xmlns:c15="http://schemas.microsoft.com/office/drawing/2012/chart" uri="{02D57815-91ED-43cb-92C2-25804820EDAC}">
                        <c15:formulaRef>
                          <c15:sqref>'Data Summary'!$F$11:$G$11</c15:sqref>
                        </c15:formulaRef>
                      </c:ext>
                    </c:extLst>
                    <c:numCache>
                      <c:formatCode>#,##0</c:formatCode>
                      <c:ptCount val="2"/>
                      <c:pt idx="1">
                        <c:v>11364443886.629999</c:v>
                      </c:pt>
                    </c:numCache>
                  </c:numRef>
                </c:val>
                <c:extLst xmlns:c15="http://schemas.microsoft.com/office/drawing/2012/chart">
                  <c:ext xmlns:c16="http://schemas.microsoft.com/office/drawing/2014/chart" uri="{C3380CC4-5D6E-409C-BE32-E72D297353CC}">
                    <c16:uniqueId val="{0000000F-4E35-4AC5-AB39-CD86F89CC6DE}"/>
                  </c:ext>
                </c:extLst>
              </c15:ser>
            </c15:filteredBarSeries>
          </c:ext>
        </c:extLst>
      </c:barChart>
      <c:catAx>
        <c:axId val="886865296"/>
        <c:scaling>
          <c:orientation val="minMax"/>
        </c:scaling>
        <c:delete val="0"/>
        <c:axPos val="b"/>
        <c:numFmt formatCode="General" sourceLinked="1"/>
        <c:majorTickMark val="out"/>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837415295"/>
        <c:crosses val="autoZero"/>
        <c:auto val="1"/>
        <c:lblAlgn val="ctr"/>
        <c:lblOffset val="100"/>
        <c:noMultiLvlLbl val="0"/>
      </c:catAx>
      <c:valAx>
        <c:axId val="1837415295"/>
        <c:scaling>
          <c:orientation val="minMax"/>
        </c:scaling>
        <c:delete val="0"/>
        <c:axPos val="l"/>
        <c:majorGridlines>
          <c:spPr>
            <a:ln w="9525" cap="flat" cmpd="sng" algn="ctr">
              <a:solidFill>
                <a:schemeClr val="tx2"/>
              </a:solidFill>
              <a:round/>
            </a:ln>
            <a:effectLst/>
          </c:spPr>
        </c:majorGridlines>
        <c:numFmt formatCode="&quot;$&quot;#,##0,," sourceLinked="0"/>
        <c:majorTickMark val="out"/>
        <c:minorTickMark val="in"/>
        <c:tickLblPos val="nextTo"/>
        <c:spPr>
          <a:noFill/>
          <a:ln>
            <a:solidFill>
              <a:schemeClr val="tx2"/>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886865296"/>
        <c:crosses val="autoZero"/>
        <c:crossBetween val="between"/>
      </c:valAx>
      <c:spPr>
        <a:noFill/>
        <a:ln>
          <a:solidFill>
            <a:schemeClr val="tx2"/>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ysClr val="window" lastClr="FFFFFF"/>
      </a:solidFill>
    </a:ln>
    <a:effectLst/>
  </c:spPr>
  <c:txPr>
    <a:bodyPr/>
    <a:lstStyle/>
    <a:p>
      <a:pPr>
        <a:defRPr/>
      </a:pPr>
      <a:endParaRPr lang="en-US"/>
    </a:p>
  </c:txPr>
  <c:externalData r:id="rId4">
    <c:autoUpdate val="0"/>
  </c:externalData>
  <c:userShapes r:id="rId5"/>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solidFill>
                  <a:schemeClr val="tx1">
                    <a:lumMod val="65000"/>
                    <a:lumOff val="35000"/>
                  </a:schemeClr>
                </a:solidFill>
                <a:latin typeface="Franklin Gothic Book" panose="020B0503020102020204" pitchFamily="34" charset="0"/>
              </a:rPr>
              <a:t>COUNTY REVENUE FROM LOCAL SOURCES BY TYPE FY 2023-24</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415FA9"/>
              </a:solidFill>
              <a:ln w="19050">
                <a:solidFill>
                  <a:schemeClr val="lt1"/>
                </a:solidFill>
              </a:ln>
              <a:effectLst/>
            </c:spPr>
            <c:extLst>
              <c:ext xmlns:c16="http://schemas.microsoft.com/office/drawing/2014/chart" uri="{C3380CC4-5D6E-409C-BE32-E72D297353CC}">
                <c16:uniqueId val="{00000001-73C1-45D7-92A3-4842BB53823C}"/>
              </c:ext>
            </c:extLst>
          </c:dPt>
          <c:dPt>
            <c:idx val="1"/>
            <c:bubble3D val="0"/>
            <c:spPr>
              <a:solidFill>
                <a:srgbClr val="A2B5DE"/>
              </a:solidFill>
              <a:ln w="19050">
                <a:solidFill>
                  <a:schemeClr val="lt1"/>
                </a:solidFill>
              </a:ln>
              <a:effectLst/>
            </c:spPr>
            <c:extLst>
              <c:ext xmlns:c16="http://schemas.microsoft.com/office/drawing/2014/chart" uri="{C3380CC4-5D6E-409C-BE32-E72D297353CC}">
                <c16:uniqueId val="{00000003-73C1-45D7-92A3-4842BB53823C}"/>
              </c:ext>
            </c:extLst>
          </c:dPt>
          <c:dPt>
            <c:idx val="2"/>
            <c:bubble3D val="0"/>
            <c:spPr>
              <a:solidFill>
                <a:srgbClr val="A5A5A5"/>
              </a:solidFill>
              <a:ln w="19050">
                <a:solidFill>
                  <a:schemeClr val="lt1"/>
                </a:solidFill>
              </a:ln>
              <a:effectLst/>
            </c:spPr>
            <c:extLst>
              <c:ext xmlns:c16="http://schemas.microsoft.com/office/drawing/2014/chart" uri="{C3380CC4-5D6E-409C-BE32-E72D297353CC}">
                <c16:uniqueId val="{00000005-73C1-45D7-92A3-4842BB53823C}"/>
              </c:ext>
            </c:extLst>
          </c:dPt>
          <c:dPt>
            <c:idx val="3"/>
            <c:bubble3D val="0"/>
            <c:spPr>
              <a:solidFill>
                <a:srgbClr val="C9C9C9"/>
              </a:solidFill>
              <a:ln w="19050">
                <a:solidFill>
                  <a:schemeClr val="lt1"/>
                </a:solidFill>
              </a:ln>
              <a:effectLst/>
            </c:spPr>
            <c:extLst>
              <c:ext xmlns:c16="http://schemas.microsoft.com/office/drawing/2014/chart" uri="{C3380CC4-5D6E-409C-BE32-E72D297353CC}">
                <c16:uniqueId val="{00000007-73C1-45D7-92A3-4842BB53823C}"/>
              </c:ext>
            </c:extLst>
          </c:dPt>
          <c:dLbls>
            <c:dLbl>
              <c:idx val="0"/>
              <c:layout>
                <c:manualLayout>
                  <c:x val="-2.2058823529411853E-2"/>
                  <c:y val="-0.14609170539257771"/>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73C1-45D7-92A3-4842BB53823C}"/>
                </c:ext>
              </c:extLst>
            </c:dLbl>
            <c:dLbl>
              <c:idx val="1"/>
              <c:layout>
                <c:manualLayout>
                  <c:x val="-4.5922275017200413E-2"/>
                  <c:y val="-6.1847474356887006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73C1-45D7-92A3-4842BB53823C}"/>
                </c:ext>
              </c:extLst>
            </c:dLbl>
            <c:dLbl>
              <c:idx val="2"/>
              <c:layout>
                <c:manualLayout>
                  <c:x val="-4.5597651978139302E-2"/>
                  <c:y val="1.6274663688537937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73C1-45D7-92A3-4842BB53823C}"/>
                </c:ext>
              </c:extLst>
            </c:dLbl>
            <c:dLbl>
              <c:idx val="3"/>
              <c:layout>
                <c:manualLayout>
                  <c:x val="-0.25937885981164122"/>
                  <c:y val="6.4550505459027074E-2"/>
                </c:manualLayout>
              </c:layout>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showLegendKey val="0"/>
              <c:showVal val="0"/>
              <c:showCatName val="1"/>
              <c:showSerName val="0"/>
              <c:showPercent val="1"/>
              <c:showBubbleSize val="0"/>
              <c:separator>, </c:separator>
              <c:extLst>
                <c:ext xmlns:c15="http://schemas.microsoft.com/office/drawing/2012/chart" uri="{CE6537A1-D6FC-4f65-9D91-7224C49458BB}">
                  <c15:layout>
                    <c:manualLayout>
                      <c:w val="0.22394607843137251"/>
                      <c:h val="0.16519155953440193"/>
                    </c:manualLayout>
                  </c15:layout>
                </c:ext>
                <c:ext xmlns:c16="http://schemas.microsoft.com/office/drawing/2014/chart" uri="{C3380CC4-5D6E-409C-BE32-E72D297353CC}">
                  <c16:uniqueId val="{00000007-73C1-45D7-92A3-4842BB53823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Sheet1!$D$15:$D$18</c:f>
              <c:strCache>
                <c:ptCount val="4"/>
                <c:pt idx="0">
                  <c:v>Current Property Taxes</c:v>
                </c:pt>
                <c:pt idx="1">
                  <c:v>Licenses, Fees &amp; Charges</c:v>
                </c:pt>
                <c:pt idx="2">
                  <c:v>Local Option Sales Tax</c:v>
                </c:pt>
                <c:pt idx="3">
                  <c:v>Local Hospitality and Accommodations Tax</c:v>
                </c:pt>
              </c:strCache>
            </c:strRef>
          </c:cat>
          <c:val>
            <c:numRef>
              <c:f>Sheet1!$E$15:$E$18</c:f>
              <c:numCache>
                <c:formatCode>#,##0</c:formatCode>
                <c:ptCount val="4"/>
                <c:pt idx="0">
                  <c:v>2266604414.4200001</c:v>
                </c:pt>
                <c:pt idx="1">
                  <c:v>1596380677</c:v>
                </c:pt>
                <c:pt idx="2">
                  <c:v>1253423967</c:v>
                </c:pt>
                <c:pt idx="3">
                  <c:v>166325802</c:v>
                </c:pt>
              </c:numCache>
            </c:numRef>
          </c:val>
          <c:extLst>
            <c:ext xmlns:c16="http://schemas.microsoft.com/office/drawing/2014/chart" uri="{C3380CC4-5D6E-409C-BE32-E72D297353CC}">
              <c16:uniqueId val="{00000008-73C1-45D7-92A3-4842BB53823C}"/>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a:solidFill>
                  <a:schemeClr val="tx1">
                    <a:lumMod val="65000"/>
                    <a:lumOff val="35000"/>
                  </a:schemeClr>
                </a:solidFill>
                <a:latin typeface="Franklin Gothic Book" panose="020B0503020102020204" pitchFamily="34" charset="0"/>
              </a:rPr>
              <a:t>SCHOOL DISTRICT REVENUE FROM LOCAL SOURCES</a:t>
            </a:r>
            <a:r>
              <a:rPr lang="en-US" sz="1600" baseline="0" dirty="0">
                <a:solidFill>
                  <a:schemeClr val="tx1">
                    <a:lumMod val="65000"/>
                    <a:lumOff val="35000"/>
                  </a:schemeClr>
                </a:solidFill>
                <a:latin typeface="Franklin Gothic Book" panose="020B0503020102020204" pitchFamily="34" charset="0"/>
              </a:rPr>
              <a:t> BY TYPE - FY 2023-24</a:t>
            </a:r>
            <a:endParaRPr lang="en-US" sz="1600" dirty="0">
              <a:solidFill>
                <a:schemeClr val="tx1">
                  <a:lumMod val="65000"/>
                  <a:lumOff val="35000"/>
                </a:schemeClr>
              </a:solidFill>
              <a:latin typeface="Franklin Gothic Book" panose="020B0503020102020204" pitchFamily="34" charset="0"/>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415FA9"/>
              </a:solidFill>
              <a:ln w="19050">
                <a:solidFill>
                  <a:schemeClr val="lt1"/>
                </a:solidFill>
              </a:ln>
              <a:effectLst/>
            </c:spPr>
            <c:extLst>
              <c:ext xmlns:c16="http://schemas.microsoft.com/office/drawing/2014/chart" uri="{C3380CC4-5D6E-409C-BE32-E72D297353CC}">
                <c16:uniqueId val="{00000001-2BF7-4C50-9C78-57EE0014F332}"/>
              </c:ext>
            </c:extLst>
          </c:dPt>
          <c:dPt>
            <c:idx val="1"/>
            <c:bubble3D val="0"/>
            <c:spPr>
              <a:solidFill>
                <a:srgbClr val="A2B5DE"/>
              </a:solidFill>
              <a:ln w="19050">
                <a:solidFill>
                  <a:schemeClr val="lt1"/>
                </a:solidFill>
              </a:ln>
              <a:effectLst/>
            </c:spPr>
            <c:extLst>
              <c:ext xmlns:c16="http://schemas.microsoft.com/office/drawing/2014/chart" uri="{C3380CC4-5D6E-409C-BE32-E72D297353CC}">
                <c16:uniqueId val="{00000003-2BF7-4C50-9C78-57EE0014F332}"/>
              </c:ext>
            </c:extLst>
          </c:dPt>
          <c:dPt>
            <c:idx val="2"/>
            <c:bubble3D val="0"/>
            <c:spPr>
              <a:solidFill>
                <a:srgbClr val="A5A5A5"/>
              </a:solidFill>
              <a:ln w="19050">
                <a:solidFill>
                  <a:schemeClr val="lt1"/>
                </a:solidFill>
              </a:ln>
              <a:effectLst/>
            </c:spPr>
            <c:extLst>
              <c:ext xmlns:c16="http://schemas.microsoft.com/office/drawing/2014/chart" uri="{C3380CC4-5D6E-409C-BE32-E72D297353CC}">
                <c16:uniqueId val="{00000005-2BF7-4C50-9C78-57EE0014F332}"/>
              </c:ext>
            </c:extLst>
          </c:dPt>
          <c:dLbls>
            <c:dLbl>
              <c:idx val="0"/>
              <c:layout>
                <c:manualLayout>
                  <c:x val="5.7439786938397318E-2"/>
                  <c:y val="-8.2086972177357276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2BF7-4C50-9C78-57EE0014F332}"/>
                </c:ext>
              </c:extLst>
            </c:dLbl>
            <c:dLbl>
              <c:idx val="1"/>
              <c:layout>
                <c:manualLayout>
                  <c:x val="-1.3172713490740569E-2"/>
                  <c:y val="2.4091138625447699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2BF7-4C50-9C78-57EE0014F332}"/>
                </c:ext>
              </c:extLst>
            </c:dLbl>
            <c:dLbl>
              <c:idx val="2"/>
              <c:layout>
                <c:manualLayout>
                  <c:x val="-8.2246110751101095E-2"/>
                  <c:y val="3.5574254365434731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2BF7-4C50-9C78-57EE0014F332}"/>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Sheet1!$G$15:$G$17</c:f>
              <c:strCache>
                <c:ptCount val="3"/>
                <c:pt idx="0">
                  <c:v>Current Property Taxes</c:v>
                </c:pt>
                <c:pt idx="1">
                  <c:v>Licenses, Fees &amp; Charges</c:v>
                </c:pt>
                <c:pt idx="2">
                  <c:v>Local Option Sales Tax</c:v>
                </c:pt>
              </c:strCache>
            </c:strRef>
          </c:cat>
          <c:val>
            <c:numRef>
              <c:f>Sheet1!$H$15:$H$17</c:f>
              <c:numCache>
                <c:formatCode>#,##0</c:formatCode>
                <c:ptCount val="3"/>
                <c:pt idx="0">
                  <c:v>5107754196</c:v>
                </c:pt>
                <c:pt idx="1">
                  <c:v>982410688</c:v>
                </c:pt>
                <c:pt idx="2">
                  <c:v>475752864</c:v>
                </c:pt>
              </c:numCache>
            </c:numRef>
          </c:val>
          <c:extLst>
            <c:ext xmlns:c16="http://schemas.microsoft.com/office/drawing/2014/chart" uri="{C3380CC4-5D6E-409C-BE32-E72D297353CC}">
              <c16:uniqueId val="{00000006-2BF7-4C50-9C78-57EE0014F33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rgbClr val="595959"/>
                </a:solidFill>
                <a:latin typeface="Franklin Gothic Book" panose="020B0503020102020204" pitchFamily="34" charset="0"/>
                <a:ea typeface="+mn-ea"/>
                <a:cs typeface="+mn-cs"/>
              </a:defRPr>
            </a:pPr>
            <a:r>
              <a:rPr lang="en-US" sz="1800" dirty="0">
                <a:solidFill>
                  <a:srgbClr val="595959"/>
                </a:solidFill>
              </a:rPr>
              <a:t>ESTIMATED PROPERTY TAX REVENUE</a:t>
            </a:r>
          </a:p>
          <a:p>
            <a:pPr>
              <a:defRPr>
                <a:solidFill>
                  <a:srgbClr val="595959"/>
                </a:solidFill>
              </a:defRPr>
            </a:pPr>
            <a:r>
              <a:rPr lang="en-US" dirty="0">
                <a:solidFill>
                  <a:srgbClr val="595959"/>
                </a:solidFill>
              </a:rPr>
              <a:t>School Districts, Counties, Municipalities, and Special Purpose Districts</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595959"/>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9.8890117543928999E-2"/>
          <c:y val="0.12211237582284808"/>
          <c:w val="0.88886617965885384"/>
          <c:h val="0.6806396301235651"/>
        </c:manualLayout>
      </c:layout>
      <c:areaChart>
        <c:grouping val="stacked"/>
        <c:varyColors val="0"/>
        <c:ser>
          <c:idx val="0"/>
          <c:order val="0"/>
          <c:tx>
            <c:strRef>
              <c:f>'LGFR data'!$A$27</c:f>
              <c:strCache>
                <c:ptCount val="1"/>
                <c:pt idx="0">
                  <c:v>School Districts</c:v>
                </c:pt>
              </c:strCache>
            </c:strRef>
          </c:tx>
          <c:spPr>
            <a:solidFill>
              <a:srgbClr val="003366"/>
            </a:solidFill>
            <a:ln>
              <a:noFill/>
            </a:ln>
            <a:effectLst/>
          </c:spPr>
          <c:dLbls>
            <c:dLbl>
              <c:idx val="5"/>
              <c:layout>
                <c:manualLayout>
                  <c:x val="-4.1179744017807454E-2"/>
                  <c:y val="-3.8325769036812909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6061-4DC4-B1F4-849CF86C357F}"/>
                </c:ext>
              </c:extLst>
            </c:dLbl>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'LGFR data'!$F$26:$K$26</c:f>
              <c:strCache>
                <c:ptCount val="6"/>
                <c:pt idx="0">
                  <c:v>FY 19</c:v>
                </c:pt>
                <c:pt idx="1">
                  <c:v>FY 20</c:v>
                </c:pt>
                <c:pt idx="2">
                  <c:v>FY 21</c:v>
                </c:pt>
                <c:pt idx="3">
                  <c:v>FY 22</c:v>
                </c:pt>
                <c:pt idx="4">
                  <c:v>FY 23</c:v>
                </c:pt>
                <c:pt idx="5">
                  <c:v>FY 24</c:v>
                </c:pt>
              </c:strCache>
            </c:strRef>
          </c:cat>
          <c:val>
            <c:numRef>
              <c:f>'LGFR data'!$F$27:$K$27</c:f>
              <c:numCache>
                <c:formatCode>#,##0</c:formatCode>
                <c:ptCount val="6"/>
                <c:pt idx="0">
                  <c:v>3813925835</c:v>
                </c:pt>
                <c:pt idx="1">
                  <c:v>4019312767</c:v>
                </c:pt>
                <c:pt idx="2">
                  <c:v>4236017904</c:v>
                </c:pt>
                <c:pt idx="3">
                  <c:v>4489095564</c:v>
                </c:pt>
                <c:pt idx="4">
                  <c:v>4721521887</c:v>
                </c:pt>
                <c:pt idx="5">
                  <c:v>5107754196</c:v>
                </c:pt>
              </c:numCache>
            </c:numRef>
          </c:val>
          <c:extLst>
            <c:ext xmlns:c16="http://schemas.microsoft.com/office/drawing/2014/chart" uri="{C3380CC4-5D6E-409C-BE32-E72D297353CC}">
              <c16:uniqueId val="{00000001-6061-4DC4-B1F4-849CF86C357F}"/>
            </c:ext>
          </c:extLst>
        </c:ser>
        <c:ser>
          <c:idx val="1"/>
          <c:order val="1"/>
          <c:tx>
            <c:strRef>
              <c:f>'LGFR data'!$A$28</c:f>
              <c:strCache>
                <c:ptCount val="1"/>
                <c:pt idx="0">
                  <c:v>Counties</c:v>
                </c:pt>
              </c:strCache>
            </c:strRef>
          </c:tx>
          <c:spPr>
            <a:solidFill>
              <a:srgbClr val="415FA9"/>
            </a:solidFill>
            <a:ln>
              <a:solidFill>
                <a:srgbClr val="A2B5DE"/>
              </a:solidFill>
            </a:ln>
            <a:effectLst/>
          </c:spPr>
          <c:dLbls>
            <c:dLbl>
              <c:idx val="5"/>
              <c:layout>
                <c:manualLayout>
                  <c:x val="-3.7840845854201444E-2"/>
                  <c:y val="-1.0085728693898134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6061-4DC4-B1F4-849CF86C357F}"/>
                </c:ext>
              </c:extLst>
            </c:dLbl>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'LGFR data'!$F$26:$K$26</c:f>
              <c:strCache>
                <c:ptCount val="6"/>
                <c:pt idx="0">
                  <c:v>FY 19</c:v>
                </c:pt>
                <c:pt idx="1">
                  <c:v>FY 20</c:v>
                </c:pt>
                <c:pt idx="2">
                  <c:v>FY 21</c:v>
                </c:pt>
                <c:pt idx="3">
                  <c:v>FY 22</c:v>
                </c:pt>
                <c:pt idx="4">
                  <c:v>FY 23</c:v>
                </c:pt>
                <c:pt idx="5">
                  <c:v>FY 24</c:v>
                </c:pt>
              </c:strCache>
            </c:strRef>
          </c:cat>
          <c:val>
            <c:numRef>
              <c:f>'LGFR data'!$F$28:$K$28</c:f>
              <c:numCache>
                <c:formatCode>#,##0</c:formatCode>
                <c:ptCount val="6"/>
                <c:pt idx="0">
                  <c:v>1752890408</c:v>
                </c:pt>
                <c:pt idx="1">
                  <c:v>1818251647</c:v>
                </c:pt>
                <c:pt idx="2">
                  <c:v>1925174297</c:v>
                </c:pt>
                <c:pt idx="3">
                  <c:v>2019210415</c:v>
                </c:pt>
                <c:pt idx="4">
                  <c:v>2248238399</c:v>
                </c:pt>
                <c:pt idx="5">
                  <c:v>2266604414.4200001</c:v>
                </c:pt>
              </c:numCache>
            </c:numRef>
          </c:val>
          <c:extLst>
            <c:ext xmlns:c16="http://schemas.microsoft.com/office/drawing/2014/chart" uri="{C3380CC4-5D6E-409C-BE32-E72D297353CC}">
              <c16:uniqueId val="{00000003-6061-4DC4-B1F4-849CF86C357F}"/>
            </c:ext>
          </c:extLst>
        </c:ser>
        <c:ser>
          <c:idx val="2"/>
          <c:order val="2"/>
          <c:tx>
            <c:strRef>
              <c:f>'LGFR data'!$A$29</c:f>
              <c:strCache>
                <c:ptCount val="1"/>
                <c:pt idx="0">
                  <c:v>Municipalities</c:v>
                </c:pt>
              </c:strCache>
            </c:strRef>
          </c:tx>
          <c:spPr>
            <a:solidFill>
              <a:srgbClr val="A2B5DE"/>
            </a:solidFill>
            <a:ln>
              <a:solidFill>
                <a:srgbClr val="595959"/>
              </a:solidFill>
            </a:ln>
            <a:effectLst/>
          </c:spPr>
          <c:dLbls>
            <c:dLbl>
              <c:idx val="5"/>
              <c:layout>
                <c:manualLayout>
                  <c:x val="-3.6727879799666109E-2"/>
                  <c:y val="8.0685829551185081E-3"/>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6061-4DC4-B1F4-849CF86C357F}"/>
                </c:ext>
              </c:extLst>
            </c:dLbl>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'LGFR data'!$F$26:$K$26</c:f>
              <c:strCache>
                <c:ptCount val="6"/>
                <c:pt idx="0">
                  <c:v>FY 19</c:v>
                </c:pt>
                <c:pt idx="1">
                  <c:v>FY 20</c:v>
                </c:pt>
                <c:pt idx="2">
                  <c:v>FY 21</c:v>
                </c:pt>
                <c:pt idx="3">
                  <c:v>FY 22</c:v>
                </c:pt>
                <c:pt idx="4">
                  <c:v>FY 23</c:v>
                </c:pt>
                <c:pt idx="5">
                  <c:v>FY 24</c:v>
                </c:pt>
              </c:strCache>
            </c:strRef>
          </c:cat>
          <c:val>
            <c:numRef>
              <c:f>'LGFR data'!$F$29:$K$29</c:f>
              <c:numCache>
                <c:formatCode>#,##0</c:formatCode>
                <c:ptCount val="6"/>
                <c:pt idx="0">
                  <c:v>668287688</c:v>
                </c:pt>
                <c:pt idx="1">
                  <c:v>707695287</c:v>
                </c:pt>
                <c:pt idx="2">
                  <c:v>759233077</c:v>
                </c:pt>
                <c:pt idx="3">
                  <c:v>694984218</c:v>
                </c:pt>
                <c:pt idx="4">
                  <c:v>908073231</c:v>
                </c:pt>
                <c:pt idx="5">
                  <c:v>925933614</c:v>
                </c:pt>
              </c:numCache>
            </c:numRef>
          </c:val>
          <c:extLst>
            <c:ext xmlns:c16="http://schemas.microsoft.com/office/drawing/2014/chart" uri="{C3380CC4-5D6E-409C-BE32-E72D297353CC}">
              <c16:uniqueId val="{00000005-6061-4DC4-B1F4-849CF86C357F}"/>
            </c:ext>
          </c:extLst>
        </c:ser>
        <c:ser>
          <c:idx val="3"/>
          <c:order val="3"/>
          <c:tx>
            <c:strRef>
              <c:f>'LGFR data'!$A$30</c:f>
              <c:strCache>
                <c:ptCount val="1"/>
                <c:pt idx="0">
                  <c:v>Special Purpose Districts</c:v>
                </c:pt>
              </c:strCache>
            </c:strRef>
          </c:tx>
          <c:spPr>
            <a:solidFill>
              <a:srgbClr val="A5A5A5"/>
            </a:solidFill>
            <a:ln>
              <a:noFill/>
            </a:ln>
            <a:effectLst/>
          </c:spPr>
          <c:dLbls>
            <c:dLbl>
              <c:idx val="0"/>
              <c:layout>
                <c:manualLayout>
                  <c:x val="0.37618252881433301"/>
                  <c:y val="-7.3442824241621241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6061-4DC4-B1F4-849CF86C357F}"/>
                </c:ext>
              </c:extLst>
            </c:dLbl>
            <c:dLbl>
              <c:idx val="1"/>
              <c:layout>
                <c:manualLayout>
                  <c:x val="0.36950473010573176"/>
                  <c:y val="-1.0085728693898134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7-6061-4DC4-B1F4-849CF86C357F}"/>
                </c:ext>
              </c:extLst>
            </c:dLbl>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'LGFR data'!$F$26:$K$26</c:f>
              <c:strCache>
                <c:ptCount val="6"/>
                <c:pt idx="0">
                  <c:v>FY 19</c:v>
                </c:pt>
                <c:pt idx="1">
                  <c:v>FY 20</c:v>
                </c:pt>
                <c:pt idx="2">
                  <c:v>FY 21</c:v>
                </c:pt>
                <c:pt idx="3">
                  <c:v>FY 22</c:v>
                </c:pt>
                <c:pt idx="4">
                  <c:v>FY 23</c:v>
                </c:pt>
                <c:pt idx="5">
                  <c:v>FY 24</c:v>
                </c:pt>
              </c:strCache>
            </c:strRef>
          </c:cat>
          <c:val>
            <c:numRef>
              <c:f>'LGFR data'!$F$30:$K$30</c:f>
              <c:numCache>
                <c:formatCode>_(* #,##0_);_(* \(#,##0\);_(* "-"??_);_(@_)</c:formatCode>
                <c:ptCount val="6"/>
                <c:pt idx="0" formatCode="#,##0">
                  <c:v>543498977.36000001</c:v>
                </c:pt>
                <c:pt idx="1">
                  <c:v>566591006.88000011</c:v>
                </c:pt>
                <c:pt idx="2" formatCode="#,##0">
                  <c:v>596785271.08000016</c:v>
                </c:pt>
                <c:pt idx="3" formatCode="#,##0">
                  <c:v>533618527.97999996</c:v>
                </c:pt>
                <c:pt idx="4" formatCode="#,##0">
                  <c:v>566515395.13</c:v>
                </c:pt>
                <c:pt idx="5" formatCode="#,##0">
                  <c:v>651395284.20999992</c:v>
                </c:pt>
              </c:numCache>
            </c:numRef>
          </c:val>
          <c:extLst xmlns:c15="http://schemas.microsoft.com/office/drawing/2012/chart">
            <c:ext xmlns:c16="http://schemas.microsoft.com/office/drawing/2014/chart" uri="{C3380CC4-5D6E-409C-BE32-E72D297353CC}">
              <c16:uniqueId val="{00000008-6061-4DC4-B1F4-849CF86C357F}"/>
            </c:ext>
          </c:extLst>
        </c:ser>
        <c:dLbls>
          <c:showLegendKey val="0"/>
          <c:showVal val="0"/>
          <c:showCatName val="0"/>
          <c:showSerName val="0"/>
          <c:showPercent val="0"/>
          <c:showBubbleSize val="0"/>
        </c:dLbls>
        <c:axId val="110095600"/>
        <c:axId val="107204896"/>
      </c:areaChart>
      <c:catAx>
        <c:axId val="110095600"/>
        <c:scaling>
          <c:orientation val="minMax"/>
        </c:scaling>
        <c:delete val="0"/>
        <c:axPos val="b"/>
        <c:numFmt formatCode="General" sourceLinked="1"/>
        <c:majorTickMark val="none"/>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panose="020B0503020102020204" pitchFamily="34" charset="0"/>
                <a:ea typeface="+mn-ea"/>
                <a:cs typeface="+mn-cs"/>
              </a:defRPr>
            </a:pPr>
            <a:endParaRPr lang="en-US"/>
          </a:p>
        </c:txPr>
        <c:crossAx val="107204896"/>
        <c:crosses val="autoZero"/>
        <c:auto val="1"/>
        <c:lblAlgn val="ctr"/>
        <c:lblOffset val="100"/>
        <c:noMultiLvlLbl val="0"/>
      </c:catAx>
      <c:valAx>
        <c:axId val="10720489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out"/>
        <c:minorTickMark val="in"/>
        <c:tickLblPos val="nextTo"/>
        <c:spPr>
          <a:noFill/>
          <a:ln>
            <a:solidFill>
              <a:schemeClr val="bg1">
                <a:lumMod val="75000"/>
              </a:schemeClr>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panose="020B0503020102020204" pitchFamily="34" charset="0"/>
                <a:ea typeface="+mn-ea"/>
                <a:cs typeface="+mn-cs"/>
              </a:defRPr>
            </a:pPr>
            <a:endParaRPr lang="en-US"/>
          </a:p>
        </c:txPr>
        <c:crossAx val="110095600"/>
        <c:crosses val="autoZero"/>
        <c:crossBetween val="midCat"/>
        <c:dispUnits>
          <c:builtInUnit val="millions"/>
          <c:dispUnitsLbl>
            <c:layout>
              <c:manualLayout>
                <c:xMode val="edge"/>
                <c:yMode val="edge"/>
                <c:x val="6.2217086994560463E-3"/>
                <c:y val="0.41103222469433803"/>
              </c:manualLayout>
            </c:layout>
            <c:tx>
              <c:rich>
                <a:bodyPr rot="-5400000" spcFirstLastPara="1" vertOverflow="ellipsis" vert="horz" wrap="square" anchor="ctr" anchorCtr="1"/>
                <a:lstStyle/>
                <a:p>
                  <a:pPr>
                    <a:defRPr sz="1100" b="0" i="0" u="none" strike="noStrike" kern="1200" baseline="0">
                      <a:solidFill>
                        <a:srgbClr val="595959"/>
                      </a:solidFill>
                      <a:latin typeface="Franklin Gothic Book" panose="020B0503020102020204" pitchFamily="34" charset="0"/>
                      <a:ea typeface="+mn-ea"/>
                      <a:cs typeface="+mn-cs"/>
                    </a:defRPr>
                  </a:pPr>
                  <a:r>
                    <a:rPr lang="en-US" sz="1100">
                      <a:solidFill>
                        <a:srgbClr val="595959"/>
                      </a:solidFill>
                    </a:rPr>
                    <a:t>(Millions)</a:t>
                  </a:r>
                </a:p>
              </c:rich>
            </c:tx>
            <c:spPr>
              <a:noFill/>
              <a:ln>
                <a:noFill/>
              </a:ln>
              <a:effectLst/>
            </c:spPr>
            <c:txPr>
              <a:bodyPr rot="-5400000" spcFirstLastPara="1" vertOverflow="ellipsis" vert="horz" wrap="square" anchor="ctr" anchorCtr="1"/>
              <a:lstStyle/>
              <a:p>
                <a:pPr>
                  <a:defRPr sz="1100" b="0" i="0" u="none" strike="noStrike" kern="1200" baseline="0">
                    <a:solidFill>
                      <a:srgbClr val="595959"/>
                    </a:solidFill>
                    <a:latin typeface="Franklin Gothic Book" panose="020B0503020102020204" pitchFamily="34" charset="0"/>
                    <a:ea typeface="+mn-ea"/>
                    <a:cs typeface="+mn-cs"/>
                  </a:defRPr>
                </a:pPr>
                <a:endParaRPr lang="en-US"/>
              </a:p>
            </c:txPr>
          </c:dispUnitsLbl>
        </c:dispUnits>
      </c:valAx>
      <c:spPr>
        <a:noFill/>
        <a:ln>
          <a:solidFill>
            <a:srgbClr val="C9C9C9"/>
          </a:solidFill>
        </a:ln>
        <a:effectLst/>
      </c:spPr>
    </c:plotArea>
    <c:legend>
      <c:legendPos val="b"/>
      <c:layout>
        <c:manualLayout>
          <c:xMode val="edge"/>
          <c:yMode val="edge"/>
          <c:x val="0.2650612423447069"/>
          <c:y val="0.87099588226071989"/>
          <c:w val="0.45069639250018623"/>
          <c:h val="3.70050944842182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Franklin Gothic Book" panose="020B0503020102020204" pitchFamily="34" charset="0"/>
        </a:defRPr>
      </a:pPr>
      <a:endParaRPr lang="en-US"/>
    </a:p>
  </c:txPr>
  <c:externalData r:id="rId4">
    <c:autoUpdate val="0"/>
  </c:externalData>
  <c:userShapes r:id="rId5"/>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Franklin Gothic Book" panose="020B0503020102020204" pitchFamily="34" charset="0"/>
                <a:ea typeface="+mn-ea"/>
                <a:cs typeface="+mn-cs"/>
              </a:defRPr>
            </a:pPr>
            <a:r>
              <a:rPr lang="en-US" sz="1800" dirty="0"/>
              <a:t>ESTIMATED VALUE OF ONE MILL - SCHOOL OPERATING PROPERTY</a:t>
            </a:r>
            <a:r>
              <a:rPr lang="en-US" sz="1800" baseline="0" dirty="0"/>
              <a:t> TAXES</a:t>
            </a:r>
            <a:endParaRPr lang="en-US" sz="1800" dirty="0"/>
          </a:p>
          <a:p>
            <a:pPr algn="ctr">
              <a:defRPr/>
            </a:pPr>
            <a:r>
              <a:rPr lang="en-US" dirty="0"/>
              <a:t>Tax Year 2024</a:t>
            </a:r>
          </a:p>
        </c:rich>
      </c:tx>
      <c:layout>
        <c:manualLayout>
          <c:xMode val="edge"/>
          <c:yMode val="edge"/>
          <c:x val="0.20741450008047341"/>
          <c:y val="8.0977094411238161E-3"/>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Franklin Gothic Book" panose="020B0503020102020204" pitchFamily="34" charset="0"/>
              <a:ea typeface="+mn-ea"/>
              <a:cs typeface="+mn-cs"/>
            </a:defRPr>
          </a:pPr>
          <a:endParaRPr lang="en-US"/>
        </a:p>
      </c:txPr>
    </c:title>
    <c:autoTitleDeleted val="0"/>
    <c:plotArea>
      <c:layout>
        <c:manualLayout>
          <c:layoutTarget val="inner"/>
          <c:xMode val="edge"/>
          <c:yMode val="edge"/>
          <c:x val="6.6924372164538282E-2"/>
          <c:y val="0.11537382724560251"/>
          <c:w val="0.92375517460275947"/>
          <c:h val="0.62916186434288068"/>
        </c:manualLayout>
      </c:layout>
      <c:barChart>
        <c:barDir val="col"/>
        <c:grouping val="clustered"/>
        <c:varyColors val="0"/>
        <c:ser>
          <c:idx val="0"/>
          <c:order val="0"/>
          <c:tx>
            <c:strRef>
              <c:f>'Chart Data'!$C$3</c:f>
              <c:strCache>
                <c:ptCount val="1"/>
                <c:pt idx="0">
                  <c:v> Estimated Value of One Mil </c:v>
                </c:pt>
              </c:strCache>
            </c:strRef>
          </c:tx>
          <c:spPr>
            <a:solidFill>
              <a:srgbClr val="A2B5DE"/>
            </a:solidFill>
            <a:ln>
              <a:noFill/>
            </a:ln>
            <a:effectLst/>
          </c:spPr>
          <c:invertIfNegative val="0"/>
          <c:cat>
            <c:strRef>
              <c:f>'Chart Data'!$A$4:$A$75</c:f>
              <c:strCache>
                <c:ptCount val="72"/>
                <c:pt idx="0">
                  <c:v> Charleston </c:v>
                </c:pt>
                <c:pt idx="1">
                  <c:v> Horry </c:v>
                </c:pt>
                <c:pt idx="2">
                  <c:v> Greenville </c:v>
                </c:pt>
                <c:pt idx="3">
                  <c:v> Beaufort </c:v>
                </c:pt>
                <c:pt idx="4">
                  <c:v> Berkeley </c:v>
                </c:pt>
                <c:pt idx="5">
                  <c:v> Richland 1 </c:v>
                </c:pt>
                <c:pt idx="6">
                  <c:v> Aiken </c:v>
                </c:pt>
                <c:pt idx="7">
                  <c:v> Oconee </c:v>
                </c:pt>
                <c:pt idx="8">
                  <c:v> Spartanburg 5 </c:v>
                </c:pt>
                <c:pt idx="9">
                  <c:v> Pickens </c:v>
                </c:pt>
                <c:pt idx="10">
                  <c:v> Georgetown </c:v>
                </c:pt>
                <c:pt idx="11">
                  <c:v> Dorchester 2 </c:v>
                </c:pt>
                <c:pt idx="12">
                  <c:v> Richland 2 </c:v>
                </c:pt>
                <c:pt idx="13">
                  <c:v> Lexington 1 </c:v>
                </c:pt>
                <c:pt idx="14">
                  <c:v> York 3 </c:v>
                </c:pt>
                <c:pt idx="15">
                  <c:v> Florence 1 </c:v>
                </c:pt>
                <c:pt idx="16">
                  <c:v> Spartanburg 6 </c:v>
                </c:pt>
                <c:pt idx="17">
                  <c:v> Lexington 5 </c:v>
                </c:pt>
                <c:pt idx="18">
                  <c:v> York 4 </c:v>
                </c:pt>
                <c:pt idx="19">
                  <c:v> Lancaster </c:v>
                </c:pt>
                <c:pt idx="20">
                  <c:v> Anderson 5 </c:v>
                </c:pt>
                <c:pt idx="21">
                  <c:v> Lexington 2 </c:v>
                </c:pt>
                <c:pt idx="22">
                  <c:v> Orangeburg </c:v>
                </c:pt>
                <c:pt idx="23">
                  <c:v> York 2 </c:v>
                </c:pt>
                <c:pt idx="24">
                  <c:v> Darlington </c:v>
                </c:pt>
                <c:pt idx="25">
                  <c:v> Sumter </c:v>
                </c:pt>
                <c:pt idx="26">
                  <c:v> Spartanburg 7 </c:v>
                </c:pt>
                <c:pt idx="27">
                  <c:v> Spartanburg 2 </c:v>
                </c:pt>
                <c:pt idx="28">
                  <c:v> Anderson 1 </c:v>
                </c:pt>
                <c:pt idx="29">
                  <c:v> Cherokee </c:v>
                </c:pt>
                <c:pt idx="30">
                  <c:v> Kershaw </c:v>
                </c:pt>
                <c:pt idx="31">
                  <c:v> Greenwood 50 </c:v>
                </c:pt>
                <c:pt idx="32">
                  <c:v> Colleton </c:v>
                </c:pt>
                <c:pt idx="33">
                  <c:v> Jasper </c:v>
                </c:pt>
                <c:pt idx="34">
                  <c:v> Fairfield </c:v>
                </c:pt>
                <c:pt idx="35">
                  <c:v> Newberry </c:v>
                </c:pt>
                <c:pt idx="36">
                  <c:v> Anderson 4 </c:v>
                </c:pt>
                <c:pt idx="37">
                  <c:v> Chester </c:v>
                </c:pt>
                <c:pt idx="38">
                  <c:v> Chesterfield </c:v>
                </c:pt>
                <c:pt idx="39">
                  <c:v> Laurens 55 </c:v>
                </c:pt>
                <c:pt idx="40">
                  <c:v> Dorchester 4 </c:v>
                </c:pt>
                <c:pt idx="41">
                  <c:v> Williamsburg </c:v>
                </c:pt>
                <c:pt idx="42">
                  <c:v> Clarendon </c:v>
                </c:pt>
                <c:pt idx="43">
                  <c:v> Spartanburg 1 </c:v>
                </c:pt>
                <c:pt idx="44">
                  <c:v> Calhoun </c:v>
                </c:pt>
                <c:pt idx="45">
                  <c:v> York 1 </c:v>
                </c:pt>
                <c:pt idx="46">
                  <c:v> Spartanburg 3 </c:v>
                </c:pt>
                <c:pt idx="47">
                  <c:v> Union </c:v>
                </c:pt>
                <c:pt idx="48">
                  <c:v> Edgefield </c:v>
                </c:pt>
                <c:pt idx="49">
                  <c:v> Marlboro </c:v>
                </c:pt>
                <c:pt idx="50">
                  <c:v> Spartanburg 4 </c:v>
                </c:pt>
                <c:pt idx="51">
                  <c:v> Marion </c:v>
                </c:pt>
                <c:pt idx="52">
                  <c:v> Greenwood 52 </c:v>
                </c:pt>
                <c:pt idx="53">
                  <c:v> Laurens 56 </c:v>
                </c:pt>
                <c:pt idx="54">
                  <c:v> Anderson 3 </c:v>
                </c:pt>
                <c:pt idx="55">
                  <c:v> Anderson 2 </c:v>
                </c:pt>
                <c:pt idx="56">
                  <c:v> Abbeville </c:v>
                </c:pt>
                <c:pt idx="57">
                  <c:v> Florence 3 </c:v>
                </c:pt>
                <c:pt idx="58">
                  <c:v> Barnwell </c:v>
                </c:pt>
                <c:pt idx="59">
                  <c:v> Hampton </c:v>
                </c:pt>
                <c:pt idx="60">
                  <c:v> Dillon 4 </c:v>
                </c:pt>
                <c:pt idx="61">
                  <c:v> Saluda </c:v>
                </c:pt>
                <c:pt idx="62">
                  <c:v> Lexington 3 </c:v>
                </c:pt>
                <c:pt idx="63">
                  <c:v> Lexington 4 </c:v>
                </c:pt>
                <c:pt idx="64">
                  <c:v> Lee </c:v>
                </c:pt>
                <c:pt idx="65">
                  <c:v> McCormick </c:v>
                </c:pt>
                <c:pt idx="66">
                  <c:v> Bamberg </c:v>
                </c:pt>
                <c:pt idx="67">
                  <c:v> Dillon 3 </c:v>
                </c:pt>
                <c:pt idx="68">
                  <c:v> Allendale </c:v>
                </c:pt>
                <c:pt idx="69">
                  <c:v> Florence 5 </c:v>
                </c:pt>
                <c:pt idx="70">
                  <c:v> Greenwood 51 </c:v>
                </c:pt>
                <c:pt idx="71">
                  <c:v> Florence 2 </c:v>
                </c:pt>
              </c:strCache>
            </c:strRef>
          </c:cat>
          <c:val>
            <c:numRef>
              <c:f>'Chart Data'!$C$4:$C$75</c:f>
              <c:numCache>
                <c:formatCode>_(* #,##0_);_(* \(#,##0\);_(* "-"??_);_(@_)</c:formatCode>
                <c:ptCount val="72"/>
                <c:pt idx="0">
                  <c:v>3613604.2489999998</c:v>
                </c:pt>
                <c:pt idx="1">
                  <c:v>2815337.9369999999</c:v>
                </c:pt>
                <c:pt idx="2">
                  <c:v>2334235.7370000002</c:v>
                </c:pt>
                <c:pt idx="3">
                  <c:v>1632894.915</c:v>
                </c:pt>
                <c:pt idx="4">
                  <c:v>1624383.5349999999</c:v>
                </c:pt>
                <c:pt idx="5">
                  <c:v>839223.18799999997</c:v>
                </c:pt>
                <c:pt idx="6">
                  <c:v>680551.48899999994</c:v>
                </c:pt>
                <c:pt idx="7">
                  <c:v>555542.95900000003</c:v>
                </c:pt>
                <c:pt idx="8">
                  <c:v>531470.4</c:v>
                </c:pt>
                <c:pt idx="9">
                  <c:v>524990.45400000003</c:v>
                </c:pt>
                <c:pt idx="10">
                  <c:v>473176.05900000001</c:v>
                </c:pt>
                <c:pt idx="11">
                  <c:v>467198.43800000002</c:v>
                </c:pt>
                <c:pt idx="12">
                  <c:v>429976.12800000003</c:v>
                </c:pt>
                <c:pt idx="13">
                  <c:v>423575.522</c:v>
                </c:pt>
                <c:pt idx="14">
                  <c:v>421520.495</c:v>
                </c:pt>
                <c:pt idx="15">
                  <c:v>416028.924</c:v>
                </c:pt>
                <c:pt idx="16">
                  <c:v>369661.038</c:v>
                </c:pt>
                <c:pt idx="17">
                  <c:v>360605.63900000002</c:v>
                </c:pt>
                <c:pt idx="18">
                  <c:v>349518.58399999997</c:v>
                </c:pt>
                <c:pt idx="19">
                  <c:v>332741.402</c:v>
                </c:pt>
                <c:pt idx="20">
                  <c:v>317478.83299999998</c:v>
                </c:pt>
                <c:pt idx="21">
                  <c:v>294408.53600000002</c:v>
                </c:pt>
                <c:pt idx="22">
                  <c:v>287818.01400000002</c:v>
                </c:pt>
                <c:pt idx="23">
                  <c:v>287149.04300000001</c:v>
                </c:pt>
                <c:pt idx="24">
                  <c:v>259699.01500000001</c:v>
                </c:pt>
                <c:pt idx="25">
                  <c:v>257674.70499999999</c:v>
                </c:pt>
                <c:pt idx="26">
                  <c:v>235065.02499999999</c:v>
                </c:pt>
                <c:pt idx="27">
                  <c:v>224913.033</c:v>
                </c:pt>
                <c:pt idx="28">
                  <c:v>224876.17600000001</c:v>
                </c:pt>
                <c:pt idx="29">
                  <c:v>217088.09599999999</c:v>
                </c:pt>
                <c:pt idx="30">
                  <c:v>207219.06700000001</c:v>
                </c:pt>
                <c:pt idx="31">
                  <c:v>186562.30900000001</c:v>
                </c:pt>
                <c:pt idx="32">
                  <c:v>179130.40599999999</c:v>
                </c:pt>
                <c:pt idx="33">
                  <c:v>179115.38699999999</c:v>
                </c:pt>
                <c:pt idx="34">
                  <c:v>144095.77499999999</c:v>
                </c:pt>
                <c:pt idx="35">
                  <c:v>138953.21799999999</c:v>
                </c:pt>
                <c:pt idx="36">
                  <c:v>132142.70300000001</c:v>
                </c:pt>
                <c:pt idx="37">
                  <c:v>130564.079</c:v>
                </c:pt>
                <c:pt idx="38">
                  <c:v>118736.376</c:v>
                </c:pt>
                <c:pt idx="39">
                  <c:v>101120.628</c:v>
                </c:pt>
                <c:pt idx="40">
                  <c:v>95299.198999999993</c:v>
                </c:pt>
                <c:pt idx="41">
                  <c:v>93733.125</c:v>
                </c:pt>
                <c:pt idx="42">
                  <c:v>91613.264999999999</c:v>
                </c:pt>
                <c:pt idx="43">
                  <c:v>89074.017000000007</c:v>
                </c:pt>
                <c:pt idx="44">
                  <c:v>86955.841</c:v>
                </c:pt>
                <c:pt idx="45">
                  <c:v>85952.206999999995</c:v>
                </c:pt>
                <c:pt idx="46">
                  <c:v>78275.539000000004</c:v>
                </c:pt>
                <c:pt idx="47">
                  <c:v>76088.39</c:v>
                </c:pt>
                <c:pt idx="48">
                  <c:v>75059.623000000007</c:v>
                </c:pt>
                <c:pt idx="49">
                  <c:v>72095.55</c:v>
                </c:pt>
                <c:pt idx="50">
                  <c:v>69636.212</c:v>
                </c:pt>
                <c:pt idx="51">
                  <c:v>64186.25</c:v>
                </c:pt>
                <c:pt idx="52">
                  <c:v>62649.781000000003</c:v>
                </c:pt>
                <c:pt idx="53">
                  <c:v>60914.330999999998</c:v>
                </c:pt>
                <c:pt idx="54">
                  <c:v>55496.06</c:v>
                </c:pt>
                <c:pt idx="55">
                  <c:v>55476.966999999997</c:v>
                </c:pt>
                <c:pt idx="56">
                  <c:v>54734.175000000003</c:v>
                </c:pt>
                <c:pt idx="57">
                  <c:v>52302.214</c:v>
                </c:pt>
                <c:pt idx="58">
                  <c:v>51169.082999999999</c:v>
                </c:pt>
                <c:pt idx="59">
                  <c:v>49640.463000000003</c:v>
                </c:pt>
                <c:pt idx="60">
                  <c:v>47642.076000000001</c:v>
                </c:pt>
                <c:pt idx="61">
                  <c:v>45153.419000000002</c:v>
                </c:pt>
                <c:pt idx="62">
                  <c:v>43877.906000000003</c:v>
                </c:pt>
                <c:pt idx="63">
                  <c:v>33826.059000000001</c:v>
                </c:pt>
                <c:pt idx="64">
                  <c:v>32454.547999999999</c:v>
                </c:pt>
                <c:pt idx="65">
                  <c:v>31379.482</c:v>
                </c:pt>
                <c:pt idx="66">
                  <c:v>25262.027999999998</c:v>
                </c:pt>
                <c:pt idx="67">
                  <c:v>25229.332999999999</c:v>
                </c:pt>
                <c:pt idx="68">
                  <c:v>23866.735000000001</c:v>
                </c:pt>
                <c:pt idx="69">
                  <c:v>12398.67</c:v>
                </c:pt>
                <c:pt idx="70">
                  <c:v>11842.870999999999</c:v>
                </c:pt>
                <c:pt idx="71">
                  <c:v>11694.448</c:v>
                </c:pt>
              </c:numCache>
            </c:numRef>
          </c:val>
          <c:extLst>
            <c:ext xmlns:c16="http://schemas.microsoft.com/office/drawing/2014/chart" uri="{C3380CC4-5D6E-409C-BE32-E72D297353CC}">
              <c16:uniqueId val="{00000000-22A0-4555-9A78-F00659DB8F3F}"/>
            </c:ext>
          </c:extLst>
        </c:ser>
        <c:dLbls>
          <c:showLegendKey val="0"/>
          <c:showVal val="0"/>
          <c:showCatName val="0"/>
          <c:showSerName val="0"/>
          <c:showPercent val="0"/>
          <c:showBubbleSize val="0"/>
        </c:dLbls>
        <c:gapWidth val="50"/>
        <c:overlap val="-27"/>
        <c:axId val="545855616"/>
        <c:axId val="545853320"/>
      </c:barChart>
      <c:catAx>
        <c:axId val="545855616"/>
        <c:scaling>
          <c:orientation val="minMax"/>
        </c:scaling>
        <c:delete val="0"/>
        <c:axPos val="b"/>
        <c:numFmt formatCode="General" sourceLinked="1"/>
        <c:majorTickMark val="out"/>
        <c:minorTickMark val="none"/>
        <c:tickLblPos val="nextTo"/>
        <c:spPr>
          <a:noFill/>
          <a:ln w="9525" cap="flat" cmpd="sng" algn="ctr">
            <a:solidFill>
              <a:schemeClr val="bg1">
                <a:lumMod val="7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45853320"/>
        <c:crosses val="autoZero"/>
        <c:auto val="1"/>
        <c:lblAlgn val="ctr"/>
        <c:lblOffset val="100"/>
        <c:noMultiLvlLbl val="0"/>
      </c:catAx>
      <c:valAx>
        <c:axId val="545853320"/>
        <c:scaling>
          <c:orientation val="minMax"/>
          <c:max val="4000000"/>
          <c:min val="0"/>
        </c:scaling>
        <c:delete val="0"/>
        <c:axPos val="l"/>
        <c:majorGridlines>
          <c:spPr>
            <a:ln w="9525" cap="flat" cmpd="sng" algn="ctr">
              <a:solidFill>
                <a:schemeClr val="bg1">
                  <a:lumMod val="7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r>
                  <a:rPr lang="en-US" sz="1100" dirty="0">
                    <a:latin typeface="Franklin Gothic Book" panose="020B0503020102020204" pitchFamily="34" charset="0"/>
                  </a:rPr>
                  <a:t>(Millions)</a:t>
                </a:r>
              </a:p>
            </c:rich>
          </c:tx>
          <c:layout>
            <c:manualLayout>
              <c:xMode val="edge"/>
              <c:yMode val="edge"/>
              <c:x val="6.9706300699260704E-3"/>
              <c:y val="0.40032698016334095"/>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title>
        <c:numFmt formatCode="&quot;$&quot;#,##0.0,," sourceLinked="0"/>
        <c:majorTickMark val="out"/>
        <c:minorTickMark val="in"/>
        <c:tickLblPos val="nextTo"/>
        <c:spPr>
          <a:noFill/>
          <a:ln>
            <a:solidFill>
              <a:schemeClr val="bg1">
                <a:lumMod val="7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crossAx val="545855616"/>
        <c:crosses val="autoZero"/>
        <c:crossBetween val="between"/>
        <c:majorUnit val="250000"/>
      </c:valAx>
      <c:spPr>
        <a:noFill/>
        <a:ln>
          <a:solidFill>
            <a:schemeClr val="bg1">
              <a:lumMod val="7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a:latin typeface="Franklin Gothic Book" panose="020B0503020102020204" pitchFamily="34" charset="0"/>
        </a:defRPr>
      </a:pPr>
      <a:endParaRPr lang="en-US"/>
    </a:p>
  </c:txPr>
  <c:externalData r:id="rId4">
    <c:autoUpdate val="0"/>
  </c:externalData>
  <c:userShapes r:id="rId5"/>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r>
              <a:rPr lang="en-US" sz="1800" b="0" dirty="0">
                <a:solidFill>
                  <a:srgbClr val="595959"/>
                </a:solidFill>
                <a:latin typeface="Franklin Gothic Book" panose="020B0503020102020204" pitchFamily="34" charset="0"/>
              </a:rPr>
              <a:t>ESTIMATED</a:t>
            </a:r>
            <a:r>
              <a:rPr lang="en-US" sz="1800" b="0" baseline="0" dirty="0">
                <a:solidFill>
                  <a:srgbClr val="595959"/>
                </a:solidFill>
                <a:latin typeface="Franklin Gothic Book" panose="020B0503020102020204" pitchFamily="34" charset="0"/>
              </a:rPr>
              <a:t> </a:t>
            </a:r>
            <a:r>
              <a:rPr lang="en-US" sz="1800" b="0" dirty="0">
                <a:solidFill>
                  <a:srgbClr val="595959"/>
                </a:solidFill>
                <a:latin typeface="Franklin Gothic Book" panose="020B0503020102020204" pitchFamily="34" charset="0"/>
              </a:rPr>
              <a:t>PERCENTAGE OF TOTAL</a:t>
            </a:r>
            <a:r>
              <a:rPr lang="en-US" sz="1800" b="0" baseline="0" dirty="0">
                <a:solidFill>
                  <a:srgbClr val="595959"/>
                </a:solidFill>
                <a:latin typeface="Franklin Gothic Book" panose="020B0503020102020204" pitchFamily="34" charset="0"/>
              </a:rPr>
              <a:t> </a:t>
            </a:r>
            <a:r>
              <a:rPr lang="en-US" sz="1800" b="0" dirty="0">
                <a:solidFill>
                  <a:srgbClr val="595959"/>
                </a:solidFill>
                <a:latin typeface="Franklin Gothic Book" panose="020B0503020102020204" pitchFamily="34" charset="0"/>
              </a:rPr>
              <a:t>PROPERTY TAX REVENUE </a:t>
            </a:r>
          </a:p>
          <a:p>
            <a:pPr>
              <a:defRPr sz="1800" b="1"/>
            </a:pPr>
            <a:r>
              <a:rPr lang="en-US" sz="1400" b="0" cap="none" baseline="0" dirty="0">
                <a:solidFill>
                  <a:srgbClr val="595959"/>
                </a:solidFill>
                <a:latin typeface="Franklin Gothic Book" panose="020B0503020102020204" pitchFamily="34" charset="0"/>
              </a:rPr>
              <a:t>by</a:t>
            </a:r>
            <a:r>
              <a:rPr lang="en-US" sz="1400" b="0" baseline="0" dirty="0">
                <a:solidFill>
                  <a:srgbClr val="595959"/>
                </a:solidFill>
                <a:latin typeface="Franklin Gothic Book" panose="020B0503020102020204" pitchFamily="34" charset="0"/>
              </a:rPr>
              <a:t> Assessment Classification</a:t>
            </a:r>
            <a:endParaRPr lang="en-US" sz="1400" b="0" dirty="0">
              <a:solidFill>
                <a:srgbClr val="595959"/>
              </a:solidFill>
              <a:latin typeface="Franklin Gothic Book" panose="020B0503020102020204" pitchFamily="34" charset="0"/>
            </a:endParaRPr>
          </a:p>
        </c:rich>
      </c:tx>
      <c:layout>
        <c:manualLayout>
          <c:xMode val="edge"/>
          <c:yMode val="edge"/>
          <c:x val="0.2116261554262239"/>
          <c:y val="2.348697178926505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7.9711943352656869E-2"/>
          <c:y val="0.14326572379546948"/>
          <c:w val="0.89613502819660062"/>
          <c:h val="0.60952292728114865"/>
        </c:manualLayout>
      </c:layout>
      <c:barChart>
        <c:barDir val="col"/>
        <c:grouping val="clustered"/>
        <c:varyColors val="0"/>
        <c:ser>
          <c:idx val="5"/>
          <c:order val="0"/>
          <c:tx>
            <c:strRef>
              <c:f>'Est % data'!$A$17</c:f>
              <c:strCache>
                <c:ptCount val="1"/>
                <c:pt idx="0">
                  <c:v>2006</c:v>
                </c:pt>
              </c:strCache>
            </c:strRef>
          </c:tx>
          <c:spPr>
            <a:solidFill>
              <a:srgbClr val="A2B5DE"/>
            </a:solidFill>
            <a:ln>
              <a:noFill/>
            </a:ln>
            <a:effectLst/>
          </c:spPr>
          <c:invertIfNegative val="0"/>
          <c:dPt>
            <c:idx val="10"/>
            <c:invertIfNegative val="0"/>
            <c:bubble3D val="0"/>
            <c:spPr>
              <a:solidFill>
                <a:srgbClr val="A2B5DE"/>
              </a:solidFill>
              <a:ln>
                <a:noFill/>
              </a:ln>
              <a:effectLst/>
            </c:spPr>
            <c:extLst>
              <c:ext xmlns:c16="http://schemas.microsoft.com/office/drawing/2014/chart" uri="{C3380CC4-5D6E-409C-BE32-E72D297353CC}">
                <c16:uniqueId val="{00000001-3975-449E-9BA2-3CE0A014FE43}"/>
              </c:ext>
            </c:extLst>
          </c:dPt>
          <c:dPt>
            <c:idx val="11"/>
            <c:invertIfNegative val="0"/>
            <c:bubble3D val="0"/>
            <c:spPr>
              <a:solidFill>
                <a:srgbClr val="A2B5DE"/>
              </a:solidFill>
              <a:ln>
                <a:noFill/>
              </a:ln>
              <a:effectLst/>
            </c:spPr>
            <c:extLst>
              <c:ext xmlns:c16="http://schemas.microsoft.com/office/drawing/2014/chart" uri="{C3380CC4-5D6E-409C-BE32-E72D297353CC}">
                <c16:uniqueId val="{00000003-3975-449E-9BA2-3CE0A014FE43}"/>
              </c:ext>
            </c:extLst>
          </c:dPt>
          <c:dLbls>
            <c:dLbl>
              <c:idx val="0"/>
              <c:layout>
                <c:manualLayout>
                  <c:x val="-3.2441325269124189E-3"/>
                  <c:y val="1.0943912448700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975-449E-9BA2-3CE0A014FE43}"/>
                </c:ext>
              </c:extLst>
            </c:dLbl>
            <c:dLbl>
              <c:idx val="1"/>
              <c:layout>
                <c:manualLayout>
                  <c:x val="-2.0404141956092142E-17"/>
                  <c:y val="-2.42057488653555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975-449E-9BA2-3CE0A014FE43}"/>
                </c:ext>
              </c:extLst>
            </c:dLbl>
            <c:dLbl>
              <c:idx val="2"/>
              <c:layout>
                <c:manualLayout>
                  <c:x val="-1.00166944908180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975-449E-9BA2-3CE0A014FE43}"/>
                </c:ext>
              </c:extLst>
            </c:dLbl>
            <c:dLbl>
              <c:idx val="5"/>
              <c:layout>
                <c:manualLayout>
                  <c:x val="-1.1129660545353367E-3"/>
                  <c:y val="-1.8154311649016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975-449E-9BA2-3CE0A014FE43}"/>
                </c:ext>
              </c:extLst>
            </c:dLbl>
            <c:dLbl>
              <c:idx val="7"/>
              <c:layout>
                <c:manualLayout>
                  <c:x val="-6.677796327212101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975-449E-9BA2-3CE0A014FE4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95959"/>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'Est % data'!$B$16:$I$16</c:f>
              <c:strCache>
                <c:ptCount val="8"/>
                <c:pt idx="0">
                  <c:v>Commercial/
Rental</c:v>
                </c:pt>
                <c:pt idx="1">
                  <c:v>Owner Occupied</c:v>
                </c:pt>
                <c:pt idx="2">
                  <c:v>Personal Property
Vehicles</c:v>
                </c:pt>
                <c:pt idx="3">
                  <c:v>Utility</c:v>
                </c:pt>
                <c:pt idx="4">
                  <c:v>Manufacturing</c:v>
                </c:pt>
                <c:pt idx="5">
                  <c:v>Business Personal</c:v>
                </c:pt>
                <c:pt idx="6">
                  <c:v>Fee-in-Lieu</c:v>
                </c:pt>
                <c:pt idx="7">
                  <c:v>All Other</c:v>
                </c:pt>
              </c:strCache>
              <c:extLst/>
            </c:strRef>
          </c:cat>
          <c:val>
            <c:numRef>
              <c:f>'Est % data'!$B$17:$I$17</c:f>
              <c:numCache>
                <c:formatCode>0.00%</c:formatCode>
                <c:ptCount val="8"/>
                <c:pt idx="0">
                  <c:v>0.42423181981992514</c:v>
                </c:pt>
                <c:pt idx="1">
                  <c:v>0.19516969425642222</c:v>
                </c:pt>
                <c:pt idx="2">
                  <c:v>0.11657746560751869</c:v>
                </c:pt>
                <c:pt idx="3">
                  <c:v>8.5608853784235786E-2</c:v>
                </c:pt>
                <c:pt idx="4">
                  <c:v>6.3969272651702158E-2</c:v>
                </c:pt>
                <c:pt idx="5">
                  <c:v>4.1304018990829923E-2</c:v>
                </c:pt>
                <c:pt idx="6">
                  <c:v>4.5055213940060165E-2</c:v>
                </c:pt>
                <c:pt idx="7">
                  <c:v>2.8083256821828682E-2</c:v>
                </c:pt>
              </c:numCache>
              <c:extLst/>
            </c:numRef>
          </c:val>
          <c:extLst>
            <c:ext xmlns:c16="http://schemas.microsoft.com/office/drawing/2014/chart" uri="{C3380CC4-5D6E-409C-BE32-E72D297353CC}">
              <c16:uniqueId val="{00000009-3975-449E-9BA2-3CE0A014FE43}"/>
            </c:ext>
          </c:extLst>
        </c:ser>
        <c:ser>
          <c:idx val="2"/>
          <c:order val="1"/>
          <c:tx>
            <c:strRef>
              <c:f>'Est % data'!$A$18</c:f>
              <c:strCache>
                <c:ptCount val="1"/>
                <c:pt idx="0">
                  <c:v>2016</c:v>
                </c:pt>
              </c:strCache>
            </c:strRef>
          </c:tx>
          <c:spPr>
            <a:solidFill>
              <a:srgbClr val="415FA9"/>
            </a:solidFill>
            <a:ln>
              <a:noFill/>
            </a:ln>
            <a:effectLst/>
          </c:spPr>
          <c:invertIfNegative val="0"/>
          <c:dPt>
            <c:idx val="10"/>
            <c:invertIfNegative val="0"/>
            <c:bubble3D val="0"/>
            <c:spPr>
              <a:solidFill>
                <a:srgbClr val="415FA9"/>
              </a:solidFill>
              <a:ln>
                <a:noFill/>
              </a:ln>
              <a:effectLst/>
            </c:spPr>
            <c:extLst>
              <c:ext xmlns:c16="http://schemas.microsoft.com/office/drawing/2014/chart" uri="{C3380CC4-5D6E-409C-BE32-E72D297353CC}">
                <c16:uniqueId val="{0000000B-3975-449E-9BA2-3CE0A014FE43}"/>
              </c:ext>
            </c:extLst>
          </c:dPt>
          <c:dPt>
            <c:idx val="11"/>
            <c:invertIfNegative val="0"/>
            <c:bubble3D val="0"/>
            <c:spPr>
              <a:solidFill>
                <a:srgbClr val="415FA9"/>
              </a:solidFill>
              <a:ln>
                <a:noFill/>
              </a:ln>
              <a:effectLst/>
            </c:spPr>
            <c:extLst>
              <c:ext xmlns:c16="http://schemas.microsoft.com/office/drawing/2014/chart" uri="{C3380CC4-5D6E-409C-BE32-E72D297353CC}">
                <c16:uniqueId val="{0000000D-3975-449E-9BA2-3CE0A014FE43}"/>
              </c:ext>
            </c:extLst>
          </c:dPt>
          <c:dLbls>
            <c:dLbl>
              <c:idx val="1"/>
              <c:layout>
                <c:manualLayout>
                  <c:x val="1.1130130472821332E-3"/>
                  <c:y val="-9.946465310167282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975-449E-9BA2-3CE0A014FE43}"/>
                </c:ext>
              </c:extLst>
            </c:dLbl>
            <c:dLbl>
              <c:idx val="3"/>
              <c:layout>
                <c:manualLayout>
                  <c:x val="0"/>
                  <c:y val="-2.01714573877962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975-449E-9BA2-3CE0A014FE43}"/>
                </c:ext>
              </c:extLst>
            </c:dLbl>
            <c:dLbl>
              <c:idx val="5"/>
              <c:numFmt formatCode="0.0%" sourceLinked="0"/>
              <c:spPr>
                <a:noFill/>
                <a:ln>
                  <a:noFill/>
                </a:ln>
                <a:effectLst/>
              </c:spPr>
              <c:txPr>
                <a:bodyPr rot="0" spcFirstLastPara="1" vertOverflow="ellipsis" vert="horz" wrap="square" lIns="38100" tIns="19050" rIns="38100" bIns="19050" anchor="ctr" anchorCtr="0">
                  <a:noAutofit/>
                </a:bodyPr>
                <a:lstStyle/>
                <a:p>
                  <a:pPr algn="ctr">
                    <a:defRPr sz="1000" b="0" i="0" u="none" strike="noStrike" kern="1200" baseline="0">
                      <a:solidFill>
                        <a:srgbClr val="595959"/>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3.4373912776762668E-2"/>
                      <c:h val="4.6807946283567804E-2"/>
                    </c:manualLayout>
                  </c15:layout>
                </c:ext>
                <c:ext xmlns:c16="http://schemas.microsoft.com/office/drawing/2014/chart" uri="{C3380CC4-5D6E-409C-BE32-E72D297353CC}">
                  <c16:uniqueId val="{00000010-3975-449E-9BA2-3CE0A014FE43}"/>
                </c:ext>
              </c:extLst>
            </c:dLbl>
            <c:numFmt formatCode="0.0%" sourceLinked="0"/>
            <c:spPr>
              <a:noFill/>
              <a:ln>
                <a:noFill/>
              </a:ln>
              <a:effectLst/>
            </c:spPr>
            <c:txPr>
              <a:bodyPr rot="0" spcFirstLastPara="1" vertOverflow="ellipsis" vert="horz" wrap="square" lIns="38100" tIns="19050" rIns="38100" bIns="19050" anchor="ctr" anchorCtr="0">
                <a:spAutoFit/>
              </a:bodyPr>
              <a:lstStyle/>
              <a:p>
                <a:pPr algn="ctr">
                  <a:defRPr sz="1000" b="0" i="0" u="none" strike="noStrike" kern="1200" baseline="0">
                    <a:solidFill>
                      <a:srgbClr val="595959"/>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'Est % data'!$B$16:$I$16</c:f>
              <c:strCache>
                <c:ptCount val="8"/>
                <c:pt idx="0">
                  <c:v>Commercial/
Rental</c:v>
                </c:pt>
                <c:pt idx="1">
                  <c:v>Owner Occupied</c:v>
                </c:pt>
                <c:pt idx="2">
                  <c:v>Personal Property
Vehicles</c:v>
                </c:pt>
                <c:pt idx="3">
                  <c:v>Utility</c:v>
                </c:pt>
                <c:pt idx="4">
                  <c:v>Manufacturing</c:v>
                </c:pt>
                <c:pt idx="5">
                  <c:v>Business Personal</c:v>
                </c:pt>
                <c:pt idx="6">
                  <c:v>Fee-in-Lieu</c:v>
                </c:pt>
                <c:pt idx="7">
                  <c:v>All Other</c:v>
                </c:pt>
              </c:strCache>
              <c:extLst/>
            </c:strRef>
          </c:cat>
          <c:val>
            <c:numRef>
              <c:f>'Est % data'!$B$18:$I$18</c:f>
              <c:numCache>
                <c:formatCode>0.00%</c:formatCode>
                <c:ptCount val="8"/>
                <c:pt idx="0">
                  <c:v>0.43778422643055342</c:v>
                </c:pt>
                <c:pt idx="1">
                  <c:v>0.17860310220483763</c:v>
                </c:pt>
                <c:pt idx="2">
                  <c:v>0.11803622840248004</c:v>
                </c:pt>
                <c:pt idx="3">
                  <c:v>9.0001198894812784E-2</c:v>
                </c:pt>
                <c:pt idx="4">
                  <c:v>4.0615695222409653E-2</c:v>
                </c:pt>
                <c:pt idx="5">
                  <c:v>4.0791955468321268E-2</c:v>
                </c:pt>
                <c:pt idx="6">
                  <c:v>6.701197150717593E-2</c:v>
                </c:pt>
                <c:pt idx="7">
                  <c:v>2.7155316054946078E-2</c:v>
                </c:pt>
              </c:numCache>
              <c:extLst/>
            </c:numRef>
          </c:val>
          <c:extLst>
            <c:ext xmlns:c16="http://schemas.microsoft.com/office/drawing/2014/chart" uri="{C3380CC4-5D6E-409C-BE32-E72D297353CC}">
              <c16:uniqueId val="{00000011-3975-449E-9BA2-3CE0A014FE43}"/>
            </c:ext>
          </c:extLst>
        </c:ser>
        <c:ser>
          <c:idx val="0"/>
          <c:order val="2"/>
          <c:tx>
            <c:strRef>
              <c:f>'Est % data'!$A$19</c:f>
              <c:strCache>
                <c:ptCount val="1"/>
                <c:pt idx="0">
                  <c:v>2026</c:v>
                </c:pt>
              </c:strCache>
            </c:strRef>
          </c:tx>
          <c:spPr>
            <a:solidFill>
              <a:srgbClr val="003366"/>
            </a:solidFill>
            <a:ln>
              <a:noFill/>
            </a:ln>
            <a:effectLst/>
          </c:spPr>
          <c:invertIfNegative val="0"/>
          <c:dLbls>
            <c:dLbl>
              <c:idx val="1"/>
              <c:layout>
                <c:manualLayout>
                  <c:x val="6.4882650538247936E-3"/>
                  <c:y val="-4.81951939404888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975-449E-9BA2-3CE0A014FE43}"/>
                </c:ext>
              </c:extLst>
            </c:dLbl>
            <c:dLbl>
              <c:idx val="2"/>
              <c:layout>
                <c:manualLayout>
                  <c:x val="1.00166944908180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975-449E-9BA2-3CE0A014FE43}"/>
                </c:ext>
              </c:extLst>
            </c:dLbl>
            <c:dLbl>
              <c:idx val="6"/>
              <c:layout>
                <c:manualLayout>
                  <c:x val="7.246376811594203E-3"/>
                  <c:y val="-2.735978112175202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975-449E-9BA2-3CE0A014FE43}"/>
                </c:ext>
              </c:extLst>
            </c:dLbl>
            <c:dLbl>
              <c:idx val="7"/>
              <c:layout>
                <c:manualLayout>
                  <c:x val="8.9037284362826936E-3"/>
                  <c:y val="-1.47922312032668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975-449E-9BA2-3CE0A014FE4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595959"/>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'Est % data'!$B$16:$I$16</c:f>
              <c:strCache>
                <c:ptCount val="8"/>
                <c:pt idx="0">
                  <c:v>Commercial/
Rental</c:v>
                </c:pt>
                <c:pt idx="1">
                  <c:v>Owner Occupied</c:v>
                </c:pt>
                <c:pt idx="2">
                  <c:v>Personal Property
Vehicles</c:v>
                </c:pt>
                <c:pt idx="3">
                  <c:v>Utility</c:v>
                </c:pt>
                <c:pt idx="4">
                  <c:v>Manufacturing</c:v>
                </c:pt>
                <c:pt idx="5">
                  <c:v>Business Personal</c:v>
                </c:pt>
                <c:pt idx="6">
                  <c:v>Fee-in-Lieu</c:v>
                </c:pt>
                <c:pt idx="7">
                  <c:v>All Other</c:v>
                </c:pt>
              </c:strCache>
              <c:extLst/>
            </c:strRef>
          </c:cat>
          <c:val>
            <c:numRef>
              <c:f>'Est % data'!$B$19:$I$19</c:f>
              <c:numCache>
                <c:formatCode>0.00%</c:formatCode>
                <c:ptCount val="8"/>
                <c:pt idx="0">
                  <c:v>0.46109987763596622</c:v>
                </c:pt>
                <c:pt idx="1">
                  <c:v>0.20312393149129965</c:v>
                </c:pt>
                <c:pt idx="2">
                  <c:v>0.11816040728226726</c:v>
                </c:pt>
                <c:pt idx="3">
                  <c:v>7.3552319903415486E-2</c:v>
                </c:pt>
                <c:pt idx="4">
                  <c:v>2.5629826242534123E-2</c:v>
                </c:pt>
                <c:pt idx="5">
                  <c:v>2.9683314248277245E-2</c:v>
                </c:pt>
                <c:pt idx="6">
                  <c:v>6.1971601527835089E-2</c:v>
                </c:pt>
                <c:pt idx="7">
                  <c:v>2.677856136537066E-2</c:v>
                </c:pt>
              </c:numCache>
              <c:extLst/>
            </c:numRef>
          </c:val>
          <c:extLst>
            <c:ext xmlns:c16="http://schemas.microsoft.com/office/drawing/2014/chart" uri="{C3380CC4-5D6E-409C-BE32-E72D297353CC}">
              <c16:uniqueId val="{00000015-3975-449E-9BA2-3CE0A014FE43}"/>
            </c:ext>
          </c:extLst>
        </c:ser>
        <c:dLbls>
          <c:showLegendKey val="0"/>
          <c:showVal val="0"/>
          <c:showCatName val="0"/>
          <c:showSerName val="0"/>
          <c:showPercent val="0"/>
          <c:showBubbleSize val="0"/>
        </c:dLbls>
        <c:gapWidth val="100"/>
        <c:axId val="371003280"/>
        <c:axId val="369806592"/>
      </c:barChart>
      <c:catAx>
        <c:axId val="371003280"/>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100" b="0" i="0" u="none" strike="noStrike" kern="1200" baseline="0">
                <a:solidFill>
                  <a:schemeClr val="tx1"/>
                </a:solidFill>
                <a:latin typeface="+mn-lt"/>
                <a:ea typeface="+mn-ea"/>
                <a:cs typeface="+mn-cs"/>
              </a:defRPr>
            </a:pPr>
            <a:endParaRPr lang="en-US"/>
          </a:p>
        </c:txPr>
        <c:crossAx val="369806592"/>
        <c:crosses val="autoZero"/>
        <c:auto val="1"/>
        <c:lblAlgn val="ctr"/>
        <c:lblOffset val="100"/>
        <c:noMultiLvlLbl val="0"/>
      </c:catAx>
      <c:valAx>
        <c:axId val="369806592"/>
        <c:scaling>
          <c:orientation val="minMax"/>
        </c:scaling>
        <c:delete val="0"/>
        <c:axPos val="l"/>
        <c:majorGridlines>
          <c:spPr>
            <a:ln w="9525" cap="flat" cmpd="sng" algn="ctr">
              <a:solidFill>
                <a:srgbClr val="C9C9C9"/>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US" sz="1100" dirty="0">
                    <a:solidFill>
                      <a:schemeClr val="tx1"/>
                    </a:solidFill>
                    <a:latin typeface="Franklin Gothic Book" panose="020B0503020102020204" pitchFamily="34" charset="0"/>
                  </a:rPr>
                  <a:t>Percentage of Total Property Tax Revenue</a:t>
                </a:r>
              </a:p>
            </c:rich>
          </c:tx>
          <c:layout>
            <c:manualLayout>
              <c:xMode val="edge"/>
              <c:yMode val="edge"/>
              <c:x val="1.2532998592567233E-2"/>
              <c:y val="0.19329173054436014"/>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0%" sourceLinked="0"/>
        <c:majorTickMark val="out"/>
        <c:minorTickMark val="in"/>
        <c:tickLblPos val="nextTo"/>
        <c:spPr>
          <a:noFill/>
          <a:ln>
            <a:solidFill>
              <a:srgbClr val="C9C9C9"/>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371003280"/>
        <c:crosses val="autoZero"/>
        <c:crossBetween val="between"/>
      </c:valAx>
      <c:spPr>
        <a:noFill/>
        <a:ln>
          <a:solidFill>
            <a:srgbClr val="C9C9C9"/>
          </a:solidFill>
        </a:ln>
        <a:effectLst/>
      </c:spPr>
    </c:plotArea>
    <c:legend>
      <c:legendPos val="r"/>
      <c:legendEntry>
        <c:idx val="0"/>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Entry>
      <c:layout>
        <c:manualLayout>
          <c:xMode val="edge"/>
          <c:yMode val="edge"/>
          <c:x val="0.3876725056107117"/>
          <c:y val="0.83564591703738811"/>
          <c:w val="0.26086495865813103"/>
          <c:h val="7.471936658447195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defRPr>
      </a:pPr>
      <a:endParaRPr lang="en-US"/>
    </a:p>
  </c:txPr>
  <c:externalData r:id="rId4">
    <c:autoUpdate val="0"/>
  </c:externalData>
  <c:userShapes r:id="rId5"/>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u="none" strike="noStrike" kern="1200" spc="0" baseline="0" dirty="0">
                <a:solidFill>
                  <a:srgbClr val="595959"/>
                </a:solidFill>
                <a:latin typeface="Franklin Gothic Book" panose="020B0503020102020204" pitchFamily="34" charset="0"/>
              </a:rPr>
              <a:t>ESTIMATED PERCENTAGE </a:t>
            </a:r>
            <a:r>
              <a:rPr lang="en-US" sz="1800" cap="all" baseline="0" dirty="0">
                <a:solidFill>
                  <a:schemeClr val="tx1"/>
                </a:solidFill>
              </a:rPr>
              <a:t>OF Assessed Value VERSUS TAX Revenue </a:t>
            </a:r>
          </a:p>
          <a:p>
            <a:pPr>
              <a:defRPr/>
            </a:pPr>
            <a:r>
              <a:rPr lang="en-US" sz="1400" cap="none" baseline="0" dirty="0">
                <a:solidFill>
                  <a:schemeClr val="tx1"/>
                </a:solidFill>
              </a:rPr>
              <a:t>by Assessment Classification – Tax Year 2024</a:t>
            </a:r>
            <a:endParaRPr lang="en-US" sz="1800" cap="all" baseline="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3373753067627801E-2"/>
          <c:y val="0.14026120372408857"/>
          <c:w val="0.90438421575418859"/>
          <c:h val="0.66668067358221894"/>
        </c:manualLayout>
      </c:layout>
      <c:barChart>
        <c:barDir val="col"/>
        <c:grouping val="clustered"/>
        <c:varyColors val="0"/>
        <c:ser>
          <c:idx val="1"/>
          <c:order val="0"/>
          <c:tx>
            <c:strRef>
              <c:f>'Est % data'!$A$23</c:f>
              <c:strCache>
                <c:ptCount val="1"/>
                <c:pt idx="0">
                  <c:v>Assessed Value</c:v>
                </c:pt>
              </c:strCache>
            </c:strRef>
          </c:tx>
          <c:spPr>
            <a:solidFill>
              <a:schemeClr val="accent2"/>
            </a:solidFill>
            <a:ln>
              <a:noFill/>
            </a:ln>
            <a:effectLst/>
          </c:spPr>
          <c:invertIfNegative val="0"/>
          <c:dLbls>
            <c:dLbl>
              <c:idx val="0"/>
              <c:layout>
                <c:manualLayout>
                  <c:x val="-1.0869565217391316E-2"/>
                  <c:y val="-5.015901928193923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3EC-4192-9F97-14042F283843}"/>
                </c:ext>
              </c:extLst>
            </c:dLbl>
            <c:dLbl>
              <c:idx val="2"/>
              <c:layout>
                <c:manualLayout>
                  <c:x val="-1.207729468599038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3EC-4192-9F97-14042F283843}"/>
                </c:ext>
              </c:extLst>
            </c:dLbl>
            <c:dLbl>
              <c:idx val="3"/>
              <c:layout>
                <c:manualLayout>
                  <c:x val="-9.6618357487923585E-3"/>
                  <c:y val="-1.0031803856387847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EC-4192-9F97-14042F283843}"/>
                </c:ext>
              </c:extLst>
            </c:dLbl>
            <c:dLbl>
              <c:idx val="4"/>
              <c:layout>
                <c:manualLayout>
                  <c:x val="-7.2463768115942915E-3"/>
                  <c:y val="2.735978112175102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3EC-4192-9F97-14042F283843}"/>
                </c:ext>
              </c:extLst>
            </c:dLbl>
            <c:dLbl>
              <c:idx val="5"/>
              <c:layout>
                <c:manualLayout>
                  <c:x val="-1.4492753623188406E-2"/>
                  <c:y val="-1.0031803856387847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3EC-4192-9F97-14042F283843}"/>
                </c:ext>
              </c:extLst>
            </c:dLbl>
            <c:dLbl>
              <c:idx val="6"/>
              <c:layout>
                <c:manualLayout>
                  <c:x val="-1.3284976606185096E-2"/>
                  <c:y val="5.4719562243502051E-3"/>
                </c:manualLayout>
              </c:layout>
              <c:numFmt formatCode="0.0%"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3502415458937189E-2"/>
                      <c:h val="4.7797537619699043E-2"/>
                    </c:manualLayout>
                  </c15:layout>
                </c:ext>
                <c:ext xmlns:c16="http://schemas.microsoft.com/office/drawing/2014/chart" uri="{C3380CC4-5D6E-409C-BE32-E72D297353CC}">
                  <c16:uniqueId val="{00000008-B3EC-4192-9F97-14042F283843}"/>
                </c:ext>
              </c:extLst>
            </c:dLbl>
            <c:dLbl>
              <c:idx val="7"/>
              <c:layout>
                <c:manualLayout>
                  <c:x val="-1.207729468599033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3EC-4192-9F97-14042F28384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 % data'!$B$16:$I$16</c:f>
              <c:strCache>
                <c:ptCount val="8"/>
                <c:pt idx="0">
                  <c:v>Commercial/
Rental</c:v>
                </c:pt>
                <c:pt idx="1">
                  <c:v>Owner Occupied</c:v>
                </c:pt>
                <c:pt idx="2">
                  <c:v>Personal Property
Vehicles</c:v>
                </c:pt>
                <c:pt idx="3">
                  <c:v>Utility</c:v>
                </c:pt>
                <c:pt idx="4">
                  <c:v>Manufacturing</c:v>
                </c:pt>
                <c:pt idx="5">
                  <c:v>Business Personal</c:v>
                </c:pt>
                <c:pt idx="6">
                  <c:v>Fee-in-Lieu</c:v>
                </c:pt>
                <c:pt idx="7">
                  <c:v>All Other</c:v>
                </c:pt>
              </c:strCache>
            </c:strRef>
          </c:cat>
          <c:val>
            <c:numRef>
              <c:f>'Est % data'!$B$23:$I$23</c:f>
              <c:numCache>
                <c:formatCode>0.00%</c:formatCode>
                <c:ptCount val="8"/>
                <c:pt idx="0">
                  <c:v>0.36082244762102283</c:v>
                </c:pt>
                <c:pt idx="1">
                  <c:v>0.35781037566573021</c:v>
                </c:pt>
                <c:pt idx="2">
                  <c:v>9.1555294758874792E-2</c:v>
                </c:pt>
                <c:pt idx="3">
                  <c:v>6.078373589415377E-2</c:v>
                </c:pt>
                <c:pt idx="4">
                  <c:v>3.1758504063460924E-2</c:v>
                </c:pt>
                <c:pt idx="5">
                  <c:v>2.3969025709145129E-2</c:v>
                </c:pt>
                <c:pt idx="6">
                  <c:v>5.1813378710406241E-2</c:v>
                </c:pt>
                <c:pt idx="7">
                  <c:v>2.1487237577206053E-2</c:v>
                </c:pt>
              </c:numCache>
            </c:numRef>
          </c:val>
          <c:extLst>
            <c:ext xmlns:c16="http://schemas.microsoft.com/office/drawing/2014/chart" uri="{C3380CC4-5D6E-409C-BE32-E72D297353CC}">
              <c16:uniqueId val="{00000000-B3EC-4192-9F97-14042F283843}"/>
            </c:ext>
          </c:extLst>
        </c:ser>
        <c:ser>
          <c:idx val="0"/>
          <c:order val="1"/>
          <c:tx>
            <c:strRef>
              <c:f>'Est % data'!$A$22</c:f>
              <c:strCache>
                <c:ptCount val="1"/>
                <c:pt idx="0">
                  <c:v>Revenue</c:v>
                </c:pt>
              </c:strCache>
            </c:strRef>
          </c:tx>
          <c:spPr>
            <a:solidFill>
              <a:schemeClr val="accent1"/>
            </a:solidFill>
            <a:ln>
              <a:noFill/>
            </a:ln>
            <a:effectLst/>
          </c:spPr>
          <c:invertIfNegative val="0"/>
          <c:dLbls>
            <c:dLbl>
              <c:idx val="1"/>
              <c:layout>
                <c:manualLayout>
                  <c:x val="4.830917874396135E-3"/>
                  <c:y val="2.49226724070324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3EC-4192-9F97-14042F28384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 % data'!$B$16:$I$16</c:f>
              <c:strCache>
                <c:ptCount val="8"/>
                <c:pt idx="0">
                  <c:v>Commercial/
Rental</c:v>
                </c:pt>
                <c:pt idx="1">
                  <c:v>Owner Occupied</c:v>
                </c:pt>
                <c:pt idx="2">
                  <c:v>Personal Property
Vehicles</c:v>
                </c:pt>
                <c:pt idx="3">
                  <c:v>Utility</c:v>
                </c:pt>
                <c:pt idx="4">
                  <c:v>Manufacturing</c:v>
                </c:pt>
                <c:pt idx="5">
                  <c:v>Business Personal</c:v>
                </c:pt>
                <c:pt idx="6">
                  <c:v>Fee-in-Lieu</c:v>
                </c:pt>
                <c:pt idx="7">
                  <c:v>All Other</c:v>
                </c:pt>
              </c:strCache>
            </c:strRef>
          </c:cat>
          <c:val>
            <c:numRef>
              <c:f>'Est % data'!$B$22:$I$22</c:f>
              <c:numCache>
                <c:formatCode>0.00%</c:formatCode>
                <c:ptCount val="8"/>
                <c:pt idx="0">
                  <c:v>0.45880005918832623</c:v>
                </c:pt>
                <c:pt idx="1">
                  <c:v>0.19877849103542505</c:v>
                </c:pt>
                <c:pt idx="2">
                  <c:v>0.11588719228567629</c:v>
                </c:pt>
                <c:pt idx="3">
                  <c:v>7.8165867057127206E-2</c:v>
                </c:pt>
                <c:pt idx="4">
                  <c:v>2.4465993964368302E-2</c:v>
                </c:pt>
                <c:pt idx="5">
                  <c:v>3.0823371573153062E-2</c:v>
                </c:pt>
                <c:pt idx="6">
                  <c:v>6.5583394137905648E-2</c:v>
                </c:pt>
                <c:pt idx="7">
                  <c:v>2.7495630758018086E-2</c:v>
                </c:pt>
              </c:numCache>
            </c:numRef>
          </c:val>
          <c:extLst>
            <c:ext xmlns:c16="http://schemas.microsoft.com/office/drawing/2014/chart" uri="{C3380CC4-5D6E-409C-BE32-E72D297353CC}">
              <c16:uniqueId val="{00000001-B3EC-4192-9F97-14042F283843}"/>
            </c:ext>
          </c:extLst>
        </c:ser>
        <c:dLbls>
          <c:showLegendKey val="0"/>
          <c:showVal val="0"/>
          <c:showCatName val="0"/>
          <c:showSerName val="0"/>
          <c:showPercent val="0"/>
          <c:showBubbleSize val="0"/>
        </c:dLbls>
        <c:gapWidth val="139"/>
        <c:overlap val="5"/>
        <c:axId val="1196135039"/>
        <c:axId val="1866358975"/>
      </c:barChart>
      <c:catAx>
        <c:axId val="1196135039"/>
        <c:scaling>
          <c:orientation val="minMax"/>
        </c:scaling>
        <c:delete val="0"/>
        <c:axPos val="b"/>
        <c:numFmt formatCode="General" sourceLinked="1"/>
        <c:majorTickMark val="out"/>
        <c:minorTickMark val="none"/>
        <c:tickLblPos val="nextTo"/>
        <c:spPr>
          <a:noFill/>
          <a:ln w="9525" cap="flat" cmpd="sng" algn="ctr">
            <a:solidFill>
              <a:schemeClr val="bg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866358975"/>
        <c:crosses val="autoZero"/>
        <c:auto val="1"/>
        <c:lblAlgn val="ctr"/>
        <c:lblOffset val="100"/>
        <c:noMultiLvlLbl val="0"/>
      </c:catAx>
      <c:valAx>
        <c:axId val="1866358975"/>
        <c:scaling>
          <c:orientation val="minMax"/>
        </c:scaling>
        <c:delete val="0"/>
        <c:axPos val="l"/>
        <c:majorGridlines>
          <c:spPr>
            <a:ln w="9525" cap="flat" cmpd="sng" algn="ctr">
              <a:solidFill>
                <a:schemeClr val="bg2"/>
              </a:solidFill>
              <a:round/>
            </a:ln>
            <a:effectLst/>
          </c:spPr>
        </c:majorGridlines>
        <c:numFmt formatCode="0%" sourceLinked="0"/>
        <c:majorTickMark val="out"/>
        <c:minorTickMark val="in"/>
        <c:tickLblPos val="nextTo"/>
        <c:spPr>
          <a:noFill/>
          <a:ln>
            <a:solidFill>
              <a:schemeClr val="bg2"/>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196135039"/>
        <c:crosses val="autoZero"/>
        <c:crossBetween val="between"/>
      </c:valAx>
      <c:spPr>
        <a:noFill/>
        <a:ln>
          <a:noFill/>
        </a:ln>
        <a:effectLst/>
      </c:spPr>
    </c:plotArea>
    <c:legend>
      <c:legendPos val="b"/>
      <c:layout>
        <c:manualLayout>
          <c:xMode val="edge"/>
          <c:yMode val="edge"/>
          <c:x val="0.36953450112214231"/>
          <c:y val="0.88841483874693705"/>
          <c:w val="0.31399626955427884"/>
          <c:h val="3.247381501229754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a:defRPr/>
            </a:pPr>
            <a:r>
              <a:rPr lang="en-US" b="0" dirty="0"/>
              <a:t>COMMERICAL</a:t>
            </a:r>
            <a:r>
              <a:rPr lang="en-US" b="0" baseline="0" dirty="0"/>
              <a:t> &amp; RENTAL PROPERTY VALUE</a:t>
            </a:r>
          </a:p>
          <a:p>
            <a:pPr algn="ctr">
              <a:defRPr/>
            </a:pPr>
            <a:r>
              <a:rPr lang="en-US" sz="1400" b="0" baseline="0" dirty="0"/>
              <a:t>as a Percentage of Total County Assessed Value – Tax Year 2024</a:t>
            </a:r>
            <a:endParaRPr lang="en-US" sz="1400" b="0" dirty="0"/>
          </a:p>
        </c:rich>
      </c:tx>
      <c:overlay val="0"/>
    </c:title>
    <c:autoTitleDeleted val="0"/>
    <c:plotArea>
      <c:layout>
        <c:manualLayout>
          <c:layoutTarget val="inner"/>
          <c:xMode val="edge"/>
          <c:yMode val="edge"/>
          <c:x val="7.6336613130481693E-2"/>
          <c:y val="0.13516055021166129"/>
          <c:w val="0.9095287074674987"/>
          <c:h val="0.61317836638409251"/>
        </c:manualLayout>
      </c:layout>
      <c:barChart>
        <c:barDir val="col"/>
        <c:grouping val="clustered"/>
        <c:varyColors val="0"/>
        <c:ser>
          <c:idx val="0"/>
          <c:order val="0"/>
          <c:spPr>
            <a:solidFill>
              <a:srgbClr val="A2B5DE"/>
            </a:solidFill>
            <a:ln>
              <a:noFill/>
            </a:ln>
          </c:spPr>
          <c:invertIfNegative val="0"/>
          <c:dPt>
            <c:idx val="6"/>
            <c:invertIfNegative val="0"/>
            <c:bubble3D val="0"/>
            <c:extLst>
              <c:ext xmlns:c16="http://schemas.microsoft.com/office/drawing/2014/chart" uri="{C3380CC4-5D6E-409C-BE32-E72D297353CC}">
                <c16:uniqueId val="{00000000-14EF-4A4C-998D-129E81D9776E}"/>
              </c:ext>
            </c:extLst>
          </c:dPt>
          <c:dPt>
            <c:idx val="15"/>
            <c:invertIfNegative val="0"/>
            <c:bubble3D val="0"/>
            <c:extLst>
              <c:ext xmlns:c16="http://schemas.microsoft.com/office/drawing/2014/chart" uri="{C3380CC4-5D6E-409C-BE32-E72D297353CC}">
                <c16:uniqueId val="{00000001-14EF-4A4C-998D-129E81D9776E}"/>
              </c:ext>
            </c:extLst>
          </c:dPt>
          <c:dPt>
            <c:idx val="17"/>
            <c:invertIfNegative val="0"/>
            <c:bubble3D val="0"/>
            <c:extLst>
              <c:ext xmlns:c16="http://schemas.microsoft.com/office/drawing/2014/chart" uri="{C3380CC4-5D6E-409C-BE32-E72D297353CC}">
                <c16:uniqueId val="{00000002-14EF-4A4C-998D-129E81D9776E}"/>
              </c:ext>
            </c:extLst>
          </c:dPt>
          <c:dPt>
            <c:idx val="18"/>
            <c:invertIfNegative val="0"/>
            <c:bubble3D val="0"/>
            <c:extLst>
              <c:ext xmlns:c16="http://schemas.microsoft.com/office/drawing/2014/chart" uri="{C3380CC4-5D6E-409C-BE32-E72D297353CC}">
                <c16:uniqueId val="{00000003-14EF-4A4C-998D-129E81D9776E}"/>
              </c:ext>
            </c:extLst>
          </c:dPt>
          <c:cat>
            <c:strRef>
              <c:extLst>
                <c:ext xmlns:c15="http://schemas.microsoft.com/office/drawing/2012/chart" uri="{02D57815-91ED-43cb-92C2-25804820EDAC}">
                  <c15:fullRef>
                    <c15:sqref>Commercial!$D$5:$D$51</c15:sqref>
                  </c15:fullRef>
                </c:ext>
              </c:extLst>
              <c:f>(Commercial!$D$5:$D$23,Commercial!$D$25:$D$51)</c:f>
              <c:strCache>
                <c:ptCount val="46"/>
                <c:pt idx="0">
                  <c:v>Horry</c:v>
                </c:pt>
                <c:pt idx="1">
                  <c:v>Colleton</c:v>
                </c:pt>
                <c:pt idx="2">
                  <c:v>Beaufort</c:v>
                </c:pt>
                <c:pt idx="3">
                  <c:v>Charleston</c:v>
                </c:pt>
                <c:pt idx="4">
                  <c:v>Georgetown</c:v>
                </c:pt>
                <c:pt idx="5">
                  <c:v>Berkeley</c:v>
                </c:pt>
                <c:pt idx="6">
                  <c:v>Pickens</c:v>
                </c:pt>
                <c:pt idx="7">
                  <c:v>Richland</c:v>
                </c:pt>
                <c:pt idx="8">
                  <c:v>Clarendon</c:v>
                </c:pt>
                <c:pt idx="9">
                  <c:v>Greenville</c:v>
                </c:pt>
                <c:pt idx="10">
                  <c:v>Orangeburg</c:v>
                </c:pt>
                <c:pt idx="11">
                  <c:v>Dorchester</c:v>
                </c:pt>
                <c:pt idx="12">
                  <c:v>Florence</c:v>
                </c:pt>
                <c:pt idx="13">
                  <c:v>Sumter</c:v>
                </c:pt>
                <c:pt idx="14">
                  <c:v>Aiken</c:v>
                </c:pt>
                <c:pt idx="15">
                  <c:v>Jasper</c:v>
                </c:pt>
                <c:pt idx="16">
                  <c:v>Marion</c:v>
                </c:pt>
                <c:pt idx="17">
                  <c:v>Dillon</c:v>
                </c:pt>
                <c:pt idx="18">
                  <c:v>Spartanburg</c:v>
                </c:pt>
                <c:pt idx="19">
                  <c:v>Oconee</c:v>
                </c:pt>
                <c:pt idx="20">
                  <c:v>Laurens</c:v>
                </c:pt>
                <c:pt idx="21">
                  <c:v>Anderson</c:v>
                </c:pt>
                <c:pt idx="22">
                  <c:v>Lexington</c:v>
                </c:pt>
                <c:pt idx="23">
                  <c:v>McCormick</c:v>
                </c:pt>
                <c:pt idx="24">
                  <c:v>Lancaster</c:v>
                </c:pt>
                <c:pt idx="25">
                  <c:v>Saluda</c:v>
                </c:pt>
                <c:pt idx="26">
                  <c:v>York</c:v>
                </c:pt>
                <c:pt idx="27">
                  <c:v>Hampton</c:v>
                </c:pt>
                <c:pt idx="28">
                  <c:v>Marlboro</c:v>
                </c:pt>
                <c:pt idx="29">
                  <c:v>Newberry</c:v>
                </c:pt>
                <c:pt idx="30">
                  <c:v>Kershaw</c:v>
                </c:pt>
                <c:pt idx="31">
                  <c:v>Cherokee</c:v>
                </c:pt>
                <c:pt idx="32">
                  <c:v>Bamberg</c:v>
                </c:pt>
                <c:pt idx="33">
                  <c:v>Williamsburg</c:v>
                </c:pt>
                <c:pt idx="34">
                  <c:v>Lee</c:v>
                </c:pt>
                <c:pt idx="35">
                  <c:v>Abbeville</c:v>
                </c:pt>
                <c:pt idx="36">
                  <c:v>Barnwell</c:v>
                </c:pt>
                <c:pt idx="37">
                  <c:v>Greenwood</c:v>
                </c:pt>
                <c:pt idx="38">
                  <c:v>Chesterfield</c:v>
                </c:pt>
                <c:pt idx="39">
                  <c:v>Union</c:v>
                </c:pt>
                <c:pt idx="40">
                  <c:v>Chester</c:v>
                </c:pt>
                <c:pt idx="41">
                  <c:v>Calhoun</c:v>
                </c:pt>
                <c:pt idx="42">
                  <c:v>Edgefield</c:v>
                </c:pt>
                <c:pt idx="43">
                  <c:v>Darlington</c:v>
                </c:pt>
                <c:pt idx="44">
                  <c:v>Fairfield</c:v>
                </c:pt>
                <c:pt idx="45">
                  <c:v>Allendale</c:v>
                </c:pt>
              </c:strCache>
            </c:strRef>
          </c:cat>
          <c:val>
            <c:numRef>
              <c:extLst>
                <c:ext xmlns:c15="http://schemas.microsoft.com/office/drawing/2012/chart" uri="{02D57815-91ED-43cb-92C2-25804820EDAC}">
                  <c15:fullRef>
                    <c15:sqref>Commercial!$E$5:$E$51</c15:sqref>
                  </c15:fullRef>
                </c:ext>
              </c:extLst>
              <c:f>(Commercial!$E$5:$E$23,Commercial!$E$25:$E$51)</c:f>
              <c:numCache>
                <c:formatCode>0%</c:formatCode>
                <c:ptCount val="46"/>
                <c:pt idx="0">
                  <c:v>0.51417293759685234</c:v>
                </c:pt>
                <c:pt idx="1">
                  <c:v>0.50100261010029379</c:v>
                </c:pt>
                <c:pt idx="2">
                  <c:v>0.49032338062240544</c:v>
                </c:pt>
                <c:pt idx="3">
                  <c:v>0.47928078367594346</c:v>
                </c:pt>
                <c:pt idx="4">
                  <c:v>0.47327150662705858</c:v>
                </c:pt>
                <c:pt idx="5">
                  <c:v>0.3896281254146306</c:v>
                </c:pt>
                <c:pt idx="6">
                  <c:v>0.38697986132094031</c:v>
                </c:pt>
                <c:pt idx="7">
                  <c:v>0.35611932372098204</c:v>
                </c:pt>
                <c:pt idx="8">
                  <c:v>0.35170045813276901</c:v>
                </c:pt>
                <c:pt idx="9">
                  <c:v>0.32471414208723398</c:v>
                </c:pt>
                <c:pt idx="10">
                  <c:v>0.30862706539625845</c:v>
                </c:pt>
                <c:pt idx="11">
                  <c:v>0.3054507907185145</c:v>
                </c:pt>
                <c:pt idx="12">
                  <c:v>0.30170568903646205</c:v>
                </c:pt>
                <c:pt idx="13">
                  <c:v>0.28633085494369875</c:v>
                </c:pt>
                <c:pt idx="14">
                  <c:v>0.28487409046102452</c:v>
                </c:pt>
                <c:pt idx="15">
                  <c:v>0.28404606399185123</c:v>
                </c:pt>
                <c:pt idx="16">
                  <c:v>0.28265085007551105</c:v>
                </c:pt>
                <c:pt idx="17">
                  <c:v>0.27978790273053694</c:v>
                </c:pt>
                <c:pt idx="18">
                  <c:v>0.27839791946573694</c:v>
                </c:pt>
                <c:pt idx="19">
                  <c:v>0.26911542765620849</c:v>
                </c:pt>
                <c:pt idx="20">
                  <c:v>0.26037384331657859</c:v>
                </c:pt>
                <c:pt idx="21">
                  <c:v>0.25887862620204644</c:v>
                </c:pt>
                <c:pt idx="22">
                  <c:v>0.25574372869769124</c:v>
                </c:pt>
                <c:pt idx="23">
                  <c:v>0.25517415383420883</c:v>
                </c:pt>
                <c:pt idx="24">
                  <c:v>0.25043452234716174</c:v>
                </c:pt>
                <c:pt idx="25">
                  <c:v>0.24834924442623701</c:v>
                </c:pt>
                <c:pt idx="26">
                  <c:v>0.24541086132090609</c:v>
                </c:pt>
                <c:pt idx="27">
                  <c:v>0.24411075591868406</c:v>
                </c:pt>
                <c:pt idx="28">
                  <c:v>0.24323115837912768</c:v>
                </c:pt>
                <c:pt idx="29">
                  <c:v>0.23979423394016047</c:v>
                </c:pt>
                <c:pt idx="30">
                  <c:v>0.23145491499236029</c:v>
                </c:pt>
                <c:pt idx="31">
                  <c:v>0.22642358552196337</c:v>
                </c:pt>
                <c:pt idx="32">
                  <c:v>0.22058227041197986</c:v>
                </c:pt>
                <c:pt idx="33">
                  <c:v>0.21926551812665115</c:v>
                </c:pt>
                <c:pt idx="34">
                  <c:v>0.21911325642221285</c:v>
                </c:pt>
                <c:pt idx="35">
                  <c:v>0.21878514364439222</c:v>
                </c:pt>
                <c:pt idx="36">
                  <c:v>0.21646063787421735</c:v>
                </c:pt>
                <c:pt idx="37">
                  <c:v>0.21492090860486815</c:v>
                </c:pt>
                <c:pt idx="38">
                  <c:v>0.19708374338057327</c:v>
                </c:pt>
                <c:pt idx="39">
                  <c:v>0.18154767570432254</c:v>
                </c:pt>
                <c:pt idx="40">
                  <c:v>0.17720404346742233</c:v>
                </c:pt>
                <c:pt idx="41">
                  <c:v>0.17310860006987608</c:v>
                </c:pt>
                <c:pt idx="42">
                  <c:v>0.17064253011270036</c:v>
                </c:pt>
                <c:pt idx="43">
                  <c:v>0.15995465771447184</c:v>
                </c:pt>
                <c:pt idx="44">
                  <c:v>0.1430987768769412</c:v>
                </c:pt>
                <c:pt idx="45">
                  <c:v>0.13361690685564148</c:v>
                </c:pt>
              </c:numCache>
            </c:numRef>
          </c:val>
          <c:extLst>
            <c:ext xmlns:c15="http://schemas.microsoft.com/office/drawing/2012/chart" uri="{02D57815-91ED-43cb-92C2-25804820EDAC}">
              <c15:categoryFilterExceptions>
                <c15:categoryFilterException>
                  <c15:sqref>Commercial!$E$24</c15:sqref>
                  <c15:spPr xmlns:c15="http://schemas.microsoft.com/office/drawing/2012/chart">
                    <a:solidFill>
                      <a:srgbClr val="415FA9"/>
                    </a:solidFill>
                    <a:ln>
                      <a:noFill/>
                    </a:ln>
                  </c15:spPr>
                  <c15:invertIfNegative val="0"/>
                  <c15:bubble3D val="0"/>
                </c15:categoryFilterException>
              </c15:categoryFilterExceptions>
            </c:ext>
            <c:ext xmlns:c16="http://schemas.microsoft.com/office/drawing/2014/chart" uri="{C3380CC4-5D6E-409C-BE32-E72D297353CC}">
              <c16:uniqueId val="{00000006-14EF-4A4C-998D-129E81D9776E}"/>
            </c:ext>
          </c:extLst>
        </c:ser>
        <c:dLbls>
          <c:showLegendKey val="0"/>
          <c:showVal val="0"/>
          <c:showCatName val="0"/>
          <c:showSerName val="0"/>
          <c:showPercent val="0"/>
          <c:showBubbleSize val="0"/>
        </c:dLbls>
        <c:gapWidth val="80"/>
        <c:axId val="312023824"/>
        <c:axId val="465859240"/>
      </c:barChart>
      <c:catAx>
        <c:axId val="312023824"/>
        <c:scaling>
          <c:orientation val="minMax"/>
        </c:scaling>
        <c:delete val="0"/>
        <c:axPos val="b"/>
        <c:numFmt formatCode="General" sourceLinked="0"/>
        <c:majorTickMark val="out"/>
        <c:minorTickMark val="none"/>
        <c:tickLblPos val="nextTo"/>
        <c:spPr>
          <a:ln>
            <a:solidFill>
              <a:srgbClr val="A5A5A5"/>
            </a:solidFill>
          </a:ln>
        </c:spPr>
        <c:txPr>
          <a:bodyPr rot="-5400000" vert="horz"/>
          <a:lstStyle/>
          <a:p>
            <a:pPr>
              <a:defRPr sz="1100">
                <a:solidFill>
                  <a:schemeClr val="tx1"/>
                </a:solidFill>
                <a:latin typeface="Franklin Gothic Book" panose="020F0502020204030204" pitchFamily="34" charset="0"/>
              </a:defRPr>
            </a:pPr>
            <a:endParaRPr lang="en-US"/>
          </a:p>
        </c:txPr>
        <c:crossAx val="465859240"/>
        <c:crosses val="autoZero"/>
        <c:auto val="1"/>
        <c:lblAlgn val="ctr"/>
        <c:lblOffset val="100"/>
        <c:noMultiLvlLbl val="0"/>
      </c:catAx>
      <c:valAx>
        <c:axId val="465859240"/>
        <c:scaling>
          <c:orientation val="minMax"/>
          <c:max val="0.60000000000000009"/>
        </c:scaling>
        <c:delete val="0"/>
        <c:axPos val="l"/>
        <c:majorGridlines>
          <c:spPr>
            <a:ln w="9525">
              <a:solidFill>
                <a:srgbClr val="A5A5A5"/>
              </a:solidFill>
            </a:ln>
          </c:spPr>
        </c:majorGridlines>
        <c:minorGridlines>
          <c:spPr>
            <a:ln>
              <a:solidFill>
                <a:sysClr val="window" lastClr="FFFFFF"/>
              </a:solidFill>
            </a:ln>
          </c:spPr>
        </c:minorGridlines>
        <c:title>
          <c:tx>
            <c:rich>
              <a:bodyPr/>
              <a:lstStyle/>
              <a:p>
                <a:pPr>
                  <a:defRPr sz="1100" b="0">
                    <a:solidFill>
                      <a:schemeClr val="tx1"/>
                    </a:solidFill>
                  </a:defRPr>
                </a:pPr>
                <a:r>
                  <a:rPr lang="en-US" sz="1100" dirty="0">
                    <a:solidFill>
                      <a:schemeClr val="tx1"/>
                    </a:solidFill>
                    <a:latin typeface="Franklin Gothic Book" panose="020F0502020204030204" pitchFamily="34" charset="0"/>
                  </a:rPr>
                  <a:t>Percentage of Total County Assessed Value</a:t>
                </a:r>
              </a:p>
            </c:rich>
          </c:tx>
          <c:layout>
            <c:manualLayout>
              <c:xMode val="edge"/>
              <c:yMode val="edge"/>
              <c:x val="1.0408216147799552E-2"/>
              <c:y val="0.14865840128397084"/>
            </c:manualLayout>
          </c:layout>
          <c:overlay val="0"/>
        </c:title>
        <c:numFmt formatCode="0%" sourceLinked="1"/>
        <c:majorTickMark val="out"/>
        <c:minorTickMark val="in"/>
        <c:tickLblPos val="nextTo"/>
        <c:spPr>
          <a:ln>
            <a:solidFill>
              <a:srgbClr val="A5A5A5"/>
            </a:solidFill>
          </a:ln>
        </c:spPr>
        <c:txPr>
          <a:bodyPr/>
          <a:lstStyle/>
          <a:p>
            <a:pPr>
              <a:defRPr sz="1100">
                <a:solidFill>
                  <a:schemeClr val="tx1"/>
                </a:solidFill>
              </a:defRPr>
            </a:pPr>
            <a:endParaRPr lang="en-US"/>
          </a:p>
        </c:txPr>
        <c:crossAx val="312023824"/>
        <c:crosses val="autoZero"/>
        <c:crossBetween val="between"/>
        <c:minorUnit val="5.000000000000001E-2"/>
      </c:valAx>
      <c:spPr>
        <a:ln>
          <a:solidFill>
            <a:srgbClr val="A5A5A5"/>
          </a:solidFill>
        </a:ln>
      </c:spPr>
    </c:plotArea>
    <c:plotVisOnly val="1"/>
    <c:dispBlanksAs val="gap"/>
    <c:showDLblsOverMax val="0"/>
  </c:chart>
  <c:spPr>
    <a:ln>
      <a:solidFill>
        <a:sysClr val="window" lastClr="FFFFFF"/>
      </a:solidFill>
    </a:ln>
  </c:spPr>
  <c:externalData r:id="rId2">
    <c:autoUpdate val="0"/>
  </c:externalData>
  <c:userShapes r:id="rId3"/>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baseline="0">
                <a:solidFill>
                  <a:schemeClr val="tx1"/>
                </a:solidFill>
                <a:latin typeface="Franklin Gothic Book" panose="020F0502020204030204" pitchFamily="34" charset="0"/>
                <a:ea typeface="+mn-ea"/>
                <a:cs typeface="+mn-cs"/>
              </a:defRPr>
            </a:pPr>
            <a:r>
              <a:rPr lang="en-US" dirty="0"/>
              <a:t>OWNER-OCCUPIED PROPERTY VALUE
</a:t>
            </a:r>
            <a:r>
              <a:rPr lang="en-US" sz="1400" dirty="0"/>
              <a:t>as a </a:t>
            </a:r>
            <a:r>
              <a:rPr lang="en-US" sz="1400" baseline="0" dirty="0"/>
              <a:t>Percentage</a:t>
            </a:r>
            <a:r>
              <a:rPr lang="en-US" sz="1400" dirty="0"/>
              <a:t> of Total County Assessed Value -Tax Year 2024</a:t>
            </a:r>
          </a:p>
        </c:rich>
      </c:tx>
      <c:layout>
        <c:manualLayout>
          <c:xMode val="edge"/>
          <c:yMode val="edge"/>
          <c:x val="0.27221299783179276"/>
          <c:y val="2.2876008487995085E-2"/>
        </c:manualLayout>
      </c:layout>
      <c:overlay val="0"/>
      <c:spPr>
        <a:noFill/>
        <a:ln>
          <a:solidFill>
            <a:schemeClr val="bg1"/>
          </a:solidFill>
        </a:ln>
        <a:effectLst/>
      </c:spPr>
      <c:txPr>
        <a:bodyPr rot="0" spcFirstLastPara="1" vertOverflow="ellipsis" vert="horz" wrap="square" anchor="ctr" anchorCtr="1"/>
        <a:lstStyle/>
        <a:p>
          <a:pPr>
            <a:defRPr sz="1800" b="0" i="0" u="none" strike="noStrike" kern="1200" baseline="0">
              <a:solidFill>
                <a:schemeClr val="tx1"/>
              </a:solidFill>
              <a:latin typeface="Franklin Gothic Book" panose="020F0502020204030204" pitchFamily="34" charset="0"/>
              <a:ea typeface="+mn-ea"/>
              <a:cs typeface="+mn-cs"/>
            </a:defRPr>
          </a:pPr>
          <a:endParaRPr lang="en-US"/>
        </a:p>
      </c:txPr>
    </c:title>
    <c:autoTitleDeleted val="0"/>
    <c:plotArea>
      <c:layout>
        <c:manualLayout>
          <c:layoutTarget val="inner"/>
          <c:xMode val="edge"/>
          <c:yMode val="edge"/>
          <c:x val="8.0655903059995357E-2"/>
          <c:y val="0.13244805796334283"/>
          <c:w val="0.89433125220927112"/>
          <c:h val="0.62500166959294234"/>
        </c:manualLayout>
      </c:layout>
      <c:barChart>
        <c:barDir val="col"/>
        <c:grouping val="clustered"/>
        <c:varyColors val="0"/>
        <c:ser>
          <c:idx val="0"/>
          <c:order val="0"/>
          <c:spPr>
            <a:solidFill>
              <a:srgbClr val="A2B5DE"/>
            </a:solidFill>
            <a:ln>
              <a:solidFill>
                <a:srgbClr val="A2B5DE"/>
              </a:solidFill>
            </a:ln>
            <a:effectLst/>
          </c:spPr>
          <c:invertIfNegative val="0"/>
          <c:dPt>
            <c:idx val="6"/>
            <c:invertIfNegative val="0"/>
            <c:bubble3D val="0"/>
            <c:extLst>
              <c:ext xmlns:c16="http://schemas.microsoft.com/office/drawing/2014/chart" uri="{C3380CC4-5D6E-409C-BE32-E72D297353CC}">
                <c16:uniqueId val="{00000000-5588-4B72-AE75-BA9D25A80942}"/>
              </c:ext>
            </c:extLst>
          </c:dPt>
          <c:dPt>
            <c:idx val="17"/>
            <c:invertIfNegative val="0"/>
            <c:bubble3D val="0"/>
            <c:extLst>
              <c:ext xmlns:c16="http://schemas.microsoft.com/office/drawing/2014/chart" uri="{C3380CC4-5D6E-409C-BE32-E72D297353CC}">
                <c16:uniqueId val="{00000001-5588-4B72-AE75-BA9D25A80942}"/>
              </c:ext>
            </c:extLst>
          </c:dPt>
          <c:dPt>
            <c:idx val="18"/>
            <c:invertIfNegative val="0"/>
            <c:bubble3D val="0"/>
            <c:extLst>
              <c:ext xmlns:c16="http://schemas.microsoft.com/office/drawing/2014/chart" uri="{C3380CC4-5D6E-409C-BE32-E72D297353CC}">
                <c16:uniqueId val="{00000002-5588-4B72-AE75-BA9D25A80942}"/>
              </c:ext>
            </c:extLst>
          </c:dPt>
          <c:dPt>
            <c:idx val="21"/>
            <c:invertIfNegative val="0"/>
            <c:bubble3D val="0"/>
            <c:extLst>
              <c:ext xmlns:c16="http://schemas.microsoft.com/office/drawing/2014/chart" uri="{C3380CC4-5D6E-409C-BE32-E72D297353CC}">
                <c16:uniqueId val="{00000003-5588-4B72-AE75-BA9D25A80942}"/>
              </c:ext>
            </c:extLst>
          </c:dPt>
          <c:dPt>
            <c:idx val="22"/>
            <c:invertIfNegative val="0"/>
            <c:bubble3D val="0"/>
            <c:extLst>
              <c:ext xmlns:c16="http://schemas.microsoft.com/office/drawing/2014/chart" uri="{C3380CC4-5D6E-409C-BE32-E72D297353CC}">
                <c16:uniqueId val="{00000004-5588-4B72-AE75-BA9D25A80942}"/>
              </c:ext>
            </c:extLst>
          </c:dPt>
          <c:cat>
            <c:strRef>
              <c:extLst>
                <c:ext xmlns:c15="http://schemas.microsoft.com/office/drawing/2012/chart" uri="{02D57815-91ED-43cb-92C2-25804820EDAC}">
                  <c15:fullRef>
                    <c15:sqref>Owner!$D$5:$D$51</c15:sqref>
                  </c15:fullRef>
                </c:ext>
              </c:extLst>
              <c:f>(Owner!$D$5:$D$27,Owner!$D$29:$D$51)</c:f>
              <c:strCache>
                <c:ptCount val="46"/>
                <c:pt idx="0">
                  <c:v>Lancaster</c:v>
                </c:pt>
                <c:pt idx="1">
                  <c:v>McCormick</c:v>
                </c:pt>
                <c:pt idx="2">
                  <c:v>Dorchester</c:v>
                </c:pt>
                <c:pt idx="3">
                  <c:v>Lexington</c:v>
                </c:pt>
                <c:pt idx="4">
                  <c:v>York</c:v>
                </c:pt>
                <c:pt idx="5">
                  <c:v>Kershaw</c:v>
                </c:pt>
                <c:pt idx="6">
                  <c:v>Edgefield</c:v>
                </c:pt>
                <c:pt idx="7">
                  <c:v>Greenville</c:v>
                </c:pt>
                <c:pt idx="8">
                  <c:v>Abbeville</c:v>
                </c:pt>
                <c:pt idx="9">
                  <c:v>Anderson</c:v>
                </c:pt>
                <c:pt idx="10">
                  <c:v>Jasper</c:v>
                </c:pt>
                <c:pt idx="11">
                  <c:v>Beaufort</c:v>
                </c:pt>
                <c:pt idx="12">
                  <c:v>Charleston</c:v>
                </c:pt>
                <c:pt idx="13">
                  <c:v>Aiken</c:v>
                </c:pt>
                <c:pt idx="14">
                  <c:v>Sumter</c:v>
                </c:pt>
                <c:pt idx="15">
                  <c:v>Richland</c:v>
                </c:pt>
                <c:pt idx="16">
                  <c:v>Pickens</c:v>
                </c:pt>
                <c:pt idx="17">
                  <c:v>Saluda</c:v>
                </c:pt>
                <c:pt idx="18">
                  <c:v>Georgetown</c:v>
                </c:pt>
                <c:pt idx="19">
                  <c:v>Berkeley</c:v>
                </c:pt>
                <c:pt idx="20">
                  <c:v>Clarendon</c:v>
                </c:pt>
                <c:pt idx="21">
                  <c:v>Newberry</c:v>
                </c:pt>
                <c:pt idx="22">
                  <c:v>Spartanburg</c:v>
                </c:pt>
                <c:pt idx="23">
                  <c:v>Horry</c:v>
                </c:pt>
                <c:pt idx="24">
                  <c:v>Marion</c:v>
                </c:pt>
                <c:pt idx="25">
                  <c:v>Florence</c:v>
                </c:pt>
                <c:pt idx="26">
                  <c:v>Laurens</c:v>
                </c:pt>
                <c:pt idx="27">
                  <c:v>Oconee</c:v>
                </c:pt>
                <c:pt idx="28">
                  <c:v>Bamberg</c:v>
                </c:pt>
                <c:pt idx="29">
                  <c:v>Chesterfield</c:v>
                </c:pt>
                <c:pt idx="30">
                  <c:v>Lee</c:v>
                </c:pt>
                <c:pt idx="31">
                  <c:v>Barnwell</c:v>
                </c:pt>
                <c:pt idx="32">
                  <c:v>Orangeburg</c:v>
                </c:pt>
                <c:pt idx="33">
                  <c:v>Chester</c:v>
                </c:pt>
                <c:pt idx="34">
                  <c:v>Colleton</c:v>
                </c:pt>
                <c:pt idx="35">
                  <c:v>Dillon</c:v>
                </c:pt>
                <c:pt idx="36">
                  <c:v>Greenwood</c:v>
                </c:pt>
                <c:pt idx="37">
                  <c:v>Cherokee</c:v>
                </c:pt>
                <c:pt idx="38">
                  <c:v>Darlington</c:v>
                </c:pt>
                <c:pt idx="39">
                  <c:v>Hampton</c:v>
                </c:pt>
                <c:pt idx="40">
                  <c:v>Union</c:v>
                </c:pt>
                <c:pt idx="41">
                  <c:v>Calhoun</c:v>
                </c:pt>
                <c:pt idx="42">
                  <c:v>Williamsburg</c:v>
                </c:pt>
                <c:pt idx="43">
                  <c:v>Marlboro</c:v>
                </c:pt>
                <c:pt idx="44">
                  <c:v>Fairfield</c:v>
                </c:pt>
                <c:pt idx="45">
                  <c:v>Allendale</c:v>
                </c:pt>
              </c:strCache>
            </c:strRef>
          </c:cat>
          <c:val>
            <c:numRef>
              <c:extLst>
                <c:ext xmlns:c15="http://schemas.microsoft.com/office/drawing/2012/chart" uri="{02D57815-91ED-43cb-92C2-25804820EDAC}">
                  <c15:fullRef>
                    <c15:sqref>Owner!$E$5:$E$51</c15:sqref>
                  </c15:fullRef>
                </c:ext>
              </c:extLst>
              <c:f>(Owner!$E$5:$E$27,Owner!$E$29:$E$51)</c:f>
              <c:numCache>
                <c:formatCode>0%</c:formatCode>
                <c:ptCount val="46"/>
                <c:pt idx="0">
                  <c:v>0.50818902179412573</c:v>
                </c:pt>
                <c:pt idx="1">
                  <c:v>0.4820600327750163</c:v>
                </c:pt>
                <c:pt idx="2">
                  <c:v>0.457263584227802</c:v>
                </c:pt>
                <c:pt idx="3">
                  <c:v>0.43872253768710484</c:v>
                </c:pt>
                <c:pt idx="4">
                  <c:v>0.43791572468425843</c:v>
                </c:pt>
                <c:pt idx="5">
                  <c:v>0.40200959157039468</c:v>
                </c:pt>
                <c:pt idx="6">
                  <c:v>0.39620413367676455</c:v>
                </c:pt>
                <c:pt idx="7">
                  <c:v>0.39574346030209823</c:v>
                </c:pt>
                <c:pt idx="8">
                  <c:v>0.39505392346352458</c:v>
                </c:pt>
                <c:pt idx="9">
                  <c:v>0.38305464564594777</c:v>
                </c:pt>
                <c:pt idx="10">
                  <c:v>0.37677792618884975</c:v>
                </c:pt>
                <c:pt idx="11">
                  <c:v>0.37032122538593615</c:v>
                </c:pt>
                <c:pt idx="12">
                  <c:v>0.35997890836847596</c:v>
                </c:pt>
                <c:pt idx="13">
                  <c:v>0.35690441281606688</c:v>
                </c:pt>
                <c:pt idx="14">
                  <c:v>0.35637103050105412</c:v>
                </c:pt>
                <c:pt idx="15">
                  <c:v>0.35543403271930546</c:v>
                </c:pt>
                <c:pt idx="16">
                  <c:v>0.34541040837921433</c:v>
                </c:pt>
                <c:pt idx="17">
                  <c:v>0.33988023629591707</c:v>
                </c:pt>
                <c:pt idx="18">
                  <c:v>0.33481396681538927</c:v>
                </c:pt>
                <c:pt idx="19">
                  <c:v>0.33470351571983353</c:v>
                </c:pt>
                <c:pt idx="20">
                  <c:v>0.32931648907169281</c:v>
                </c:pt>
                <c:pt idx="21">
                  <c:v>0.32868342751935531</c:v>
                </c:pt>
                <c:pt idx="22">
                  <c:v>0.32135201026037608</c:v>
                </c:pt>
                <c:pt idx="23">
                  <c:v>0.31492858345224339</c:v>
                </c:pt>
                <c:pt idx="24">
                  <c:v>0.31289006726009927</c:v>
                </c:pt>
                <c:pt idx="25">
                  <c:v>0.30953703092720714</c:v>
                </c:pt>
                <c:pt idx="26">
                  <c:v>0.30778127902699692</c:v>
                </c:pt>
                <c:pt idx="27">
                  <c:v>0.3022494232664521</c:v>
                </c:pt>
                <c:pt idx="28">
                  <c:v>0.3000969035847012</c:v>
                </c:pt>
                <c:pt idx="29">
                  <c:v>0.27759745893447568</c:v>
                </c:pt>
                <c:pt idx="30">
                  <c:v>0.27673419737482169</c:v>
                </c:pt>
                <c:pt idx="31">
                  <c:v>0.26934077978428905</c:v>
                </c:pt>
                <c:pt idx="32">
                  <c:v>0.26230246764064702</c:v>
                </c:pt>
                <c:pt idx="33">
                  <c:v>0.26190376331901694</c:v>
                </c:pt>
                <c:pt idx="34">
                  <c:v>0.25026005616712632</c:v>
                </c:pt>
                <c:pt idx="35">
                  <c:v>0.24877336815251788</c:v>
                </c:pt>
                <c:pt idx="36">
                  <c:v>0.24689338534725458</c:v>
                </c:pt>
                <c:pt idx="37">
                  <c:v>0.24554428286938934</c:v>
                </c:pt>
                <c:pt idx="38">
                  <c:v>0.2388269625394904</c:v>
                </c:pt>
                <c:pt idx="39">
                  <c:v>0.23365778504804638</c:v>
                </c:pt>
                <c:pt idx="40">
                  <c:v>0.21364374031567152</c:v>
                </c:pt>
                <c:pt idx="41">
                  <c:v>0.21000944645314479</c:v>
                </c:pt>
                <c:pt idx="42">
                  <c:v>0.19370093512691691</c:v>
                </c:pt>
                <c:pt idx="43">
                  <c:v>0.19286924816671491</c:v>
                </c:pt>
                <c:pt idx="44">
                  <c:v>0.17124882878669756</c:v>
                </c:pt>
                <c:pt idx="45">
                  <c:v>0.13393950137193389</c:v>
                </c:pt>
              </c:numCache>
            </c:numRef>
          </c:val>
          <c:extLst>
            <c:ext xmlns:c15="http://schemas.microsoft.com/office/drawing/2012/chart" uri="{02D57815-91ED-43cb-92C2-25804820EDAC}">
              <c15:categoryFilterExceptions>
                <c15:categoryFilterException>
                  <c15:sqref>Owner!$E$28</c15:sqref>
                  <c15:spPr xmlns:c15="http://schemas.microsoft.com/office/drawing/2012/chart">
                    <a:solidFill>
                      <a:srgbClr val="415FA9"/>
                    </a:solidFill>
                    <a:ln>
                      <a:solidFill>
                        <a:srgbClr val="A2B5DE"/>
                      </a:solidFill>
                    </a:ln>
                    <a:effectLst/>
                  </c15:spPr>
                  <c15:invertIfNegative val="0"/>
                  <c15:bubble3D val="0"/>
                </c15:categoryFilterException>
              </c15:categoryFilterExceptions>
            </c:ext>
            <c:ext xmlns:c16="http://schemas.microsoft.com/office/drawing/2014/chart" uri="{C3380CC4-5D6E-409C-BE32-E72D297353CC}">
              <c16:uniqueId val="{00000007-5588-4B72-AE75-BA9D25A80942}"/>
            </c:ext>
          </c:extLst>
        </c:ser>
        <c:dLbls>
          <c:showLegendKey val="0"/>
          <c:showVal val="0"/>
          <c:showCatName val="0"/>
          <c:showSerName val="0"/>
          <c:showPercent val="0"/>
          <c:showBubbleSize val="0"/>
        </c:dLbls>
        <c:gapWidth val="80"/>
        <c:axId val="556584480"/>
        <c:axId val="556584088"/>
      </c:barChart>
      <c:catAx>
        <c:axId val="556584480"/>
        <c:scaling>
          <c:orientation val="minMax"/>
        </c:scaling>
        <c:delete val="0"/>
        <c:axPos val="b"/>
        <c:numFmt formatCode="General" sourceLinked="0"/>
        <c:majorTickMark val="out"/>
        <c:minorTickMark val="none"/>
        <c:tickLblPos val="nextTo"/>
        <c:spPr>
          <a:noFill/>
          <a:ln w="9525" cap="flat" cmpd="sng" algn="ctr">
            <a:solidFill>
              <a:schemeClr val="bg2"/>
            </a:solidFill>
            <a:prstDash val="solid"/>
            <a:round/>
          </a:ln>
          <a:effectLst/>
        </c:spPr>
        <c:txPr>
          <a:bodyPr rot="-5400000" spcFirstLastPara="1" vertOverflow="ellipsis" wrap="square" anchor="ctr" anchorCtr="1"/>
          <a:lstStyle/>
          <a:p>
            <a:pPr>
              <a:defRPr sz="1100" b="0" i="0" u="none" strike="noStrike" kern="1200" baseline="0">
                <a:solidFill>
                  <a:schemeClr val="tx1"/>
                </a:solidFill>
                <a:latin typeface="Franklin Gothic Book" panose="020F0502020204030204" pitchFamily="34" charset="0"/>
                <a:ea typeface="+mn-ea"/>
                <a:cs typeface="+mn-cs"/>
              </a:defRPr>
            </a:pPr>
            <a:endParaRPr lang="en-US"/>
          </a:p>
        </c:txPr>
        <c:crossAx val="556584088"/>
        <c:crosses val="autoZero"/>
        <c:auto val="1"/>
        <c:lblAlgn val="ctr"/>
        <c:lblOffset val="100"/>
        <c:noMultiLvlLbl val="0"/>
      </c:catAx>
      <c:valAx>
        <c:axId val="556584088"/>
        <c:scaling>
          <c:orientation val="minMax"/>
          <c:max val="0.60000000000000009"/>
        </c:scaling>
        <c:delete val="0"/>
        <c:axPos val="l"/>
        <c:majorGridlines>
          <c:spPr>
            <a:ln w="9525" cap="flat" cmpd="sng" algn="ctr">
              <a:solidFill>
                <a:schemeClr val="bg2"/>
              </a:solidFill>
              <a:prstDash val="solid"/>
              <a:round/>
            </a:ln>
            <a:effectLst/>
          </c:spPr>
        </c:majorGridlines>
        <c:minorGridlines>
          <c:spPr>
            <a:ln w="9525" cap="flat" cmpd="sng" algn="ctr">
              <a:solidFill>
                <a:schemeClr val="bg1"/>
              </a:solidFill>
              <a:prstDash val="solid"/>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F0502020204030204" pitchFamily="34" charset="0"/>
                    <a:ea typeface="+mn-ea"/>
                    <a:cs typeface="+mn-cs"/>
                  </a:defRPr>
                </a:pPr>
                <a:r>
                  <a:rPr lang="en-US" sz="1100" b="0" dirty="0">
                    <a:solidFill>
                      <a:schemeClr val="tx1"/>
                    </a:solidFill>
                    <a:latin typeface="Franklin Gothic Book" panose="020F0502020204030204" pitchFamily="34" charset="0"/>
                  </a:rPr>
                  <a:t>Percentage of</a:t>
                </a:r>
                <a:r>
                  <a:rPr lang="en-US" sz="1100" b="0" baseline="0" dirty="0">
                    <a:solidFill>
                      <a:schemeClr val="tx1"/>
                    </a:solidFill>
                    <a:latin typeface="Franklin Gothic Book" panose="020F0502020204030204" pitchFamily="34" charset="0"/>
                  </a:rPr>
                  <a:t> Total County Assessed Value</a:t>
                </a:r>
                <a:endParaRPr lang="en-US" sz="1100" b="0" dirty="0">
                  <a:solidFill>
                    <a:schemeClr val="tx1"/>
                  </a:solidFill>
                  <a:latin typeface="Franklin Gothic Book" panose="020F0502020204030204" pitchFamily="34" charset="0"/>
                </a:endParaRPr>
              </a:p>
            </c:rich>
          </c:tx>
          <c:layout>
            <c:manualLayout>
              <c:xMode val="edge"/>
              <c:yMode val="edge"/>
              <c:x val="1.9831723895702133E-2"/>
              <c:y val="0.1825569546624729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F0502020204030204" pitchFamily="34" charset="0"/>
                  <a:ea typeface="+mn-ea"/>
                  <a:cs typeface="+mn-cs"/>
                </a:defRPr>
              </a:pPr>
              <a:endParaRPr lang="en-US"/>
            </a:p>
          </c:txPr>
        </c:title>
        <c:numFmt formatCode="0%" sourceLinked="1"/>
        <c:majorTickMark val="out"/>
        <c:minorTickMark val="in"/>
        <c:tickLblPos val="nextTo"/>
        <c:spPr>
          <a:noFill/>
          <a:ln w="9525" cap="flat" cmpd="sng" algn="ctr">
            <a:solidFill>
              <a:schemeClr val="bg2"/>
            </a:solidFill>
            <a:prstDash val="solid"/>
            <a:round/>
          </a:ln>
          <a:effectLst/>
        </c:spPr>
        <c:txPr>
          <a:bodyPr rot="-60000000" spcFirstLastPara="1" vertOverflow="ellipsis" vert="horz" wrap="square" anchor="ctr" anchorCtr="1"/>
          <a:lstStyle/>
          <a:p>
            <a:pPr>
              <a:defRPr sz="1100" b="0" i="0" u="none" strike="noStrike" kern="1200" baseline="0">
                <a:solidFill>
                  <a:schemeClr val="tx1"/>
                </a:solidFill>
                <a:latin typeface="Franklin Gothic Book" panose="020B0503020102020204" pitchFamily="34" charset="0"/>
                <a:ea typeface="+mn-ea"/>
                <a:cs typeface="+mn-cs"/>
              </a:defRPr>
            </a:pPr>
            <a:endParaRPr lang="en-US"/>
          </a:p>
        </c:txPr>
        <c:crossAx val="556584480"/>
        <c:crosses val="autoZero"/>
        <c:crossBetween val="between"/>
        <c:minorUnit val="5.000000000000001E-2"/>
      </c:valAx>
      <c:spPr>
        <a:solidFill>
          <a:schemeClr val="bg1"/>
        </a:solidFill>
        <a:ln>
          <a:solidFill>
            <a:schemeClr val="bg2"/>
          </a:solidFill>
        </a:ln>
        <a:effectLst/>
      </c:spPr>
    </c:plotArea>
    <c:plotVisOnly val="1"/>
    <c:dispBlanksAs val="gap"/>
    <c:showDLblsOverMax val="0"/>
  </c:chart>
  <c:spPr>
    <a:solidFill>
      <a:schemeClr val="bg1"/>
    </a:solidFill>
    <a:ln w="9525" cap="flat" cmpd="sng" algn="ctr">
      <a:noFill/>
      <a:prstDash val="solid"/>
      <a:round/>
    </a:ln>
    <a:effectLst/>
  </c:spPr>
  <c:txPr>
    <a:bodyPr/>
    <a:lstStyle/>
    <a:p>
      <a:pPr>
        <a:defRPr/>
      </a:pPr>
      <a:endParaRPr lang="en-US"/>
    </a:p>
  </c:txPr>
  <c:externalData r:id="rId4">
    <c:autoUpdate val="0"/>
  </c:externalData>
  <c:userShapes r:id="rId5"/>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756996218752347E-2"/>
          <c:y val="0.12824055047911614"/>
          <c:w val="0.91180716600102707"/>
          <c:h val="0.61938257375830752"/>
        </c:manualLayout>
      </c:layout>
      <c:barChart>
        <c:barDir val="col"/>
        <c:grouping val="clustered"/>
        <c:varyColors val="0"/>
        <c:ser>
          <c:idx val="0"/>
          <c:order val="0"/>
          <c:spPr>
            <a:solidFill>
              <a:schemeClr val="accent2"/>
            </a:solidFill>
            <a:ln>
              <a:noFill/>
            </a:ln>
            <a:effectLst/>
          </c:spPr>
          <c:invertIfNegative val="0"/>
          <c:dPt>
            <c:idx val="6"/>
            <c:invertIfNegative val="0"/>
            <c:bubble3D val="0"/>
            <c:extLst>
              <c:ext xmlns:c16="http://schemas.microsoft.com/office/drawing/2014/chart" uri="{C3380CC4-5D6E-409C-BE32-E72D297353CC}">
                <c16:uniqueId val="{00000000-11A3-4E1D-88EE-E872AD7423A5}"/>
              </c:ext>
            </c:extLst>
          </c:dPt>
          <c:dPt>
            <c:idx val="16"/>
            <c:invertIfNegative val="0"/>
            <c:bubble3D val="0"/>
            <c:spPr>
              <a:solidFill>
                <a:schemeClr val="accent2"/>
              </a:solidFill>
              <a:ln>
                <a:noFill/>
              </a:ln>
              <a:effectLst/>
            </c:spPr>
            <c:extLst>
              <c:ext xmlns:c16="http://schemas.microsoft.com/office/drawing/2014/chart" uri="{C3380CC4-5D6E-409C-BE32-E72D297353CC}">
                <c16:uniqueId val="{00000004-11A3-4E1D-88EE-E872AD7423A5}"/>
              </c:ext>
            </c:extLst>
          </c:dPt>
          <c:dPt>
            <c:idx val="17"/>
            <c:invertIfNegative val="0"/>
            <c:bubble3D val="0"/>
            <c:spPr>
              <a:solidFill>
                <a:schemeClr val="accent2"/>
              </a:solidFill>
              <a:ln>
                <a:noFill/>
              </a:ln>
              <a:effectLst/>
            </c:spPr>
            <c:extLst>
              <c:ext xmlns:c16="http://schemas.microsoft.com/office/drawing/2014/chart" uri="{C3380CC4-5D6E-409C-BE32-E72D297353CC}">
                <c16:uniqueId val="{00000006-11A3-4E1D-88EE-E872AD7423A5}"/>
              </c:ext>
            </c:extLst>
          </c:dPt>
          <c:dPt>
            <c:idx val="18"/>
            <c:invertIfNegative val="0"/>
            <c:bubble3D val="0"/>
            <c:spPr>
              <a:solidFill>
                <a:schemeClr val="accent2"/>
              </a:solidFill>
              <a:ln>
                <a:noFill/>
              </a:ln>
              <a:effectLst/>
            </c:spPr>
            <c:extLst>
              <c:ext xmlns:c16="http://schemas.microsoft.com/office/drawing/2014/chart" uri="{C3380CC4-5D6E-409C-BE32-E72D297353CC}">
                <c16:uniqueId val="{00000008-11A3-4E1D-88EE-E872AD7423A5}"/>
              </c:ext>
            </c:extLst>
          </c:dPt>
          <c:dPt>
            <c:idx val="19"/>
            <c:invertIfNegative val="0"/>
            <c:bubble3D val="0"/>
            <c:spPr>
              <a:solidFill>
                <a:schemeClr val="accent2"/>
              </a:solidFill>
              <a:ln>
                <a:noFill/>
              </a:ln>
              <a:effectLst/>
            </c:spPr>
            <c:extLst>
              <c:ext xmlns:c16="http://schemas.microsoft.com/office/drawing/2014/chart" uri="{C3380CC4-5D6E-409C-BE32-E72D297353CC}">
                <c16:uniqueId val="{0000000A-11A3-4E1D-88EE-E872AD7423A5}"/>
              </c:ext>
            </c:extLst>
          </c:dPt>
          <c:dPt>
            <c:idx val="20"/>
            <c:invertIfNegative val="0"/>
            <c:bubble3D val="0"/>
            <c:spPr>
              <a:solidFill>
                <a:schemeClr val="accent2"/>
              </a:solidFill>
              <a:ln>
                <a:noFill/>
              </a:ln>
              <a:effectLst/>
            </c:spPr>
            <c:extLst>
              <c:ext xmlns:c16="http://schemas.microsoft.com/office/drawing/2014/chart" uri="{C3380CC4-5D6E-409C-BE32-E72D297353CC}">
                <c16:uniqueId val="{0000000C-11A3-4E1D-88EE-E872AD7423A5}"/>
              </c:ext>
            </c:extLst>
          </c:dPt>
          <c:dPt>
            <c:idx val="29"/>
            <c:invertIfNegative val="0"/>
            <c:bubble3D val="0"/>
            <c:spPr>
              <a:solidFill>
                <a:schemeClr val="accent2"/>
              </a:solidFill>
              <a:ln>
                <a:noFill/>
              </a:ln>
              <a:effectLst/>
            </c:spPr>
            <c:extLst>
              <c:ext xmlns:c16="http://schemas.microsoft.com/office/drawing/2014/chart" uri="{C3380CC4-5D6E-409C-BE32-E72D297353CC}">
                <c16:uniqueId val="{0000000E-11A3-4E1D-88EE-E872AD7423A5}"/>
              </c:ext>
            </c:extLst>
          </c:dPt>
          <c:cat>
            <c:strRef>
              <c:extLst>
                <c:ext xmlns:c15="http://schemas.microsoft.com/office/drawing/2012/chart" uri="{02D57815-91ED-43cb-92C2-25804820EDAC}">
                  <c15:fullRef>
                    <c15:sqref>Manuf!$D$5:$D$51</c15:sqref>
                  </c15:fullRef>
                </c:ext>
              </c:extLst>
              <c:f>(Manuf!$D$5:$D$20,Manuf!$D$22:$D$51)</c:f>
              <c:strCache>
                <c:ptCount val="46"/>
                <c:pt idx="0">
                  <c:v>Allendale</c:v>
                </c:pt>
                <c:pt idx="1">
                  <c:v>Chester</c:v>
                </c:pt>
                <c:pt idx="2">
                  <c:v>Chesterfield</c:v>
                </c:pt>
                <c:pt idx="3">
                  <c:v>Marlboro</c:v>
                </c:pt>
                <c:pt idx="4">
                  <c:v>Cherokee</c:v>
                </c:pt>
                <c:pt idx="5">
                  <c:v>Calhoun</c:v>
                </c:pt>
                <c:pt idx="6">
                  <c:v>Orangeburg</c:v>
                </c:pt>
                <c:pt idx="7">
                  <c:v>Newberry</c:v>
                </c:pt>
                <c:pt idx="8">
                  <c:v>Union</c:v>
                </c:pt>
                <c:pt idx="9">
                  <c:v>Lee</c:v>
                </c:pt>
                <c:pt idx="10">
                  <c:v>Saluda</c:v>
                </c:pt>
                <c:pt idx="11">
                  <c:v>Spartanburg</c:v>
                </c:pt>
                <c:pt idx="12">
                  <c:v>Edgefield</c:v>
                </c:pt>
                <c:pt idx="13">
                  <c:v>Darlington</c:v>
                </c:pt>
                <c:pt idx="14">
                  <c:v>Abbeville</c:v>
                </c:pt>
                <c:pt idx="15">
                  <c:v>Kershaw</c:v>
                </c:pt>
                <c:pt idx="16">
                  <c:v>Florence</c:v>
                </c:pt>
                <c:pt idx="17">
                  <c:v>Hampton</c:v>
                </c:pt>
                <c:pt idx="18">
                  <c:v>Barnwell</c:v>
                </c:pt>
                <c:pt idx="19">
                  <c:v>Greenwood</c:v>
                </c:pt>
                <c:pt idx="20">
                  <c:v>Aiken</c:v>
                </c:pt>
                <c:pt idx="21">
                  <c:v>Sumter</c:v>
                </c:pt>
                <c:pt idx="22">
                  <c:v>Bamberg</c:v>
                </c:pt>
                <c:pt idx="23">
                  <c:v>Anderson</c:v>
                </c:pt>
                <c:pt idx="24">
                  <c:v>Marion</c:v>
                </c:pt>
                <c:pt idx="25">
                  <c:v>Laurens</c:v>
                </c:pt>
                <c:pt idx="26">
                  <c:v>Dillon</c:v>
                </c:pt>
                <c:pt idx="27">
                  <c:v>Greenville</c:v>
                </c:pt>
                <c:pt idx="28">
                  <c:v>Georgetown</c:v>
                </c:pt>
                <c:pt idx="29">
                  <c:v>Richland</c:v>
                </c:pt>
                <c:pt idx="30">
                  <c:v>Lexington</c:v>
                </c:pt>
                <c:pt idx="31">
                  <c:v>Williamsburg</c:v>
                </c:pt>
                <c:pt idx="32">
                  <c:v>Dorchester</c:v>
                </c:pt>
                <c:pt idx="33">
                  <c:v>York</c:v>
                </c:pt>
                <c:pt idx="34">
                  <c:v>Pickens</c:v>
                </c:pt>
                <c:pt idx="35">
                  <c:v>Fairfield</c:v>
                </c:pt>
                <c:pt idx="36">
                  <c:v>Berkeley</c:v>
                </c:pt>
                <c:pt idx="37">
                  <c:v>Lancaster</c:v>
                </c:pt>
                <c:pt idx="38">
                  <c:v>Colleton</c:v>
                </c:pt>
                <c:pt idx="39">
                  <c:v>Clarendon</c:v>
                </c:pt>
                <c:pt idx="40">
                  <c:v>Oconee</c:v>
                </c:pt>
                <c:pt idx="41">
                  <c:v>Jasper</c:v>
                </c:pt>
                <c:pt idx="42">
                  <c:v>Charleston</c:v>
                </c:pt>
                <c:pt idx="43">
                  <c:v>Horry</c:v>
                </c:pt>
                <c:pt idx="44">
                  <c:v>McCormick</c:v>
                </c:pt>
                <c:pt idx="45">
                  <c:v>Beaufort</c:v>
                </c:pt>
              </c:strCache>
            </c:strRef>
          </c:cat>
          <c:val>
            <c:numRef>
              <c:extLst>
                <c:ext xmlns:c15="http://schemas.microsoft.com/office/drawing/2012/chart" uri="{02D57815-91ED-43cb-92C2-25804820EDAC}">
                  <c15:fullRef>
                    <c15:sqref>Manuf!$E$5:$E$51</c15:sqref>
                  </c15:fullRef>
                </c:ext>
              </c:extLst>
              <c:f>(Manuf!$E$5:$E$20,Manuf!$E$22:$E$51)</c:f>
              <c:numCache>
                <c:formatCode>0%</c:formatCode>
                <c:ptCount val="46"/>
                <c:pt idx="0">
                  <c:v>0.32276034946892562</c:v>
                </c:pt>
                <c:pt idx="1">
                  <c:v>0.1895362987989764</c:v>
                </c:pt>
                <c:pt idx="2">
                  <c:v>0.15633373986397051</c:v>
                </c:pt>
                <c:pt idx="3">
                  <c:v>0.15203005353812657</c:v>
                </c:pt>
                <c:pt idx="4">
                  <c:v>0.11759239902882775</c:v>
                </c:pt>
                <c:pt idx="5">
                  <c:v>9.7041299358226446E-2</c:v>
                </c:pt>
                <c:pt idx="6">
                  <c:v>9.6848241283576525E-2</c:v>
                </c:pt>
                <c:pt idx="7">
                  <c:v>9.5497704078024007E-2</c:v>
                </c:pt>
                <c:pt idx="8">
                  <c:v>9.2188864674515106E-2</c:v>
                </c:pt>
                <c:pt idx="9">
                  <c:v>9.2068528444810005E-2</c:v>
                </c:pt>
                <c:pt idx="10">
                  <c:v>8.6680246512013656E-2</c:v>
                </c:pt>
                <c:pt idx="11">
                  <c:v>8.582419562595657E-2</c:v>
                </c:pt>
                <c:pt idx="12">
                  <c:v>6.8667283180790725E-2</c:v>
                </c:pt>
                <c:pt idx="13">
                  <c:v>6.7382974147643063E-2</c:v>
                </c:pt>
                <c:pt idx="14">
                  <c:v>6.3640601241575626E-2</c:v>
                </c:pt>
                <c:pt idx="15">
                  <c:v>6.2168629050488103E-2</c:v>
                </c:pt>
                <c:pt idx="16">
                  <c:v>5.9584522456061641E-2</c:v>
                </c:pt>
                <c:pt idx="17">
                  <c:v>5.9005484498287422E-2</c:v>
                </c:pt>
                <c:pt idx="18">
                  <c:v>5.7823467826778774E-2</c:v>
                </c:pt>
                <c:pt idx="19">
                  <c:v>5.3099157870579339E-2</c:v>
                </c:pt>
                <c:pt idx="20">
                  <c:v>5.1468462493675357E-2</c:v>
                </c:pt>
                <c:pt idx="21">
                  <c:v>4.6563571263009557E-2</c:v>
                </c:pt>
                <c:pt idx="22">
                  <c:v>4.2366504340602358E-2</c:v>
                </c:pt>
                <c:pt idx="23">
                  <c:v>4.2177796625320493E-2</c:v>
                </c:pt>
                <c:pt idx="24">
                  <c:v>4.1733175118607253E-2</c:v>
                </c:pt>
                <c:pt idx="25">
                  <c:v>3.8082753546162411E-2</c:v>
                </c:pt>
                <c:pt idx="26">
                  <c:v>3.7039488654547779E-2</c:v>
                </c:pt>
                <c:pt idx="27">
                  <c:v>3.5430107070649558E-2</c:v>
                </c:pt>
                <c:pt idx="28">
                  <c:v>3.5331389366090454E-2</c:v>
                </c:pt>
                <c:pt idx="29">
                  <c:v>3.5073319819495068E-2</c:v>
                </c:pt>
                <c:pt idx="30">
                  <c:v>3.3546033529455781E-2</c:v>
                </c:pt>
                <c:pt idx="31">
                  <c:v>3.2508433363599723E-2</c:v>
                </c:pt>
                <c:pt idx="32">
                  <c:v>3.1295249120086216E-2</c:v>
                </c:pt>
                <c:pt idx="33">
                  <c:v>2.8586537660330275E-2</c:v>
                </c:pt>
                <c:pt idx="34">
                  <c:v>2.8140649916392802E-2</c:v>
                </c:pt>
                <c:pt idx="35">
                  <c:v>2.7259408723857396E-2</c:v>
                </c:pt>
                <c:pt idx="36">
                  <c:v>2.0881546477120396E-2</c:v>
                </c:pt>
                <c:pt idx="37">
                  <c:v>1.9168821901371248E-2</c:v>
                </c:pt>
                <c:pt idx="38">
                  <c:v>1.9154554422730306E-2</c:v>
                </c:pt>
                <c:pt idx="39">
                  <c:v>1.820827293510726E-2</c:v>
                </c:pt>
                <c:pt idx="40">
                  <c:v>1.6463930870063519E-2</c:v>
                </c:pt>
                <c:pt idx="41">
                  <c:v>1.1200262717555452E-2</c:v>
                </c:pt>
                <c:pt idx="42">
                  <c:v>5.9764063498016825E-3</c:v>
                </c:pt>
                <c:pt idx="43">
                  <c:v>3.8888064848386973E-3</c:v>
                </c:pt>
                <c:pt idx="44">
                  <c:v>2.0231022864802628E-3</c:v>
                </c:pt>
                <c:pt idx="45">
                  <c:v>1.6499455401745536E-3</c:v>
                </c:pt>
              </c:numCache>
            </c:numRef>
          </c:val>
          <c:extLst>
            <c:ext xmlns:c15="http://schemas.microsoft.com/office/drawing/2012/chart" uri="{02D57815-91ED-43cb-92C2-25804820EDAC}">
              <c15:categoryFilterExceptions>
                <c15:categoryFilterException>
                  <c15:sqref>Manuf!$E$21</c15:sqref>
                  <c15:spPr xmlns:c15="http://schemas.microsoft.com/office/drawing/2012/chart">
                    <a:solidFill>
                      <a:schemeClr val="accent1"/>
                    </a:solidFill>
                    <a:ln>
                      <a:noFill/>
                    </a:ln>
                    <a:effectLst/>
                  </c15:spPr>
                  <c15:invertIfNegative val="0"/>
                  <c15:bubble3D val="0"/>
                </c15:categoryFilterException>
              </c15:categoryFilterExceptions>
            </c:ext>
            <c:ext xmlns:c16="http://schemas.microsoft.com/office/drawing/2014/chart" uri="{C3380CC4-5D6E-409C-BE32-E72D297353CC}">
              <c16:uniqueId val="{0000000F-11A3-4E1D-88EE-E872AD7423A5}"/>
            </c:ext>
          </c:extLst>
        </c:ser>
        <c:dLbls>
          <c:showLegendKey val="0"/>
          <c:showVal val="0"/>
          <c:showCatName val="0"/>
          <c:showSerName val="0"/>
          <c:showPercent val="0"/>
          <c:showBubbleSize val="0"/>
        </c:dLbls>
        <c:gapWidth val="80"/>
        <c:axId val="306936376"/>
        <c:axId val="306936768"/>
      </c:barChart>
      <c:catAx>
        <c:axId val="306936376"/>
        <c:scaling>
          <c:orientation val="minMax"/>
        </c:scaling>
        <c:delete val="0"/>
        <c:axPos val="b"/>
        <c:numFmt formatCode="General" sourceLinked="0"/>
        <c:majorTickMark val="out"/>
        <c:minorTickMark val="none"/>
        <c:tickLblPos val="nextTo"/>
        <c:spPr>
          <a:noFill/>
          <a:ln w="9525" cap="flat" cmpd="sng" algn="ctr">
            <a:solidFill>
              <a:schemeClr val="bg2"/>
            </a:solidFill>
            <a:prstDash val="solid"/>
            <a:round/>
          </a:ln>
          <a:effectLst/>
        </c:spPr>
        <c:txPr>
          <a:bodyPr rot="-5400000" spcFirstLastPara="1" vertOverflow="ellipsis" wrap="square" anchor="ctr" anchorCtr="1"/>
          <a:lstStyle/>
          <a:p>
            <a:pPr>
              <a:defRPr sz="1100" b="0" i="0" u="none" strike="noStrike" kern="1200" baseline="0">
                <a:solidFill>
                  <a:srgbClr val="595959"/>
                </a:solidFill>
                <a:latin typeface="Franklin Gothic Book" panose="020F0502020204030204" pitchFamily="34" charset="0"/>
                <a:ea typeface="+mn-ea"/>
                <a:cs typeface="+mn-cs"/>
              </a:defRPr>
            </a:pPr>
            <a:endParaRPr lang="en-US"/>
          </a:p>
        </c:txPr>
        <c:crossAx val="306936768"/>
        <c:crosses val="autoZero"/>
        <c:auto val="1"/>
        <c:lblAlgn val="ctr"/>
        <c:lblOffset val="100"/>
        <c:noMultiLvlLbl val="0"/>
      </c:catAx>
      <c:valAx>
        <c:axId val="306936768"/>
        <c:scaling>
          <c:orientation val="minMax"/>
          <c:max val="0.60000000000000009"/>
        </c:scaling>
        <c:delete val="0"/>
        <c:axPos val="l"/>
        <c:majorGridlines>
          <c:spPr>
            <a:ln w="9525" cap="flat" cmpd="sng" algn="ctr">
              <a:solidFill>
                <a:schemeClr val="bg2"/>
              </a:solidFill>
              <a:prstDash val="solid"/>
              <a:round/>
            </a:ln>
            <a:effectLst/>
          </c:spPr>
        </c:majorGridlines>
        <c:minorGridlines>
          <c:spPr>
            <a:ln w="9525" cap="flat" cmpd="sng" algn="ctr">
              <a:solidFill>
                <a:schemeClr val="bg1"/>
              </a:solidFill>
              <a:prstDash val="solid"/>
              <a:round/>
            </a:ln>
            <a:effectLst/>
          </c:spPr>
        </c:min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F0502020204030204" pitchFamily="34" charset="0"/>
                    <a:ea typeface="+mn-ea"/>
                    <a:cs typeface="+mn-cs"/>
                  </a:defRPr>
                </a:pPr>
                <a:r>
                  <a:rPr lang="en-US" sz="1100" dirty="0">
                    <a:solidFill>
                      <a:srgbClr val="595959"/>
                    </a:solidFill>
                    <a:latin typeface="Franklin Gothic Book" panose="020F0502020204030204" pitchFamily="34" charset="0"/>
                  </a:rPr>
                  <a:t>Percentage of Total County Assessed Value</a:t>
                </a:r>
              </a:p>
            </c:rich>
          </c:tx>
          <c:layout>
            <c:manualLayout>
              <c:xMode val="edge"/>
              <c:yMode val="edge"/>
              <c:x val="5.3852228886223782E-3"/>
              <c:y val="0.1665318784536337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Franklin Gothic Book" panose="020F0502020204030204" pitchFamily="34" charset="0"/>
                  <a:ea typeface="+mn-ea"/>
                  <a:cs typeface="+mn-cs"/>
                </a:defRPr>
              </a:pPr>
              <a:endParaRPr lang="en-US"/>
            </a:p>
          </c:txPr>
        </c:title>
        <c:numFmt formatCode="0%" sourceLinked="1"/>
        <c:majorTickMark val="out"/>
        <c:minorTickMark val="in"/>
        <c:tickLblPos val="nextTo"/>
        <c:spPr>
          <a:noFill/>
          <a:ln w="9525" cap="flat" cmpd="sng" algn="ctr">
            <a:solidFill>
              <a:schemeClr val="bg2"/>
            </a:solidFill>
            <a:prstDash val="solid"/>
            <a:round/>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panose="020F0502020204030204" pitchFamily="34" charset="0"/>
                <a:ea typeface="+mn-ea"/>
                <a:cs typeface="+mn-cs"/>
              </a:defRPr>
            </a:pPr>
            <a:endParaRPr lang="en-US"/>
          </a:p>
        </c:txPr>
        <c:crossAx val="306936376"/>
        <c:crosses val="autoZero"/>
        <c:crossBetween val="between"/>
        <c:minorUnit val="5.000000000000001E-2"/>
      </c:valAx>
      <c:spPr>
        <a:solidFill>
          <a:schemeClr val="bg1"/>
        </a:solidFill>
        <a:ln>
          <a:solidFill>
            <a:schemeClr val="bg2"/>
          </a:solidFill>
        </a:ln>
        <a:effectLst/>
      </c:spPr>
    </c:plotArea>
    <c:plotVisOnly val="1"/>
    <c:dispBlanksAs val="gap"/>
    <c:showDLblsOverMax val="0"/>
  </c:chart>
  <c:spPr>
    <a:solidFill>
      <a:schemeClr val="bg1"/>
    </a:solidFill>
    <a:ln w="9525" cap="flat" cmpd="sng" algn="ctr">
      <a:solidFill>
        <a:schemeClr val="bg1"/>
      </a:solidFill>
      <a:prstDash val="solid"/>
      <a:round/>
    </a:ln>
    <a:effectLst/>
  </c:spPr>
  <c:txPr>
    <a:bodyPr/>
    <a:lstStyle/>
    <a:p>
      <a:pPr>
        <a:defRPr/>
      </a:pPr>
      <a:endParaRPr lang="en-US"/>
    </a:p>
  </c:txPr>
  <c:externalData r:id="rId4">
    <c:autoUpdate val="0"/>
  </c:externalData>
  <c:userShapes r:id="rId5"/>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1800" dirty="0">
                <a:solidFill>
                  <a:schemeClr val="tx1"/>
                </a:solidFill>
              </a:rPr>
              <a:t>COUNTY PROPERTY</a:t>
            </a:r>
            <a:r>
              <a:rPr lang="en-US" sz="1800" baseline="0" dirty="0">
                <a:solidFill>
                  <a:schemeClr val="tx1"/>
                </a:solidFill>
              </a:rPr>
              <a:t> TAX REVENUE </a:t>
            </a:r>
            <a:r>
              <a:rPr lang="en-US" sz="1800" dirty="0">
                <a:solidFill>
                  <a:schemeClr val="tx1"/>
                </a:solidFill>
              </a:rPr>
              <a:t>- TAX YEAR 2024</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r>
              <a:rPr lang="en-US" sz="1400" b="0" i="0" u="none" strike="noStrike" kern="1200" spc="0" baseline="0" dirty="0">
                <a:solidFill>
                  <a:schemeClr val="tx1"/>
                </a:solidFill>
              </a:rPr>
              <a:t>as a Percentage of Statewide County Property Tax Revenue</a:t>
            </a:r>
            <a:endParaRPr lang="en-US"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n-US"/>
        </a:p>
      </c:txPr>
    </c:title>
    <c:autoTitleDeleted val="0"/>
    <c:plotArea>
      <c:layout>
        <c:manualLayout>
          <c:layoutTarget val="inner"/>
          <c:xMode val="edge"/>
          <c:yMode val="edge"/>
          <c:x val="4.6591358953404778E-2"/>
          <c:y val="0.12911315622518102"/>
          <c:w val="0.9411460477495025"/>
          <c:h val="0.60859151187540994"/>
        </c:manualLayout>
      </c:layout>
      <c:barChart>
        <c:barDir val="col"/>
        <c:grouping val="clustered"/>
        <c:varyColors val="0"/>
        <c:ser>
          <c:idx val="0"/>
          <c:order val="0"/>
          <c:tx>
            <c:strRef>
              <c:f>'Chart data'!$K$3</c:f>
              <c:strCache>
                <c:ptCount val="1"/>
                <c:pt idx="0">
                  <c:v> Tax Year 2024 </c:v>
                </c:pt>
              </c:strCache>
            </c:strRef>
          </c:tx>
          <c:spPr>
            <a:solidFill>
              <a:srgbClr val="A2B5DE"/>
            </a:solidFill>
            <a:ln>
              <a:noFill/>
            </a:ln>
            <a:effectLst/>
          </c:spPr>
          <c:invertIfNegative val="0"/>
          <c:dPt>
            <c:idx val="0"/>
            <c:invertIfNegative val="0"/>
            <c:bubble3D val="0"/>
            <c:spPr>
              <a:solidFill>
                <a:srgbClr val="A2B5DE"/>
              </a:solidFill>
              <a:ln>
                <a:noFill/>
              </a:ln>
              <a:effectLst/>
            </c:spPr>
            <c:extLst>
              <c:ext xmlns:c16="http://schemas.microsoft.com/office/drawing/2014/chart" uri="{C3380CC4-5D6E-409C-BE32-E72D297353CC}">
                <c16:uniqueId val="{00000001-665D-4614-BC5C-59EDF250603B}"/>
              </c:ext>
            </c:extLst>
          </c:dPt>
          <c:dPt>
            <c:idx val="1"/>
            <c:invertIfNegative val="0"/>
            <c:bubble3D val="0"/>
            <c:spPr>
              <a:solidFill>
                <a:srgbClr val="A2B5DE"/>
              </a:solidFill>
              <a:ln>
                <a:noFill/>
              </a:ln>
              <a:effectLst/>
            </c:spPr>
            <c:extLst>
              <c:ext xmlns:c16="http://schemas.microsoft.com/office/drawing/2014/chart" uri="{C3380CC4-5D6E-409C-BE32-E72D297353CC}">
                <c16:uniqueId val="{00000003-665D-4614-BC5C-59EDF250603B}"/>
              </c:ext>
            </c:extLst>
          </c:dPt>
          <c:dPt>
            <c:idx val="2"/>
            <c:invertIfNegative val="0"/>
            <c:bubble3D val="0"/>
            <c:spPr>
              <a:solidFill>
                <a:srgbClr val="A2B5DE"/>
              </a:solidFill>
              <a:ln>
                <a:noFill/>
              </a:ln>
              <a:effectLst/>
            </c:spPr>
            <c:extLst>
              <c:ext xmlns:c16="http://schemas.microsoft.com/office/drawing/2014/chart" uri="{C3380CC4-5D6E-409C-BE32-E72D297353CC}">
                <c16:uniqueId val="{00000005-665D-4614-BC5C-59EDF250603B}"/>
              </c:ext>
            </c:extLst>
          </c:dPt>
          <c:dPt>
            <c:idx val="3"/>
            <c:invertIfNegative val="0"/>
            <c:bubble3D val="0"/>
            <c:spPr>
              <a:solidFill>
                <a:srgbClr val="A2B5DE"/>
              </a:solidFill>
              <a:ln>
                <a:noFill/>
              </a:ln>
              <a:effectLst/>
            </c:spPr>
            <c:extLst>
              <c:ext xmlns:c16="http://schemas.microsoft.com/office/drawing/2014/chart" uri="{C3380CC4-5D6E-409C-BE32-E72D297353CC}">
                <c16:uniqueId val="{00000007-665D-4614-BC5C-59EDF250603B}"/>
              </c:ext>
            </c:extLst>
          </c:dPt>
          <c:dPt>
            <c:idx val="4"/>
            <c:invertIfNegative val="0"/>
            <c:bubble3D val="0"/>
            <c:spPr>
              <a:solidFill>
                <a:srgbClr val="A2B5DE"/>
              </a:solidFill>
              <a:ln>
                <a:noFill/>
              </a:ln>
              <a:effectLst/>
            </c:spPr>
            <c:extLst>
              <c:ext xmlns:c16="http://schemas.microsoft.com/office/drawing/2014/chart" uri="{C3380CC4-5D6E-409C-BE32-E72D297353CC}">
                <c16:uniqueId val="{00000009-665D-4614-BC5C-59EDF250603B}"/>
              </c:ext>
            </c:extLst>
          </c:dPt>
          <c:dPt>
            <c:idx val="5"/>
            <c:invertIfNegative val="0"/>
            <c:bubble3D val="0"/>
            <c:spPr>
              <a:solidFill>
                <a:srgbClr val="A2B5DE"/>
              </a:solidFill>
              <a:ln>
                <a:noFill/>
              </a:ln>
              <a:effectLst/>
            </c:spPr>
            <c:extLst>
              <c:ext xmlns:c16="http://schemas.microsoft.com/office/drawing/2014/chart" uri="{C3380CC4-5D6E-409C-BE32-E72D297353CC}">
                <c16:uniqueId val="{0000000B-665D-4614-BC5C-59EDF250603B}"/>
              </c:ext>
            </c:extLst>
          </c:dPt>
          <c:cat>
            <c:strRef>
              <c:f>'Chart data'!$J$4:$J$49</c:f>
              <c:strCache>
                <c:ptCount val="46"/>
                <c:pt idx="0">
                  <c:v>CHARLESTON</c:v>
                </c:pt>
                <c:pt idx="1">
                  <c:v>BEAUFORT</c:v>
                </c:pt>
                <c:pt idx="2">
                  <c:v>GREENVILLE</c:v>
                </c:pt>
                <c:pt idx="3">
                  <c:v>RICHLAND</c:v>
                </c:pt>
                <c:pt idx="4">
                  <c:v>HORRY</c:v>
                </c:pt>
                <c:pt idx="5">
                  <c:v>YORK</c:v>
                </c:pt>
                <c:pt idx="6">
                  <c:v>SPARTANBURG</c:v>
                </c:pt>
                <c:pt idx="7">
                  <c:v>LEXINGTON</c:v>
                </c:pt>
                <c:pt idx="8">
                  <c:v>BERKELEY</c:v>
                </c:pt>
                <c:pt idx="9">
                  <c:v>DORCHESTER</c:v>
                </c:pt>
                <c:pt idx="10">
                  <c:v>ANDERSON</c:v>
                </c:pt>
                <c:pt idx="11">
                  <c:v>AIKEN</c:v>
                </c:pt>
                <c:pt idx="12">
                  <c:v>FLORENCE</c:v>
                </c:pt>
                <c:pt idx="13">
                  <c:v>PICKENS</c:v>
                </c:pt>
                <c:pt idx="14">
                  <c:v>LANCASTER</c:v>
                </c:pt>
                <c:pt idx="15">
                  <c:v>OCONEE</c:v>
                </c:pt>
                <c:pt idx="16">
                  <c:v>ORANGEBURG</c:v>
                </c:pt>
                <c:pt idx="17">
                  <c:v>GEORGETOWN</c:v>
                </c:pt>
                <c:pt idx="18">
                  <c:v>SUMTER</c:v>
                </c:pt>
                <c:pt idx="19">
                  <c:v>LAURENS</c:v>
                </c:pt>
                <c:pt idx="20">
                  <c:v>DARLINGTON</c:v>
                </c:pt>
                <c:pt idx="21">
                  <c:v>KERSHAW</c:v>
                </c:pt>
                <c:pt idx="22">
                  <c:v>GREENWOOD</c:v>
                </c:pt>
                <c:pt idx="23">
                  <c:v>CHEROKEE</c:v>
                </c:pt>
                <c:pt idx="24">
                  <c:v>COLLETON</c:v>
                </c:pt>
                <c:pt idx="25">
                  <c:v>JASPER</c:v>
                </c:pt>
                <c:pt idx="26">
                  <c:v>CHESTER</c:v>
                </c:pt>
                <c:pt idx="27">
                  <c:v>NEWBERRY</c:v>
                </c:pt>
                <c:pt idx="28">
                  <c:v>FAIRFIELD</c:v>
                </c:pt>
                <c:pt idx="29">
                  <c:v>CHESTERFIELD</c:v>
                </c:pt>
                <c:pt idx="30">
                  <c:v>HAMPTON</c:v>
                </c:pt>
                <c:pt idx="31">
                  <c:v>CLARENDON</c:v>
                </c:pt>
                <c:pt idx="32">
                  <c:v>WILLIAMSBURG</c:v>
                </c:pt>
                <c:pt idx="33">
                  <c:v>UNION</c:v>
                </c:pt>
                <c:pt idx="34">
                  <c:v>EDGEFIELD</c:v>
                </c:pt>
                <c:pt idx="35">
                  <c:v>DILLON</c:v>
                </c:pt>
                <c:pt idx="36">
                  <c:v>CALHOUN</c:v>
                </c:pt>
                <c:pt idx="37">
                  <c:v>MARLBORO</c:v>
                </c:pt>
                <c:pt idx="38">
                  <c:v>BARNWELL</c:v>
                </c:pt>
                <c:pt idx="39">
                  <c:v>SALUDA</c:v>
                </c:pt>
                <c:pt idx="40">
                  <c:v>MARION</c:v>
                </c:pt>
                <c:pt idx="41">
                  <c:v>ABBEVILLE</c:v>
                </c:pt>
                <c:pt idx="42">
                  <c:v>BAMBERG</c:v>
                </c:pt>
                <c:pt idx="43">
                  <c:v>LEE</c:v>
                </c:pt>
                <c:pt idx="44">
                  <c:v>ALLENDALE</c:v>
                </c:pt>
                <c:pt idx="45">
                  <c:v>MCCORMICK</c:v>
                </c:pt>
              </c:strCache>
            </c:strRef>
          </c:cat>
          <c:val>
            <c:numRef>
              <c:f>'Chart data'!$L$4:$L$49</c:f>
              <c:numCache>
                <c:formatCode>0.00%</c:formatCode>
                <c:ptCount val="46"/>
                <c:pt idx="0">
                  <c:v>0.14403002599760703</c:v>
                </c:pt>
                <c:pt idx="1">
                  <c:v>0.10064715579623733</c:v>
                </c:pt>
                <c:pt idx="2">
                  <c:v>8.7248815849272979E-2</c:v>
                </c:pt>
                <c:pt idx="3">
                  <c:v>8.3790851511739026E-2</c:v>
                </c:pt>
                <c:pt idx="4">
                  <c:v>6.4816034457429214E-2</c:v>
                </c:pt>
                <c:pt idx="5">
                  <c:v>5.8400631606768325E-2</c:v>
                </c:pt>
                <c:pt idx="6">
                  <c:v>5.8327297058835388E-2</c:v>
                </c:pt>
                <c:pt idx="7">
                  <c:v>5.4744190950758512E-2</c:v>
                </c:pt>
                <c:pt idx="8">
                  <c:v>4.2464165240060407E-2</c:v>
                </c:pt>
                <c:pt idx="9">
                  <c:v>2.7399993624098833E-2</c:v>
                </c:pt>
                <c:pt idx="10">
                  <c:v>2.5971448527936335E-2</c:v>
                </c:pt>
                <c:pt idx="11">
                  <c:v>2.0096622545999594E-2</c:v>
                </c:pt>
                <c:pt idx="12">
                  <c:v>1.8355953961842399E-2</c:v>
                </c:pt>
                <c:pt idx="13">
                  <c:v>1.6652479443598357E-2</c:v>
                </c:pt>
                <c:pt idx="14">
                  <c:v>1.6416338351754454E-2</c:v>
                </c:pt>
                <c:pt idx="15">
                  <c:v>1.4530322124790709E-2</c:v>
                </c:pt>
                <c:pt idx="16">
                  <c:v>1.3801421787893479E-2</c:v>
                </c:pt>
                <c:pt idx="17">
                  <c:v>1.345101905399421E-2</c:v>
                </c:pt>
                <c:pt idx="18">
                  <c:v>1.0916942099435646E-2</c:v>
                </c:pt>
                <c:pt idx="19">
                  <c:v>9.4122508468160206E-3</c:v>
                </c:pt>
                <c:pt idx="20">
                  <c:v>9.3404588876834921E-3</c:v>
                </c:pt>
                <c:pt idx="21">
                  <c:v>8.7842904116805474E-3</c:v>
                </c:pt>
                <c:pt idx="22">
                  <c:v>8.7539224029166036E-3</c:v>
                </c:pt>
                <c:pt idx="23">
                  <c:v>7.7316219760416444E-3</c:v>
                </c:pt>
                <c:pt idx="24">
                  <c:v>6.9206882559843599E-3</c:v>
                </c:pt>
                <c:pt idx="25">
                  <c:v>6.7585275332593536E-3</c:v>
                </c:pt>
                <c:pt idx="26">
                  <c:v>6.3585332559201657E-3</c:v>
                </c:pt>
                <c:pt idx="27">
                  <c:v>6.1997319766810928E-3</c:v>
                </c:pt>
                <c:pt idx="28">
                  <c:v>5.9448044269403665E-3</c:v>
                </c:pt>
                <c:pt idx="29">
                  <c:v>5.4278447299211914E-3</c:v>
                </c:pt>
                <c:pt idx="30">
                  <c:v>5.3541980444326322E-3</c:v>
                </c:pt>
                <c:pt idx="31">
                  <c:v>4.6026832518445632E-3</c:v>
                </c:pt>
                <c:pt idx="32">
                  <c:v>3.8070733893284456E-3</c:v>
                </c:pt>
                <c:pt idx="33">
                  <c:v>3.2220612302777001E-3</c:v>
                </c:pt>
                <c:pt idx="34">
                  <c:v>3.0863173251867199E-3</c:v>
                </c:pt>
                <c:pt idx="35">
                  <c:v>3.0285291761817717E-3</c:v>
                </c:pt>
                <c:pt idx="36">
                  <c:v>3.0234557934457765E-3</c:v>
                </c:pt>
                <c:pt idx="37">
                  <c:v>3.0070499830558406E-3</c:v>
                </c:pt>
                <c:pt idx="38">
                  <c:v>2.8501723437595271E-3</c:v>
                </c:pt>
                <c:pt idx="39">
                  <c:v>2.8473410544765823E-3</c:v>
                </c:pt>
                <c:pt idx="40">
                  <c:v>2.5968387541876756E-3</c:v>
                </c:pt>
                <c:pt idx="41">
                  <c:v>2.3572055588931082E-3</c:v>
                </c:pt>
                <c:pt idx="42">
                  <c:v>1.9804078971131858E-3</c:v>
                </c:pt>
                <c:pt idx="43">
                  <c:v>1.5965870028603103E-3</c:v>
                </c:pt>
                <c:pt idx="44">
                  <c:v>1.5250416091124902E-3</c:v>
                </c:pt>
                <c:pt idx="45">
                  <c:v>1.4206528919463355E-3</c:v>
                </c:pt>
              </c:numCache>
            </c:numRef>
          </c:val>
          <c:extLst>
            <c:ext xmlns:c16="http://schemas.microsoft.com/office/drawing/2014/chart" uri="{C3380CC4-5D6E-409C-BE32-E72D297353CC}">
              <c16:uniqueId val="{0000000C-665D-4614-BC5C-59EDF250603B}"/>
            </c:ext>
          </c:extLst>
        </c:ser>
        <c:dLbls>
          <c:showLegendKey val="0"/>
          <c:showVal val="0"/>
          <c:showCatName val="0"/>
          <c:showSerName val="0"/>
          <c:showPercent val="0"/>
          <c:showBubbleSize val="0"/>
        </c:dLbls>
        <c:gapWidth val="75"/>
        <c:axId val="1157546672"/>
        <c:axId val="1157547152"/>
      </c:barChart>
      <c:catAx>
        <c:axId val="1157546672"/>
        <c:scaling>
          <c:orientation val="minMax"/>
        </c:scaling>
        <c:delete val="0"/>
        <c:axPos val="b"/>
        <c:numFmt formatCode="General" sourceLinked="1"/>
        <c:majorTickMark val="out"/>
        <c:minorTickMark val="none"/>
        <c:tickLblPos val="nextTo"/>
        <c:spPr>
          <a:noFill/>
          <a:ln w="9525" cap="flat" cmpd="sng" algn="ctr">
            <a:solidFill>
              <a:schemeClr val="bg2"/>
            </a:solidFill>
            <a:round/>
          </a:ln>
          <a:effectLst/>
        </c:spPr>
        <c:txPr>
          <a:bodyPr rot="-5400000" spcFirstLastPara="1" vertOverflow="ellipsis" wrap="square" anchor="ctr" anchorCtr="1"/>
          <a:lstStyle/>
          <a:p>
            <a:pPr>
              <a:defRPr sz="1100" b="0" i="0" u="none" strike="noStrike" kern="1200" baseline="0">
                <a:solidFill>
                  <a:schemeClr val="tx1"/>
                </a:solidFill>
                <a:latin typeface="+mn-lt"/>
                <a:ea typeface="+mn-ea"/>
                <a:cs typeface="+mn-cs"/>
              </a:defRPr>
            </a:pPr>
            <a:endParaRPr lang="en-US"/>
          </a:p>
        </c:txPr>
        <c:crossAx val="1157547152"/>
        <c:crosses val="autoZero"/>
        <c:auto val="1"/>
        <c:lblAlgn val="ctr"/>
        <c:lblOffset val="100"/>
        <c:noMultiLvlLbl val="0"/>
      </c:catAx>
      <c:valAx>
        <c:axId val="1157547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bg2"/>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157546672"/>
        <c:crosses val="autoZero"/>
        <c:crossBetween val="between"/>
      </c:valAx>
      <c:spPr>
        <a:noFill/>
        <a:ln>
          <a:solidFill>
            <a:schemeClr val="bg2"/>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userShapes r:id="rId5"/>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dirty="0">
                <a:solidFill>
                  <a:schemeClr val="tx1"/>
                </a:solidFill>
              </a:rPr>
              <a:t>PROPERTY</a:t>
            </a:r>
            <a:r>
              <a:rPr lang="en-US" sz="1800" baseline="0" dirty="0">
                <a:solidFill>
                  <a:schemeClr val="tx1"/>
                </a:solidFill>
              </a:rPr>
              <a:t> TAX RELIEF COMPONENTS</a:t>
            </a:r>
          </a:p>
          <a:p>
            <a:pPr>
              <a:defRPr sz="1800">
                <a:solidFill>
                  <a:schemeClr val="tx1"/>
                </a:solidFill>
              </a:defRPr>
            </a:pPr>
            <a:r>
              <a:rPr lang="en-US" sz="1400" b="0" i="0" u="none" strike="noStrike" kern="1200" spc="0" baseline="0" dirty="0">
                <a:solidFill>
                  <a:schemeClr val="tx1"/>
                </a:solidFill>
              </a:rPr>
              <a:t>Trust Fund for Tax Relief  and </a:t>
            </a:r>
            <a:r>
              <a:rPr lang="en-US" sz="1400" baseline="0" dirty="0">
                <a:solidFill>
                  <a:schemeClr val="tx1"/>
                </a:solidFill>
              </a:rPr>
              <a:t>Homestead Exemption Fund - </a:t>
            </a:r>
            <a:r>
              <a:rPr lang="en-US" sz="1400" dirty="0">
                <a:solidFill>
                  <a:schemeClr val="tx1"/>
                </a:solidFill>
              </a:rPr>
              <a:t>FY 2025-26</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7059599062525061E-2"/>
          <c:y val="0.13450647611275621"/>
          <c:w val="0.91666156216905659"/>
          <c:h val="0.65699102683841371"/>
        </c:manualLayout>
      </c:layout>
      <c:barChart>
        <c:barDir val="col"/>
        <c:grouping val="clustered"/>
        <c:varyColors val="0"/>
        <c:ser>
          <c:idx val="1"/>
          <c:order val="1"/>
          <c:tx>
            <c:strRef>
              <c:f>Sheet1!$C$2:$C$3</c:f>
              <c:strCache>
                <c:ptCount val="2"/>
                <c:pt idx="0">
                  <c:v>FY 2025-26</c:v>
                </c:pt>
              </c:strCache>
            </c:strRef>
          </c:tx>
          <c:spPr>
            <a:solidFill>
              <a:schemeClr val="accent1"/>
            </a:solidFill>
            <a:ln>
              <a:solidFill>
                <a:schemeClr val="accent1"/>
              </a:solidFill>
            </a:ln>
            <a:effectLst/>
          </c:spPr>
          <c:invertIfNegative val="0"/>
          <c:dPt>
            <c:idx val="5"/>
            <c:invertIfNegative val="0"/>
            <c:bubble3D val="0"/>
            <c:spPr>
              <a:solidFill>
                <a:schemeClr val="bg2"/>
              </a:solidFill>
              <a:ln>
                <a:solidFill>
                  <a:schemeClr val="bg2"/>
                </a:solidFill>
              </a:ln>
              <a:effectLst/>
            </c:spPr>
            <c:extLst>
              <c:ext xmlns:c16="http://schemas.microsoft.com/office/drawing/2014/chart" uri="{C3380CC4-5D6E-409C-BE32-E72D297353CC}">
                <c16:uniqueId val="{00000001-0076-4015-8C97-6545CEB54AAA}"/>
              </c:ext>
            </c:extLst>
          </c:dPt>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Sheet1!$A$4:$A$9</c:f>
              <c:strCache>
                <c:ptCount val="6"/>
                <c:pt idx="0">
                  <c:v>$100,000 Residental Property Tax Exemption
(Tier I)</c:v>
                </c:pt>
                <c:pt idx="1">
                  <c:v>Homestead Exemption
(Tier II)</c:v>
                </c:pt>
                <c:pt idx="2">
                  <c:v>Manufacturer's Valuation 
Exemption 42.8571%</c:v>
                </c:pt>
                <c:pt idx="3">
                  <c:v>Manufacturer's Depreciation Exemption</c:v>
                </c:pt>
                <c:pt idx="4">
                  <c:v>Merchants Inventory Tax Exemption</c:v>
                </c:pt>
                <c:pt idx="5">
                  <c:v>Act 388 Residual Residential School Operating Above $100K Exemption
(Tier III)</c:v>
                </c:pt>
              </c:strCache>
            </c:strRef>
          </c:cat>
          <c:val>
            <c:numRef>
              <c:f>Sheet1!$C$4:$C$9</c:f>
              <c:numCache>
                <c:formatCode>"$"#,##0</c:formatCode>
                <c:ptCount val="6"/>
                <c:pt idx="0">
                  <c:v>249069750</c:v>
                </c:pt>
                <c:pt idx="1">
                  <c:v>247685197.70999998</c:v>
                </c:pt>
                <c:pt idx="2">
                  <c:v>166402056</c:v>
                </c:pt>
                <c:pt idx="3">
                  <c:v>105548769.21402787</c:v>
                </c:pt>
                <c:pt idx="4">
                  <c:v>40557256.600000001</c:v>
                </c:pt>
                <c:pt idx="5">
                  <c:v>1115089670</c:v>
                </c:pt>
              </c:numCache>
            </c:numRef>
          </c:val>
          <c:extLst xmlns:c15="http://schemas.microsoft.com/office/drawing/2012/chart">
            <c:ext xmlns:c16="http://schemas.microsoft.com/office/drawing/2014/chart" uri="{C3380CC4-5D6E-409C-BE32-E72D297353CC}">
              <c16:uniqueId val="{00000002-0076-4015-8C97-6545CEB54AAA}"/>
            </c:ext>
          </c:extLst>
        </c:ser>
        <c:dLbls>
          <c:showLegendKey val="0"/>
          <c:showVal val="0"/>
          <c:showCatName val="0"/>
          <c:showSerName val="0"/>
          <c:showPercent val="0"/>
          <c:showBubbleSize val="0"/>
        </c:dLbls>
        <c:gapWidth val="219"/>
        <c:overlap val="-27"/>
        <c:axId val="1780976671"/>
        <c:axId val="1262872479"/>
        <c:extLst>
          <c:ext xmlns:c15="http://schemas.microsoft.com/office/drawing/2012/chart" uri="{02D57815-91ED-43cb-92C2-25804820EDAC}">
            <c15:filteredBarSeries>
              <c15:ser>
                <c:idx val="0"/>
                <c:order val="0"/>
                <c:tx>
                  <c:strRef>
                    <c:extLst>
                      <c:ext uri="{02D57815-91ED-43cb-92C2-25804820EDAC}">
                        <c15:formulaRef>
                          <c15:sqref>Sheet1!$B$2:$B$3</c15:sqref>
                        </c15:formulaRef>
                      </c:ext>
                    </c:extLst>
                    <c:strCache>
                      <c:ptCount val="2"/>
                      <c:pt idx="0">
                        <c:v>FY 2024-25</c:v>
                      </c:pt>
                    </c:strCache>
                  </c:strRef>
                </c:tx>
                <c:spPr>
                  <a:solidFill>
                    <a:schemeClr val="accent1"/>
                  </a:solidFill>
                  <a:ln>
                    <a:noFill/>
                  </a:ln>
                  <a:effectLst/>
                </c:spPr>
                <c:invertIfNegative val="0"/>
                <c:cat>
                  <c:strRef>
                    <c:extLst>
                      <c:ext uri="{02D57815-91ED-43cb-92C2-25804820EDAC}">
                        <c15:formulaRef>
                          <c15:sqref>Sheet1!$A$4:$A$9</c15:sqref>
                        </c15:formulaRef>
                      </c:ext>
                    </c:extLst>
                    <c:strCache>
                      <c:ptCount val="6"/>
                      <c:pt idx="0">
                        <c:v>$100,000 Residental Property Tax Exemption
(Tier I)</c:v>
                      </c:pt>
                      <c:pt idx="1">
                        <c:v>Homestead Exemption
(Tier II)</c:v>
                      </c:pt>
                      <c:pt idx="2">
                        <c:v>Manufacturer's Valuation 
Exemption 42.8571%</c:v>
                      </c:pt>
                      <c:pt idx="3">
                        <c:v>Manufacturer's Depreciation Exemption</c:v>
                      </c:pt>
                      <c:pt idx="4">
                        <c:v>Merchants Inventory Tax Exemption</c:v>
                      </c:pt>
                      <c:pt idx="5">
                        <c:v>Act 388 Residual Residential School Operating Above $100K Exemption
(Tier III)</c:v>
                      </c:pt>
                    </c:strCache>
                  </c:strRef>
                </c:cat>
                <c:val>
                  <c:numRef>
                    <c:extLst>
                      <c:ext uri="{02D57815-91ED-43cb-92C2-25804820EDAC}">
                        <c15:formulaRef>
                          <c15:sqref>Sheet1!$B$4:$B$9</c15:sqref>
                        </c15:formulaRef>
                      </c:ext>
                    </c:extLst>
                    <c:numCache>
                      <c:formatCode>"$"#,##0</c:formatCode>
                      <c:ptCount val="6"/>
                      <c:pt idx="0">
                        <c:v>249069750</c:v>
                      </c:pt>
                      <c:pt idx="1">
                        <c:v>245652866</c:v>
                      </c:pt>
                      <c:pt idx="2">
                        <c:v>151878460.63999999</c:v>
                      </c:pt>
                      <c:pt idx="3">
                        <c:v>101167579.11</c:v>
                      </c:pt>
                      <c:pt idx="4">
                        <c:v>40557256.600000001</c:v>
                      </c:pt>
                      <c:pt idx="5">
                        <c:v>1066194099.339738</c:v>
                      </c:pt>
                    </c:numCache>
                  </c:numRef>
                </c:val>
                <c:extLst>
                  <c:ext xmlns:c16="http://schemas.microsoft.com/office/drawing/2014/chart" uri="{C3380CC4-5D6E-409C-BE32-E72D297353CC}">
                    <c16:uniqueId val="{00000003-0076-4015-8C97-6545CEB54AAA}"/>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Sheet1!$D$2:$D$3</c15:sqref>
                        </c15:formulaRef>
                      </c:ext>
                    </c:extLst>
                    <c:strCache>
                      <c:ptCount val="2"/>
                      <c:pt idx="0">
                        <c:v>FY 2026-27 (e)</c:v>
                      </c:pt>
                    </c:strCache>
                  </c:strRef>
                </c:tx>
                <c:spPr>
                  <a:solidFill>
                    <a:schemeClr val="accent1"/>
                  </a:solidFill>
                  <a:ln>
                    <a:solidFill>
                      <a:schemeClr val="accent1"/>
                    </a:solidFill>
                  </a:ln>
                  <a:effectLst/>
                </c:spPr>
                <c:invertIfNegative val="0"/>
                <c:cat>
                  <c:strRef>
                    <c:extLst xmlns:c15="http://schemas.microsoft.com/office/drawing/2012/chart">
                      <c:ext xmlns:c15="http://schemas.microsoft.com/office/drawing/2012/chart" uri="{02D57815-91ED-43cb-92C2-25804820EDAC}">
                        <c15:formulaRef>
                          <c15:sqref>Sheet1!$A$4:$A$9</c15:sqref>
                        </c15:formulaRef>
                      </c:ext>
                    </c:extLst>
                    <c:strCache>
                      <c:ptCount val="6"/>
                      <c:pt idx="0">
                        <c:v>$100,000 Residental Property Tax Exemption
(Tier I)</c:v>
                      </c:pt>
                      <c:pt idx="1">
                        <c:v>Homestead Exemption
(Tier II)</c:v>
                      </c:pt>
                      <c:pt idx="2">
                        <c:v>Manufacturer's Valuation 
Exemption 42.8571%</c:v>
                      </c:pt>
                      <c:pt idx="3">
                        <c:v>Manufacturer's Depreciation Exemption</c:v>
                      </c:pt>
                      <c:pt idx="4">
                        <c:v>Merchants Inventory Tax Exemption</c:v>
                      </c:pt>
                      <c:pt idx="5">
                        <c:v>Act 388 Residual Residential School Operating Above $100K Exemption
(Tier III)</c:v>
                      </c:pt>
                    </c:strCache>
                  </c:strRef>
                </c:cat>
                <c:val>
                  <c:numRef>
                    <c:extLst xmlns:c15="http://schemas.microsoft.com/office/drawing/2012/chart">
                      <c:ext xmlns:c15="http://schemas.microsoft.com/office/drawing/2012/chart" uri="{02D57815-91ED-43cb-92C2-25804820EDAC}">
                        <c15:formulaRef>
                          <c15:sqref>Sheet1!$D$4:$D$9</c15:sqref>
                        </c15:formulaRef>
                      </c:ext>
                    </c:extLst>
                    <c:numCache>
                      <c:formatCode>"$"#,##0</c:formatCode>
                      <c:ptCount val="6"/>
                      <c:pt idx="0">
                        <c:v>249069750</c:v>
                      </c:pt>
                      <c:pt idx="1">
                        <c:v>254895280.00307405</c:v>
                      </c:pt>
                      <c:pt idx="2">
                        <c:v>180431611.19280002</c:v>
                      </c:pt>
                      <c:pt idx="3">
                        <c:v>110119692.30263928</c:v>
                      </c:pt>
                      <c:pt idx="4">
                        <c:v>40557256.600000001</c:v>
                      </c:pt>
                      <c:pt idx="5">
                        <c:v>1159176996</c:v>
                      </c:pt>
                    </c:numCache>
                  </c:numRef>
                </c:val>
                <c:extLst xmlns:c15="http://schemas.microsoft.com/office/drawing/2012/chart">
                  <c:ext xmlns:c16="http://schemas.microsoft.com/office/drawing/2014/chart" uri="{C3380CC4-5D6E-409C-BE32-E72D297353CC}">
                    <c16:uniqueId val="{00000004-0076-4015-8C97-6545CEB54AAA}"/>
                  </c:ext>
                </c:extLst>
              </c15:ser>
            </c15:filteredBarSeries>
          </c:ext>
        </c:extLst>
      </c:barChart>
      <c:catAx>
        <c:axId val="1780976671"/>
        <c:scaling>
          <c:orientation val="minMax"/>
        </c:scaling>
        <c:delete val="0"/>
        <c:axPos val="b"/>
        <c:numFmt formatCode="General" sourceLinked="1"/>
        <c:majorTickMark val="out"/>
        <c:minorTickMark val="none"/>
        <c:tickLblPos val="nextTo"/>
        <c:spPr>
          <a:noFill/>
          <a:ln w="9525" cap="flat" cmpd="sng" algn="ctr">
            <a:solidFill>
              <a:schemeClr val="bg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262872479"/>
        <c:crosses val="autoZero"/>
        <c:auto val="1"/>
        <c:lblAlgn val="ctr"/>
        <c:lblOffset val="100"/>
        <c:noMultiLvlLbl val="0"/>
      </c:catAx>
      <c:valAx>
        <c:axId val="1262872479"/>
        <c:scaling>
          <c:orientation val="minMax"/>
          <c:max val="1400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solidFill>
                      <a:srgbClr val="595959"/>
                    </a:solidFill>
                  </a:rPr>
                  <a:t>(Millions)</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chemeClr val="bg2"/>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780976671"/>
        <c:crosses val="autoZero"/>
        <c:crossBetween val="between"/>
      </c:valAx>
      <c:spPr>
        <a:noFill/>
        <a:ln w="6350">
          <a:solidFill>
            <a:srgbClr val="A5A5A5"/>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800" b="0" i="0" baseline="0" dirty="0">
                <a:solidFill>
                  <a:schemeClr val="tx1"/>
                </a:solidFill>
                <a:effectLst/>
                <a:latin typeface="+mn-lt"/>
              </a:rPr>
              <a:t>TRUST FUND &amp; HOMESTEAD EXEMPTION REIMBURSEMENTS - FY 2025-26</a:t>
            </a:r>
            <a:br>
              <a:rPr lang="en-US" sz="1400" b="0" i="0" baseline="0" dirty="0">
                <a:solidFill>
                  <a:schemeClr val="tx1"/>
                </a:solidFill>
                <a:effectLst/>
                <a:latin typeface="+mn-lt"/>
              </a:rPr>
            </a:br>
            <a:endParaRPr lang="en-US" sz="1400" b="0" dirty="0">
              <a:solidFill>
                <a:schemeClr val="tx1"/>
              </a:solidFill>
              <a:effectLst/>
              <a:latin typeface="+mn-lt"/>
            </a:endParaRPr>
          </a:p>
        </c:rich>
      </c:tx>
      <c:layout>
        <c:manualLayout>
          <c:xMode val="edge"/>
          <c:yMode val="edge"/>
          <c:x val="0.17704238461549926"/>
          <c:y val="3.434343434343434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9953066761216412"/>
          <c:y val="0.14567469975343994"/>
          <c:w val="0.57186340667193736"/>
          <c:h val="0.78781181897717334"/>
        </c:manualLayout>
      </c:layout>
      <c:pieChart>
        <c:varyColors val="1"/>
        <c:ser>
          <c:idx val="0"/>
          <c:order val="0"/>
          <c:spPr>
            <a:solidFill>
              <a:schemeClr val="accent2"/>
            </a:solidFill>
          </c:spPr>
          <c:explosion val="1"/>
          <c:dPt>
            <c:idx val="0"/>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1-B039-4BE8-84D3-8FC13515E4EA}"/>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B039-4BE8-84D3-8FC13515E4EA}"/>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B039-4BE8-84D3-8FC13515E4EA}"/>
              </c:ext>
            </c:extLst>
          </c:dPt>
          <c:dLbls>
            <c:dLbl>
              <c:idx val="0"/>
              <c:layout>
                <c:manualLayout>
                  <c:x val="-5.2023660085967517E-2"/>
                  <c:y val="-3.0902187096729442E-2"/>
                </c:manualLayout>
              </c:layout>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4768772110007988"/>
                      <c:h val="5.1650069422246064E-2"/>
                    </c:manualLayout>
                  </c15:layout>
                </c:ext>
                <c:ext xmlns:c16="http://schemas.microsoft.com/office/drawing/2014/chart" uri="{C3380CC4-5D6E-409C-BE32-E72D297353CC}">
                  <c16:uniqueId val="{00000001-B039-4BE8-84D3-8FC13515E4EA}"/>
                </c:ext>
              </c:extLst>
            </c:dLbl>
            <c:dLbl>
              <c:idx val="1"/>
              <c:layout>
                <c:manualLayout>
                  <c:x val="4.8305850355661976E-2"/>
                  <c:y val="-1.3559893578411716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039-4BE8-84D3-8FC13515E4EA}"/>
                </c:ext>
              </c:extLst>
            </c:dLbl>
            <c:dLbl>
              <c:idx val="2"/>
              <c:layout>
                <c:manualLayout>
                  <c:x val="-5.092234394613717E-2"/>
                  <c:y val="-8.2356910769245839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039-4BE8-84D3-8FC13515E4E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in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('dollar, fixed, formula data'!$A$4,'dollar, fixed, formula data'!$A$6,'dollar, fixed, formula data'!$A$9)</c:f>
              <c:strCache>
                <c:ptCount val="3"/>
                <c:pt idx="0">
                  <c:v>Fixed</c:v>
                </c:pt>
                <c:pt idx="1">
                  <c:v>Formula</c:v>
                </c:pt>
                <c:pt idx="2">
                  <c:v>Dollar for Dollar</c:v>
                </c:pt>
              </c:strCache>
            </c:strRef>
          </c:cat>
          <c:val>
            <c:numRef>
              <c:f>('dollar, fixed, formula data'!$P$4,'dollar, fixed, formula data'!$P$6,'dollar, fixed, formula data'!$P$9)</c:f>
              <c:numCache>
                <c:formatCode>0%</c:formatCode>
                <c:ptCount val="3"/>
                <c:pt idx="0">
                  <c:v>0.19253363206340096</c:v>
                </c:pt>
                <c:pt idx="1">
                  <c:v>0.57946035521389216</c:v>
                </c:pt>
                <c:pt idx="2">
                  <c:v>0.22800601272270687</c:v>
                </c:pt>
              </c:numCache>
            </c:numRef>
          </c:val>
          <c:extLst>
            <c:ext xmlns:c16="http://schemas.microsoft.com/office/drawing/2014/chart" uri="{C3380CC4-5D6E-409C-BE32-E72D297353CC}">
              <c16:uniqueId val="{00000006-B039-4BE8-84D3-8FC13515E4EA}"/>
            </c:ext>
          </c:extLst>
        </c:ser>
        <c:dLbls>
          <c:showLegendKey val="0"/>
          <c:showVal val="0"/>
          <c:showCatName val="0"/>
          <c:showSerName val="0"/>
          <c:showPercent val="0"/>
          <c:showBubbleSize val="0"/>
          <c:showLeaderLines val="1"/>
        </c:dLbls>
        <c:firstSliceAng val="275"/>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ysClr val="windowText" lastClr="000000"/>
                </a:solidFill>
                <a:latin typeface="+mn-lt"/>
                <a:ea typeface="+mn-ea"/>
                <a:cs typeface="+mn-cs"/>
              </a:defRPr>
            </a:pPr>
            <a:r>
              <a:rPr lang="en-US" sz="1800" b="0" dirty="0">
                <a:solidFill>
                  <a:schemeClr val="tx1"/>
                </a:solidFill>
              </a:rPr>
              <a:t>PROPERTY TAX RELIEF REIMBURSEMENTS</a:t>
            </a:r>
            <a:r>
              <a:rPr lang="en-US" sz="1600" b="1" dirty="0">
                <a:solidFill>
                  <a:schemeClr val="tx1"/>
                </a:solidFill>
              </a:rPr>
              <a:t>
</a:t>
            </a:r>
            <a:r>
              <a:rPr lang="en-US" sz="1400" b="0" dirty="0">
                <a:solidFill>
                  <a:schemeClr val="tx1"/>
                </a:solidFill>
              </a:rPr>
              <a:t>Trust Fund for Tax Relief</a:t>
            </a:r>
            <a:r>
              <a:rPr lang="en-US" sz="1400" b="0" baseline="0" dirty="0">
                <a:solidFill>
                  <a:schemeClr val="tx1"/>
                </a:solidFill>
              </a:rPr>
              <a:t> </a:t>
            </a:r>
            <a:r>
              <a:rPr lang="en-US" sz="1400" b="0" dirty="0">
                <a:solidFill>
                  <a:schemeClr val="tx1"/>
                </a:solidFill>
              </a:rPr>
              <a:t>and Homestead Exemption Fund</a:t>
            </a:r>
            <a:endParaRPr lang="en-US" sz="1600" b="0" dirty="0">
              <a:solidFill>
                <a:schemeClr val="tx1"/>
              </a:solidFill>
            </a:endParaRPr>
          </a:p>
        </c:rich>
      </c:tx>
      <c:layout>
        <c:manualLayout>
          <c:xMode val="edge"/>
          <c:yMode val="edge"/>
          <c:x val="0.32147400653429442"/>
          <c:y val="6.0641394962180298E-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7.4300562973106624E-2"/>
          <c:y val="0.13298232385794459"/>
          <c:w val="0.90103141998554526"/>
          <c:h val="0.66909583370393644"/>
        </c:manualLayout>
      </c:layout>
      <c:lineChart>
        <c:grouping val="standard"/>
        <c:varyColors val="0"/>
        <c:ser>
          <c:idx val="0"/>
          <c:order val="0"/>
          <c:tx>
            <c:strRef>
              <c:f>'Reimbursement History Data'!$C$2:$N$2</c:f>
              <c:strCache>
                <c:ptCount val="1"/>
                <c:pt idx="0">
                  <c:v>PROPERTY TAX RELIEF REIMBURSEMENT TOTAL</c:v>
                </c:pt>
              </c:strCache>
            </c:strRef>
          </c:tx>
          <c:spPr>
            <a:ln w="28575" cap="rnd">
              <a:solidFill>
                <a:schemeClr val="accent1"/>
              </a:solidFill>
              <a:round/>
            </a:ln>
            <a:effectLst/>
          </c:spPr>
          <c:marker>
            <c:symbol val="none"/>
          </c:marker>
          <c:dPt>
            <c:idx val="28"/>
            <c:marker>
              <c:symbol val="none"/>
            </c:marker>
            <c:bubble3D val="0"/>
            <c:spPr>
              <a:ln w="28575" cap="rnd">
                <a:solidFill>
                  <a:schemeClr val="accent1"/>
                </a:solidFill>
                <a:round/>
              </a:ln>
              <a:effectLst/>
            </c:spPr>
            <c:extLst>
              <c:ext xmlns:c16="http://schemas.microsoft.com/office/drawing/2014/chart" uri="{C3380CC4-5D6E-409C-BE32-E72D297353CC}">
                <c16:uniqueId val="{00000001-6A89-456A-AA53-8EA482A9777C}"/>
              </c:ext>
            </c:extLst>
          </c:dPt>
          <c:dPt>
            <c:idx val="29"/>
            <c:marker>
              <c:symbol val="none"/>
            </c:marker>
            <c:bubble3D val="0"/>
            <c:extLst>
              <c:ext xmlns:c16="http://schemas.microsoft.com/office/drawing/2014/chart" uri="{C3380CC4-5D6E-409C-BE32-E72D297353CC}">
                <c16:uniqueId val="{00000002-6A89-456A-AA53-8EA482A9777C}"/>
              </c:ext>
            </c:extLst>
          </c:dPt>
          <c:dPt>
            <c:idx val="30"/>
            <c:marker>
              <c:symbol val="none"/>
            </c:marker>
            <c:bubble3D val="0"/>
            <c:spPr>
              <a:ln w="28575" cap="rnd">
                <a:solidFill>
                  <a:schemeClr val="accent1"/>
                </a:solidFill>
                <a:round/>
              </a:ln>
              <a:effectLst/>
            </c:spPr>
            <c:extLst>
              <c:ext xmlns:c16="http://schemas.microsoft.com/office/drawing/2014/chart" uri="{C3380CC4-5D6E-409C-BE32-E72D297353CC}">
                <c16:uniqueId val="{00000004-6A89-456A-AA53-8EA482A9777C}"/>
              </c:ext>
            </c:extLst>
          </c:dPt>
          <c:cat>
            <c:strRef>
              <c:f>'Reimbursement History Data'!$A$29:$A$61</c:f>
              <c:strCache>
                <c:ptCount val="33"/>
                <c:pt idx="0">
                  <c:v>FY 94</c:v>
                </c:pt>
                <c:pt idx="1">
                  <c:v>FY 95</c:v>
                </c:pt>
                <c:pt idx="2">
                  <c:v>FY 96</c:v>
                </c:pt>
                <c:pt idx="3">
                  <c:v>FY 97</c:v>
                </c:pt>
                <c:pt idx="4">
                  <c:v>FY 98</c:v>
                </c:pt>
                <c:pt idx="5">
                  <c:v>FY 99</c:v>
                </c:pt>
                <c:pt idx="6">
                  <c:v>FY 00</c:v>
                </c:pt>
                <c:pt idx="7">
                  <c:v>FY 01</c:v>
                </c:pt>
                <c:pt idx="8">
                  <c:v>FY 02</c:v>
                </c:pt>
                <c:pt idx="9">
                  <c:v>FY 03</c:v>
                </c:pt>
                <c:pt idx="10">
                  <c:v>FY 04</c:v>
                </c:pt>
                <c:pt idx="11">
                  <c:v>FY 05</c:v>
                </c:pt>
                <c:pt idx="12">
                  <c:v>FY 06</c:v>
                </c:pt>
                <c:pt idx="13">
                  <c:v>FY 07</c:v>
                </c:pt>
                <c:pt idx="14">
                  <c:v>FY 08</c:v>
                </c:pt>
                <c:pt idx="15">
                  <c:v>FY 09</c:v>
                </c:pt>
                <c:pt idx="16">
                  <c:v>FY 10</c:v>
                </c:pt>
                <c:pt idx="17">
                  <c:v>FY 11</c:v>
                </c:pt>
                <c:pt idx="18">
                  <c:v>FY 12</c:v>
                </c:pt>
                <c:pt idx="19">
                  <c:v>FY 13</c:v>
                </c:pt>
                <c:pt idx="20">
                  <c:v>FY 14</c:v>
                </c:pt>
                <c:pt idx="21">
                  <c:v>FY 15</c:v>
                </c:pt>
                <c:pt idx="22">
                  <c:v>FY 16</c:v>
                </c:pt>
                <c:pt idx="23">
                  <c:v>FY 17</c:v>
                </c:pt>
                <c:pt idx="24">
                  <c:v>FY 18</c:v>
                </c:pt>
                <c:pt idx="25">
                  <c:v>FY 19</c:v>
                </c:pt>
                <c:pt idx="26">
                  <c:v>FY 20</c:v>
                </c:pt>
                <c:pt idx="27">
                  <c:v>FY 21</c:v>
                </c:pt>
                <c:pt idx="28">
                  <c:v>FY 22</c:v>
                </c:pt>
                <c:pt idx="29">
                  <c:v>FY 23</c:v>
                </c:pt>
                <c:pt idx="30">
                  <c:v>FY 24</c:v>
                </c:pt>
                <c:pt idx="31">
                  <c:v>FY 25</c:v>
                </c:pt>
                <c:pt idx="32">
                  <c:v>FY 26</c:v>
                </c:pt>
              </c:strCache>
            </c:strRef>
          </c:cat>
          <c:val>
            <c:numRef>
              <c:f>'Reimbursement History Data'!$N$29:$N$61</c:f>
              <c:numCache>
                <c:formatCode>"$"#,##0</c:formatCode>
                <c:ptCount val="33"/>
                <c:pt idx="0">
                  <c:v>82755432.799999997</c:v>
                </c:pt>
                <c:pt idx="1">
                  <c:v>85357721.919999987</c:v>
                </c:pt>
                <c:pt idx="2">
                  <c:v>294957387.97000003</c:v>
                </c:pt>
                <c:pt idx="3">
                  <c:v>305456213.40999997</c:v>
                </c:pt>
                <c:pt idx="4">
                  <c:v>317515985</c:v>
                </c:pt>
                <c:pt idx="5">
                  <c:v>353350553</c:v>
                </c:pt>
                <c:pt idx="6">
                  <c:v>381443193</c:v>
                </c:pt>
                <c:pt idx="7">
                  <c:v>440702185</c:v>
                </c:pt>
                <c:pt idx="8">
                  <c:v>461149836</c:v>
                </c:pt>
                <c:pt idx="9">
                  <c:v>473471855.27999997</c:v>
                </c:pt>
                <c:pt idx="10">
                  <c:v>485064168</c:v>
                </c:pt>
                <c:pt idx="11">
                  <c:v>494406747</c:v>
                </c:pt>
                <c:pt idx="12">
                  <c:v>500073073</c:v>
                </c:pt>
                <c:pt idx="13">
                  <c:v>510236972.34000003</c:v>
                </c:pt>
                <c:pt idx="14">
                  <c:v>1089376492.0900002</c:v>
                </c:pt>
                <c:pt idx="15">
                  <c:v>1117443414.5621934</c:v>
                </c:pt>
                <c:pt idx="16">
                  <c:v>1149596236.6300886</c:v>
                </c:pt>
                <c:pt idx="17">
                  <c:v>1162844103</c:v>
                </c:pt>
                <c:pt idx="18">
                  <c:v>1181632432.9200001</c:v>
                </c:pt>
                <c:pt idx="19">
                  <c:v>1213084899.29</c:v>
                </c:pt>
                <c:pt idx="20">
                  <c:v>1241807798.3099999</c:v>
                </c:pt>
                <c:pt idx="21">
                  <c:v>1266100402.4200001</c:v>
                </c:pt>
                <c:pt idx="22">
                  <c:v>1293264244.3099999</c:v>
                </c:pt>
                <c:pt idx="23">
                  <c:v>1308374522.23</c:v>
                </c:pt>
                <c:pt idx="24">
                  <c:v>1332000653.1100001</c:v>
                </c:pt>
                <c:pt idx="25">
                  <c:v>1373310493.9660354</c:v>
                </c:pt>
                <c:pt idx="26">
                  <c:v>1412573162.2346978</c:v>
                </c:pt>
                <c:pt idx="27">
                  <c:v>1455144757.1300001</c:v>
                </c:pt>
                <c:pt idx="28">
                  <c:v>1524212670.5999999</c:v>
                </c:pt>
                <c:pt idx="29">
                  <c:v>1664049899.4022112</c:v>
                </c:pt>
                <c:pt idx="30">
                  <c:v>1776729709.3215759</c:v>
                </c:pt>
                <c:pt idx="31">
                  <c:v>1854520011.939738</c:v>
                </c:pt>
                <c:pt idx="32">
                  <c:v>1924441622.5999999</c:v>
                </c:pt>
              </c:numCache>
            </c:numRef>
          </c:val>
          <c:smooth val="0"/>
          <c:extLst>
            <c:ext xmlns:c16="http://schemas.microsoft.com/office/drawing/2014/chart" uri="{C3380CC4-5D6E-409C-BE32-E72D297353CC}">
              <c16:uniqueId val="{00000005-6A89-456A-AA53-8EA482A9777C}"/>
            </c:ext>
          </c:extLst>
        </c:ser>
        <c:dLbls>
          <c:showLegendKey val="0"/>
          <c:showVal val="0"/>
          <c:showCatName val="0"/>
          <c:showSerName val="0"/>
          <c:showPercent val="0"/>
          <c:showBubbleSize val="0"/>
        </c:dLbls>
        <c:smooth val="0"/>
        <c:axId val="558106816"/>
        <c:axId val="558101568"/>
      </c:lineChart>
      <c:catAx>
        <c:axId val="558106816"/>
        <c:scaling>
          <c:orientation val="minMax"/>
        </c:scaling>
        <c:delete val="0"/>
        <c:axPos val="b"/>
        <c:numFmt formatCode="General" sourceLinked="1"/>
        <c:majorTickMark val="out"/>
        <c:minorTickMark val="none"/>
        <c:tickLblPos val="nextTo"/>
        <c:spPr>
          <a:noFill/>
          <a:ln w="9525" cap="flat" cmpd="sng" algn="ctr">
            <a:solidFill>
              <a:schemeClr val="bg2"/>
            </a:solidFill>
            <a:round/>
          </a:ln>
          <a:effectLst/>
        </c:spPr>
        <c:txPr>
          <a:bodyPr rot="-5400000" spcFirstLastPara="1" vertOverflow="ellipsis" wrap="square" anchor="ctr" anchorCtr="1"/>
          <a:lstStyle/>
          <a:p>
            <a:pPr>
              <a:defRPr sz="1100" b="0" i="0" u="none" strike="noStrike" kern="1200" baseline="0">
                <a:solidFill>
                  <a:schemeClr val="tx1"/>
                </a:solidFill>
                <a:latin typeface="+mn-lt"/>
                <a:ea typeface="+mn-ea"/>
                <a:cs typeface="+mn-cs"/>
              </a:defRPr>
            </a:pPr>
            <a:endParaRPr lang="en-US"/>
          </a:p>
        </c:txPr>
        <c:crossAx val="558101568"/>
        <c:crosses val="autoZero"/>
        <c:auto val="1"/>
        <c:lblAlgn val="ctr"/>
        <c:lblOffset val="100"/>
        <c:noMultiLvlLbl val="0"/>
      </c:catAx>
      <c:valAx>
        <c:axId val="558101568"/>
        <c:scaling>
          <c:orientation val="minMax"/>
          <c:max val="2000000000"/>
        </c:scaling>
        <c:delete val="0"/>
        <c:axPos val="l"/>
        <c:majorGridlines>
          <c:spPr>
            <a:ln w="9525" cap="flat" cmpd="sng" algn="ctr">
              <a:solidFill>
                <a:schemeClr val="bg2"/>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solidFill>
                      <a:srgbClr val="595959"/>
                    </a:solidFill>
                  </a:rPr>
                  <a:t>(Millions )</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in"/>
        <c:minorTickMark val="in"/>
        <c:tickLblPos val="nextTo"/>
        <c:spPr>
          <a:noFill/>
          <a:ln>
            <a:solidFill>
              <a:srgbClr val="A5A5A5"/>
            </a:solid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558106816"/>
        <c:crosses val="autoZero"/>
        <c:crossBetween val="between"/>
      </c:valAx>
      <c:spPr>
        <a:noFill/>
        <a:ln w="9525">
          <a:solidFill>
            <a:schemeClr val="bg2"/>
          </a:solid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SOUTH CAROLINA POPULATION</a:t>
            </a:r>
          </a:p>
          <a:p>
            <a:pPr>
              <a:defRPr sz="1800"/>
            </a:pPr>
            <a:r>
              <a:rPr lang="en-US" sz="1400" dirty="0"/>
              <a:t>Age 0-17, 18-64,</a:t>
            </a:r>
            <a:r>
              <a:rPr lang="en-US" sz="1400" baseline="0" dirty="0"/>
              <a:t> and 65+</a:t>
            </a:r>
            <a:endParaRPr lang="en-US" sz="14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6869810176246459E-2"/>
          <c:y val="0.12895685976706825"/>
          <c:w val="0.90727605991859628"/>
          <c:h val="0.69439756343564629"/>
        </c:manualLayout>
      </c:layout>
      <c:lineChart>
        <c:grouping val="standard"/>
        <c:varyColors val="0"/>
        <c:ser>
          <c:idx val="0"/>
          <c:order val="0"/>
          <c:tx>
            <c:strRef>
              <c:f>SO_INT2020_PROJv23_3agrpLine!$A$3</c:f>
              <c:strCache>
                <c:ptCount val="1"/>
                <c:pt idx="0">
                  <c:v> 0 to 17</c:v>
                </c:pt>
              </c:strCache>
            </c:strRef>
          </c:tx>
          <c:spPr>
            <a:ln w="28575" cap="rnd">
              <a:solidFill>
                <a:srgbClr val="003366"/>
              </a:solidFill>
              <a:round/>
            </a:ln>
            <a:effectLst/>
          </c:spPr>
          <c:marker>
            <c:symbol val="none"/>
          </c:marker>
          <c:cat>
            <c:numRef>
              <c:f>SO_INT2020_PROJv23_3agrpLine!$B$1:$AI$1</c:f>
              <c:numCache>
                <c:formatCode>General</c:formatCode>
                <c:ptCount val="3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pt idx="21">
                  <c:v>2031</c:v>
                </c:pt>
                <c:pt idx="22">
                  <c:v>2032</c:v>
                </c:pt>
                <c:pt idx="23">
                  <c:v>2033</c:v>
                </c:pt>
                <c:pt idx="24">
                  <c:v>2034</c:v>
                </c:pt>
                <c:pt idx="25">
                  <c:v>2035</c:v>
                </c:pt>
                <c:pt idx="26">
                  <c:v>2036</c:v>
                </c:pt>
                <c:pt idx="27">
                  <c:v>2037</c:v>
                </c:pt>
                <c:pt idx="28">
                  <c:v>2038</c:v>
                </c:pt>
                <c:pt idx="29">
                  <c:v>2039</c:v>
                </c:pt>
                <c:pt idx="30">
                  <c:v>2040</c:v>
                </c:pt>
                <c:pt idx="31">
                  <c:v>2041</c:v>
                </c:pt>
                <c:pt idx="32">
                  <c:v>2042</c:v>
                </c:pt>
                <c:pt idx="33">
                  <c:v>2043</c:v>
                </c:pt>
              </c:numCache>
            </c:numRef>
          </c:cat>
          <c:val>
            <c:numRef>
              <c:f>SO_INT2020_PROJv23_3agrpLine!$B$3:$AI$3</c:f>
              <c:numCache>
                <c:formatCode>General</c:formatCode>
                <c:ptCount val="34"/>
                <c:pt idx="0">
                  <c:v>1079197</c:v>
                </c:pt>
                <c:pt idx="1">
                  <c:v>1074536</c:v>
                </c:pt>
                <c:pt idx="2">
                  <c:v>1073751</c:v>
                </c:pt>
                <c:pt idx="3">
                  <c:v>1073782</c:v>
                </c:pt>
                <c:pt idx="4">
                  <c:v>1078374</c:v>
                </c:pt>
                <c:pt idx="5">
                  <c:v>1085611</c:v>
                </c:pt>
                <c:pt idx="6">
                  <c:v>1090803</c:v>
                </c:pt>
                <c:pt idx="7">
                  <c:v>1095546</c:v>
                </c:pt>
                <c:pt idx="8">
                  <c:v>1097853</c:v>
                </c:pt>
                <c:pt idx="9">
                  <c:v>1101666</c:v>
                </c:pt>
                <c:pt idx="10">
                  <c:v>1118808</c:v>
                </c:pt>
                <c:pt idx="11">
                  <c:v>1122726</c:v>
                </c:pt>
                <c:pt idx="12">
                  <c:v>1134671</c:v>
                </c:pt>
                <c:pt idx="13">
                  <c:v>1144201</c:v>
                </c:pt>
                <c:pt idx="14">
                  <c:v>1149629.3811999999</c:v>
                </c:pt>
                <c:pt idx="15">
                  <c:v>1152640.831</c:v>
                </c:pt>
                <c:pt idx="16">
                  <c:v>1155172.3992999999</c:v>
                </c:pt>
                <c:pt idx="17">
                  <c:v>1159879.6009</c:v>
                </c:pt>
                <c:pt idx="18">
                  <c:v>1166690.6442</c:v>
                </c:pt>
                <c:pt idx="19">
                  <c:v>1175760.2242999999</c:v>
                </c:pt>
                <c:pt idx="20">
                  <c:v>1185427.4632000001</c:v>
                </c:pt>
                <c:pt idx="21">
                  <c:v>1195219.7971999999</c:v>
                </c:pt>
                <c:pt idx="22">
                  <c:v>1204358.6926</c:v>
                </c:pt>
                <c:pt idx="23">
                  <c:v>1213262.7117000001</c:v>
                </c:pt>
                <c:pt idx="24">
                  <c:v>1222705.6477999999</c:v>
                </c:pt>
                <c:pt idx="25">
                  <c:v>1233602.6719</c:v>
                </c:pt>
                <c:pt idx="26">
                  <c:v>1245282.7285</c:v>
                </c:pt>
                <c:pt idx="27">
                  <c:v>1258189.9863</c:v>
                </c:pt>
                <c:pt idx="28">
                  <c:v>1271723.3393000001</c:v>
                </c:pt>
                <c:pt idx="29">
                  <c:v>1285551.8478999999</c:v>
                </c:pt>
                <c:pt idx="30">
                  <c:v>1299005.4879000001</c:v>
                </c:pt>
                <c:pt idx="31">
                  <c:v>1312981.8202</c:v>
                </c:pt>
                <c:pt idx="32">
                  <c:v>1327110.452</c:v>
                </c:pt>
                <c:pt idx="33">
                  <c:v>1341411.3988000001</c:v>
                </c:pt>
              </c:numCache>
            </c:numRef>
          </c:val>
          <c:smooth val="0"/>
          <c:extLst>
            <c:ext xmlns:c16="http://schemas.microsoft.com/office/drawing/2014/chart" uri="{C3380CC4-5D6E-409C-BE32-E72D297353CC}">
              <c16:uniqueId val="{00000000-8305-4AAC-987C-6992DB21F806}"/>
            </c:ext>
          </c:extLst>
        </c:ser>
        <c:ser>
          <c:idx val="1"/>
          <c:order val="1"/>
          <c:tx>
            <c:strRef>
              <c:f>SO_INT2020_PROJv23_3agrpLine!$A$4</c:f>
              <c:strCache>
                <c:ptCount val="1"/>
                <c:pt idx="0">
                  <c:v>18 to 64</c:v>
                </c:pt>
              </c:strCache>
            </c:strRef>
          </c:tx>
          <c:spPr>
            <a:ln w="28575" cap="rnd">
              <a:solidFill>
                <a:srgbClr val="A2B5DE"/>
              </a:solidFill>
              <a:prstDash val="solid"/>
              <a:round/>
            </a:ln>
            <a:effectLst/>
          </c:spPr>
          <c:marker>
            <c:symbol val="none"/>
          </c:marker>
          <c:cat>
            <c:numRef>
              <c:f>SO_INT2020_PROJv23_3agrpLine!$B$1:$AI$1</c:f>
              <c:numCache>
                <c:formatCode>General</c:formatCode>
                <c:ptCount val="3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pt idx="21">
                  <c:v>2031</c:v>
                </c:pt>
                <c:pt idx="22">
                  <c:v>2032</c:v>
                </c:pt>
                <c:pt idx="23">
                  <c:v>2033</c:v>
                </c:pt>
                <c:pt idx="24">
                  <c:v>2034</c:v>
                </c:pt>
                <c:pt idx="25">
                  <c:v>2035</c:v>
                </c:pt>
                <c:pt idx="26">
                  <c:v>2036</c:v>
                </c:pt>
                <c:pt idx="27">
                  <c:v>2037</c:v>
                </c:pt>
                <c:pt idx="28">
                  <c:v>2038</c:v>
                </c:pt>
                <c:pt idx="29">
                  <c:v>2039</c:v>
                </c:pt>
                <c:pt idx="30">
                  <c:v>2040</c:v>
                </c:pt>
                <c:pt idx="31">
                  <c:v>2041</c:v>
                </c:pt>
                <c:pt idx="32">
                  <c:v>2042</c:v>
                </c:pt>
                <c:pt idx="33">
                  <c:v>2043</c:v>
                </c:pt>
              </c:numCache>
            </c:numRef>
          </c:cat>
          <c:val>
            <c:numRef>
              <c:f>SO_INT2020_PROJv23_3agrpLine!$B$4:$AI$4</c:f>
              <c:numCache>
                <c:formatCode>General</c:formatCode>
                <c:ptCount val="34"/>
                <c:pt idx="0">
                  <c:v>2917168</c:v>
                </c:pt>
                <c:pt idx="1">
                  <c:v>2928228</c:v>
                </c:pt>
                <c:pt idx="2">
                  <c:v>2929125</c:v>
                </c:pt>
                <c:pt idx="3">
                  <c:v>2935662</c:v>
                </c:pt>
                <c:pt idx="4">
                  <c:v>2948951</c:v>
                </c:pt>
                <c:pt idx="5">
                  <c:v>2968139</c:v>
                </c:pt>
                <c:pt idx="6">
                  <c:v>2985555</c:v>
                </c:pt>
                <c:pt idx="7">
                  <c:v>3001131</c:v>
                </c:pt>
                <c:pt idx="8">
                  <c:v>3018718</c:v>
                </c:pt>
                <c:pt idx="9">
                  <c:v>3034411</c:v>
                </c:pt>
                <c:pt idx="10">
                  <c:v>3083074</c:v>
                </c:pt>
                <c:pt idx="11">
                  <c:v>3111038</c:v>
                </c:pt>
                <c:pt idx="12">
                  <c:v>3150318</c:v>
                </c:pt>
                <c:pt idx="13">
                  <c:v>3191423</c:v>
                </c:pt>
                <c:pt idx="14">
                  <c:v>3225375.5747000002</c:v>
                </c:pt>
                <c:pt idx="15">
                  <c:v>3261282.5874999999</c:v>
                </c:pt>
                <c:pt idx="16">
                  <c:v>3297530.6710999999</c:v>
                </c:pt>
                <c:pt idx="17">
                  <c:v>3332190.2667</c:v>
                </c:pt>
                <c:pt idx="18">
                  <c:v>3365790.9918999998</c:v>
                </c:pt>
                <c:pt idx="19">
                  <c:v>3397698.1143999998</c:v>
                </c:pt>
                <c:pt idx="20">
                  <c:v>3431374.4567999998</c:v>
                </c:pt>
                <c:pt idx="21">
                  <c:v>3468200.0035000001</c:v>
                </c:pt>
                <c:pt idx="22">
                  <c:v>3508362.9260999998</c:v>
                </c:pt>
                <c:pt idx="23">
                  <c:v>3550907.5762999998</c:v>
                </c:pt>
                <c:pt idx="24">
                  <c:v>3593455.5561000002</c:v>
                </c:pt>
                <c:pt idx="25">
                  <c:v>3632861.6181999999</c:v>
                </c:pt>
                <c:pt idx="26">
                  <c:v>3670434.9739000001</c:v>
                </c:pt>
                <c:pt idx="27">
                  <c:v>3710761.7313999999</c:v>
                </c:pt>
                <c:pt idx="28">
                  <c:v>3754850.676</c:v>
                </c:pt>
                <c:pt idx="29">
                  <c:v>3802169.8366999999</c:v>
                </c:pt>
                <c:pt idx="30">
                  <c:v>3851320.1564000002</c:v>
                </c:pt>
                <c:pt idx="31">
                  <c:v>3902260.7020999999</c:v>
                </c:pt>
                <c:pt idx="32">
                  <c:v>3952498.3933999999</c:v>
                </c:pt>
                <c:pt idx="33">
                  <c:v>4002504.6324</c:v>
                </c:pt>
              </c:numCache>
            </c:numRef>
          </c:val>
          <c:smooth val="0"/>
          <c:extLst>
            <c:ext xmlns:c16="http://schemas.microsoft.com/office/drawing/2014/chart" uri="{C3380CC4-5D6E-409C-BE32-E72D297353CC}">
              <c16:uniqueId val="{00000001-8305-4AAC-987C-6992DB21F806}"/>
            </c:ext>
          </c:extLst>
        </c:ser>
        <c:ser>
          <c:idx val="2"/>
          <c:order val="2"/>
          <c:tx>
            <c:strRef>
              <c:f>SO_INT2020_PROJv23_3agrpLine!$A$5</c:f>
              <c:strCache>
                <c:ptCount val="1"/>
                <c:pt idx="0">
                  <c:v>65+</c:v>
                </c:pt>
              </c:strCache>
            </c:strRef>
          </c:tx>
          <c:spPr>
            <a:ln w="28575" cap="rnd">
              <a:solidFill>
                <a:srgbClr val="A5A5A5"/>
              </a:solidFill>
              <a:round/>
            </a:ln>
            <a:effectLst/>
          </c:spPr>
          <c:marker>
            <c:symbol val="none"/>
          </c:marker>
          <c:cat>
            <c:numRef>
              <c:f>SO_INT2020_PROJv23_3agrpLine!$B$1:$AI$1</c:f>
              <c:numCache>
                <c:formatCode>General</c:formatCode>
                <c:ptCount val="3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pt idx="20">
                  <c:v>2030</c:v>
                </c:pt>
                <c:pt idx="21">
                  <c:v>2031</c:v>
                </c:pt>
                <c:pt idx="22">
                  <c:v>2032</c:v>
                </c:pt>
                <c:pt idx="23">
                  <c:v>2033</c:v>
                </c:pt>
                <c:pt idx="24">
                  <c:v>2034</c:v>
                </c:pt>
                <c:pt idx="25">
                  <c:v>2035</c:v>
                </c:pt>
                <c:pt idx="26">
                  <c:v>2036</c:v>
                </c:pt>
                <c:pt idx="27">
                  <c:v>2037</c:v>
                </c:pt>
                <c:pt idx="28">
                  <c:v>2038</c:v>
                </c:pt>
                <c:pt idx="29">
                  <c:v>2039</c:v>
                </c:pt>
                <c:pt idx="30">
                  <c:v>2040</c:v>
                </c:pt>
                <c:pt idx="31">
                  <c:v>2041</c:v>
                </c:pt>
                <c:pt idx="32">
                  <c:v>2042</c:v>
                </c:pt>
                <c:pt idx="33">
                  <c:v>2043</c:v>
                </c:pt>
              </c:numCache>
            </c:numRef>
          </c:cat>
          <c:val>
            <c:numRef>
              <c:f>SO_INT2020_PROJv23_3agrpLine!$B$5:$AI$5</c:f>
              <c:numCache>
                <c:formatCode>General</c:formatCode>
                <c:ptCount val="34"/>
                <c:pt idx="0">
                  <c:v>637304</c:v>
                </c:pt>
                <c:pt idx="1">
                  <c:v>658980</c:v>
                </c:pt>
                <c:pt idx="2">
                  <c:v>696482</c:v>
                </c:pt>
                <c:pt idx="3">
                  <c:v>728623</c:v>
                </c:pt>
                <c:pt idx="4">
                  <c:v>762398</c:v>
                </c:pt>
                <c:pt idx="5">
                  <c:v>796386</c:v>
                </c:pt>
                <c:pt idx="6">
                  <c:v>832046</c:v>
                </c:pt>
                <c:pt idx="7">
                  <c:v>867065</c:v>
                </c:pt>
                <c:pt idx="8">
                  <c:v>903036</c:v>
                </c:pt>
                <c:pt idx="9">
                  <c:v>940797</c:v>
                </c:pt>
                <c:pt idx="10">
                  <c:v>930269</c:v>
                </c:pt>
                <c:pt idx="11">
                  <c:v>960084</c:v>
                </c:pt>
                <c:pt idx="12">
                  <c:v>997966</c:v>
                </c:pt>
                <c:pt idx="13">
                  <c:v>1037931</c:v>
                </c:pt>
                <c:pt idx="14">
                  <c:v>1070285.5907000001</c:v>
                </c:pt>
                <c:pt idx="15">
                  <c:v>1103152.7978999999</c:v>
                </c:pt>
                <c:pt idx="16">
                  <c:v>1136918.4076</c:v>
                </c:pt>
                <c:pt idx="17">
                  <c:v>1170331.6987999999</c:v>
                </c:pt>
                <c:pt idx="18">
                  <c:v>1202894.7238</c:v>
                </c:pt>
                <c:pt idx="19">
                  <c:v>1235055.3399</c:v>
                </c:pt>
                <c:pt idx="20">
                  <c:v>1265016.6787</c:v>
                </c:pt>
                <c:pt idx="21">
                  <c:v>1291744.5359</c:v>
                </c:pt>
                <c:pt idx="22">
                  <c:v>1315719.9756</c:v>
                </c:pt>
                <c:pt idx="23">
                  <c:v>1337777.6703000001</c:v>
                </c:pt>
                <c:pt idx="24">
                  <c:v>1359952.5393000001</c:v>
                </c:pt>
                <c:pt idx="25">
                  <c:v>1384367.3807999999</c:v>
                </c:pt>
                <c:pt idx="26">
                  <c:v>1410432.7921</c:v>
                </c:pt>
                <c:pt idx="27">
                  <c:v>1433156.7826</c:v>
                </c:pt>
                <c:pt idx="28">
                  <c:v>1451940.5330999999</c:v>
                </c:pt>
                <c:pt idx="29">
                  <c:v>1467765.1517</c:v>
                </c:pt>
                <c:pt idx="30">
                  <c:v>1482672.4484999999</c:v>
                </c:pt>
                <c:pt idx="31">
                  <c:v>1495884.3573</c:v>
                </c:pt>
                <c:pt idx="32">
                  <c:v>1510535.1816</c:v>
                </c:pt>
                <c:pt idx="33">
                  <c:v>1526132.2272000001</c:v>
                </c:pt>
              </c:numCache>
            </c:numRef>
          </c:val>
          <c:smooth val="0"/>
          <c:extLst>
            <c:ext xmlns:c16="http://schemas.microsoft.com/office/drawing/2014/chart" uri="{C3380CC4-5D6E-409C-BE32-E72D297353CC}">
              <c16:uniqueId val="{00000002-8305-4AAC-987C-6992DB21F806}"/>
            </c:ext>
          </c:extLst>
        </c:ser>
        <c:dLbls>
          <c:showLegendKey val="0"/>
          <c:showVal val="0"/>
          <c:showCatName val="0"/>
          <c:showSerName val="0"/>
          <c:showPercent val="0"/>
          <c:showBubbleSize val="0"/>
        </c:dLbls>
        <c:smooth val="0"/>
        <c:axId val="1402484768"/>
        <c:axId val="1402483328"/>
      </c:lineChart>
      <c:catAx>
        <c:axId val="1402484768"/>
        <c:scaling>
          <c:orientation val="minMax"/>
        </c:scaling>
        <c:delete val="0"/>
        <c:axPos val="b"/>
        <c:numFmt formatCode="General" sourceLinked="1"/>
        <c:majorTickMark val="none"/>
        <c:minorTickMark val="in"/>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02483328"/>
        <c:crosses val="autoZero"/>
        <c:auto val="1"/>
        <c:lblAlgn val="ctr"/>
        <c:lblOffset val="100"/>
        <c:noMultiLvlLbl val="0"/>
      </c:catAx>
      <c:valAx>
        <c:axId val="1402483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in"/>
        <c:tickLblPos val="nextTo"/>
        <c:spPr>
          <a:noFill/>
          <a:ln>
            <a:solidFill>
              <a:schemeClr val="bg1">
                <a:lumMod val="75000"/>
              </a:schemeClr>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02484768"/>
        <c:crosses val="autoZero"/>
        <c:crossBetween val="between"/>
      </c:valAx>
      <c:spPr>
        <a:noFill/>
        <a:ln>
          <a:solidFill>
            <a:schemeClr val="accent4"/>
          </a:solid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pPr>
      <a:endParaRPr lang="en-US"/>
    </a:p>
  </c:txPr>
  <c:externalData r:id="rId3">
    <c:autoUpdate val="0"/>
  </c:externalData>
  <c:userShapes r:id="rId4"/>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0" i="0" u="none" strike="noStrike" kern="1200" spc="0" baseline="0">
                <a:solidFill>
                  <a:srgbClr val="595959"/>
                </a:solidFill>
                <a:latin typeface="Franklin Gothic Book"/>
                <a:ea typeface="Franklin Gothic Book"/>
                <a:cs typeface="Franklin Gothic Book"/>
              </a:defRPr>
            </a:pPr>
            <a:r>
              <a:rPr lang="en-US" dirty="0"/>
              <a:t>ROLLING FISCAL YEAR - TOTAL INDIVIDUAL INCOME TAX </a:t>
            </a:r>
          </a:p>
          <a:p>
            <a:pPr algn="ctr">
              <a:defRPr sz="1800">
                <a:solidFill>
                  <a:srgbClr val="595959"/>
                </a:solidFill>
                <a:latin typeface="Franklin Gothic Book"/>
                <a:ea typeface="Franklin Gothic Book"/>
                <a:cs typeface="Franklin Gothic Book"/>
              </a:defRPr>
            </a:pPr>
            <a:r>
              <a:rPr lang="en-US" sz="1400" dirty="0"/>
              <a:t>Actuals, Estimates, and Target Range, FY 2015-16 to FY 2025-26</a:t>
            </a:r>
          </a:p>
        </c:rich>
      </c:tx>
      <c:layout>
        <c:manualLayout>
          <c:xMode val="edge"/>
          <c:yMode val="edge"/>
          <c:x val="0.27117292403666932"/>
          <c:y val="2.4224824154162668E-2"/>
        </c:manualLayout>
      </c:layout>
      <c:overlay val="0"/>
      <c:spPr>
        <a:noFill/>
        <a:ln>
          <a:noFill/>
        </a:ln>
        <a:effectLst/>
      </c:spPr>
      <c:txPr>
        <a:bodyPr rot="0" spcFirstLastPara="1" vertOverflow="ellipsis" vert="horz" wrap="square" anchor="ctr" anchorCtr="1"/>
        <a:lstStyle/>
        <a:p>
          <a:pPr algn="ctr">
            <a:defRPr sz="1800" b="0" i="0" u="none" strike="noStrike" kern="1200" spc="0" baseline="0">
              <a:solidFill>
                <a:srgbClr val="595959"/>
              </a:solidFill>
              <a:latin typeface="Franklin Gothic Book"/>
              <a:ea typeface="Franklin Gothic Book"/>
              <a:cs typeface="Franklin Gothic Book"/>
            </a:defRPr>
          </a:pPr>
          <a:endParaRPr lang="en-US"/>
        </a:p>
      </c:txPr>
    </c:title>
    <c:autoTitleDeleted val="0"/>
    <c:plotArea>
      <c:layout>
        <c:manualLayout>
          <c:layoutTarget val="inner"/>
          <c:xMode val="edge"/>
          <c:yMode val="edge"/>
          <c:x val="7.8713993852303002E-2"/>
          <c:y val="0.14864156449095778"/>
          <c:w val="0.8971356300126343"/>
          <c:h val="0.65585374333800617"/>
        </c:manualLayout>
      </c:layout>
      <c:areaChart>
        <c:grouping val="stacked"/>
        <c:varyColors val="0"/>
        <c:ser>
          <c:idx val="3"/>
          <c:order val="1"/>
          <c:tx>
            <c:v>Threshold</c:v>
          </c:tx>
          <c:spPr>
            <a:noFill/>
            <a:ln>
              <a:noFill/>
            </a:ln>
            <a:effectLst/>
          </c:spPr>
          <c:val>
            <c:numRef>
              <c:f>DATA!$I$54:$I$185</c:f>
              <c:numCache>
                <c:formatCode>General</c:formatCode>
                <c:ptCount val="132"/>
                <c:pt idx="119" formatCode="&quot;$&quot;#,##0.00">
                  <c:v>#N/A</c:v>
                </c:pt>
                <c:pt idx="120" formatCode="&quot;$&quot;#,##0.00">
                  <c:v>6673.5013368828459</c:v>
                </c:pt>
                <c:pt idx="121" formatCode="&quot;$&quot;#,##0.00">
                  <c:v>6716.5377263942901</c:v>
                </c:pt>
                <c:pt idx="122" formatCode="&quot;$&quot;#,##0.00">
                  <c:v>6744.3319276288976</c:v>
                </c:pt>
                <c:pt idx="123" formatCode="&quot;$&quot;#,##0.00">
                  <c:v>6770.0112109684942</c:v>
                </c:pt>
                <c:pt idx="124" formatCode="&quot;$&quot;#,##0.00">
                  <c:v>6811.668511946089</c:v>
                </c:pt>
                <c:pt idx="125" formatCode="&quot;$&quot;#,##0.00">
                  <c:v>6823.3098458633885</c:v>
                </c:pt>
                <c:pt idx="126" formatCode="&quot;$&quot;#,##0.00">
                  <c:v>6884.6396314123276</c:v>
                </c:pt>
                <c:pt idx="127" formatCode="&quot;$&quot;#,##0.00">
                  <c:v>7145.8232351616207</c:v>
                </c:pt>
                <c:pt idx="128" formatCode="&quot;$&quot;#,##0.00">
                  <c:v>6990.1120327520684</c:v>
                </c:pt>
                <c:pt idx="129" formatCode="&quot;$&quot;#,##0.00">
                  <c:v>6972.4728950423359</c:v>
                </c:pt>
                <c:pt idx="130" formatCode="&quot;$&quot;#,##0.00">
                  <c:v>6743.1253763288478</c:v>
                </c:pt>
                <c:pt idx="131" formatCode="&quot;$&quot;#,##0.00">
                  <c:v>6762.5749999999989</c:v>
                </c:pt>
              </c:numCache>
            </c:numRef>
          </c:val>
          <c:extLst>
            <c:ext xmlns:c16="http://schemas.microsoft.com/office/drawing/2014/chart" uri="{C3380CC4-5D6E-409C-BE32-E72D297353CC}">
              <c16:uniqueId val="{00000000-198B-4636-A817-568CB814FEC6}"/>
            </c:ext>
          </c:extLst>
        </c:ser>
        <c:dLbls>
          <c:showLegendKey val="0"/>
          <c:showVal val="0"/>
          <c:showCatName val="0"/>
          <c:showSerName val="0"/>
          <c:showPercent val="0"/>
          <c:showBubbleSize val="0"/>
        </c:dLbls>
        <c:axId val="236495288"/>
        <c:axId val="236494112"/>
      </c:areaChart>
      <c:lineChart>
        <c:grouping val="standard"/>
        <c:varyColors val="0"/>
        <c:ser>
          <c:idx val="0"/>
          <c:order val="0"/>
          <c:tx>
            <c:v>Actual Collections</c:v>
          </c:tx>
          <c:spPr>
            <a:ln w="25400" cap="rnd">
              <a:solidFill>
                <a:srgbClr val="0E2841"/>
              </a:solidFill>
              <a:round/>
            </a:ln>
            <a:effectLst/>
          </c:spPr>
          <c:marker>
            <c:symbol val="none"/>
          </c:marker>
          <c:cat>
            <c:multiLvlStrRef>
              <c:f>DATA!$C$54:$D$185</c:f>
              <c:multiLvlStrCache>
                <c:ptCount val="132"/>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lvl>
                <c:lvl>
                  <c:pt idx="0">
                    <c:v>FY2015-16</c:v>
                  </c:pt>
                  <c:pt idx="12">
                    <c:v>FY 2016-17</c:v>
                  </c:pt>
                  <c:pt idx="24">
                    <c:v>FY 2017-18</c:v>
                  </c:pt>
                  <c:pt idx="36">
                    <c:v>FY 2018-19</c:v>
                  </c:pt>
                  <c:pt idx="48">
                    <c:v>FY 2019-20</c:v>
                  </c:pt>
                  <c:pt idx="60">
                    <c:v>FY 2020-21</c:v>
                  </c:pt>
                  <c:pt idx="72">
                    <c:v>FY 2021-22</c:v>
                  </c:pt>
                  <c:pt idx="84">
                    <c:v>FY 2022-23</c:v>
                  </c:pt>
                  <c:pt idx="96">
                    <c:v>FY 2023-24</c:v>
                  </c:pt>
                  <c:pt idx="108">
                    <c:v>FY 2024-25</c:v>
                  </c:pt>
                  <c:pt idx="120">
                    <c:v>FY 2025-26</c:v>
                  </c:pt>
                </c:lvl>
              </c:multiLvlStrCache>
            </c:multiLvlStrRef>
          </c:cat>
          <c:val>
            <c:numRef>
              <c:f>DATA!$E$54:$E$185</c:f>
              <c:numCache>
                <c:formatCode>"$"#,##0.00</c:formatCode>
                <c:ptCount val="132"/>
                <c:pt idx="0">
                  <c:v>3696.285108</c:v>
                </c:pt>
                <c:pt idx="1">
                  <c:v>3700.7380389999998</c:v>
                </c:pt>
                <c:pt idx="2">
                  <c:v>3717.0895190000006</c:v>
                </c:pt>
                <c:pt idx="3">
                  <c:v>3736.2944180000004</c:v>
                </c:pt>
                <c:pt idx="4">
                  <c:v>3772.1623790000003</c:v>
                </c:pt>
                <c:pt idx="5">
                  <c:v>3758.5997190000003</c:v>
                </c:pt>
                <c:pt idx="6">
                  <c:v>3911.8917080000001</c:v>
                </c:pt>
                <c:pt idx="7">
                  <c:v>4131.9689609999996</c:v>
                </c:pt>
                <c:pt idx="8">
                  <c:v>3857.2055820000005</c:v>
                </c:pt>
                <c:pt idx="9">
                  <c:v>3807.6236040000003</c:v>
                </c:pt>
                <c:pt idx="10">
                  <c:v>3820.5636329999998</c:v>
                </c:pt>
                <c:pt idx="11">
                  <c:v>3832.8464980000003</c:v>
                </c:pt>
                <c:pt idx="12">
                  <c:v>3833.0089720000001</c:v>
                </c:pt>
                <c:pt idx="13">
                  <c:v>3892.0865580000009</c:v>
                </c:pt>
                <c:pt idx="14">
                  <c:v>3923.3741720000003</c:v>
                </c:pt>
                <c:pt idx="15">
                  <c:v>3961.2531110000004</c:v>
                </c:pt>
                <c:pt idx="16">
                  <c:v>3984.2469760000004</c:v>
                </c:pt>
                <c:pt idx="17">
                  <c:v>4011.4564299999997</c:v>
                </c:pt>
                <c:pt idx="18">
                  <c:v>4029.6844100000003</c:v>
                </c:pt>
                <c:pt idx="19">
                  <c:v>3900.7348830000001</c:v>
                </c:pt>
                <c:pt idx="20">
                  <c:v>4030.2072639999997</c:v>
                </c:pt>
                <c:pt idx="21">
                  <c:v>4021.4447509999995</c:v>
                </c:pt>
                <c:pt idx="22">
                  <c:v>4069.5095189999997</c:v>
                </c:pt>
                <c:pt idx="23">
                  <c:v>4107.647011</c:v>
                </c:pt>
                <c:pt idx="24">
                  <c:v>4134.2154110000001</c:v>
                </c:pt>
                <c:pt idx="25">
                  <c:v>4118.8319219999994</c:v>
                </c:pt>
                <c:pt idx="26">
                  <c:v>4137.621752</c:v>
                </c:pt>
                <c:pt idx="27">
                  <c:v>4146.8808009000004</c:v>
                </c:pt>
                <c:pt idx="28">
                  <c:v>4197.8233589000001</c:v>
                </c:pt>
                <c:pt idx="29">
                  <c:v>4220.1482529000004</c:v>
                </c:pt>
                <c:pt idx="30">
                  <c:v>4270.3179559</c:v>
                </c:pt>
                <c:pt idx="31">
                  <c:v>4213.0627869</c:v>
                </c:pt>
                <c:pt idx="32">
                  <c:v>4327.0053689000006</c:v>
                </c:pt>
                <c:pt idx="33">
                  <c:v>4288.4973798999999</c:v>
                </c:pt>
                <c:pt idx="34">
                  <c:v>4411.4302199000003</c:v>
                </c:pt>
                <c:pt idx="35">
                  <c:v>4398.4202199000001</c:v>
                </c:pt>
                <c:pt idx="36">
                  <c:v>4427.1268878999999</c:v>
                </c:pt>
                <c:pt idx="37">
                  <c:v>4462.8875448999988</c:v>
                </c:pt>
                <c:pt idx="38">
                  <c:v>4460.0242378999992</c:v>
                </c:pt>
                <c:pt idx="39">
                  <c:v>4477.8257159999994</c:v>
                </c:pt>
                <c:pt idx="40">
                  <c:v>4484.3386070000006</c:v>
                </c:pt>
                <c:pt idx="41">
                  <c:v>4490.5723360000002</c:v>
                </c:pt>
                <c:pt idx="42">
                  <c:v>4450.4704780000002</c:v>
                </c:pt>
                <c:pt idx="43">
                  <c:v>4397.8034690000004</c:v>
                </c:pt>
                <c:pt idx="44">
                  <c:v>4495.7615489999998</c:v>
                </c:pt>
                <c:pt idx="45">
                  <c:v>4722.2324849999995</c:v>
                </c:pt>
                <c:pt idx="46">
                  <c:v>4673.8724990000001</c:v>
                </c:pt>
                <c:pt idx="47">
                  <c:v>4714.9907620000004</c:v>
                </c:pt>
                <c:pt idx="48">
                  <c:v>4736.9709840000005</c:v>
                </c:pt>
                <c:pt idx="49">
                  <c:v>4742.7059400000007</c:v>
                </c:pt>
                <c:pt idx="50">
                  <c:v>4808.3092930000003</c:v>
                </c:pt>
                <c:pt idx="51">
                  <c:v>4821.4923090000002</c:v>
                </c:pt>
                <c:pt idx="52">
                  <c:v>4847.2240549999997</c:v>
                </c:pt>
                <c:pt idx="53">
                  <c:v>4891.4139220000006</c:v>
                </c:pt>
                <c:pt idx="54">
                  <c:v>4945.6997480000009</c:v>
                </c:pt>
                <c:pt idx="55">
                  <c:v>4962.3568830000004</c:v>
                </c:pt>
                <c:pt idx="56">
                  <c:v>4891.2070470000008</c:v>
                </c:pt>
                <c:pt idx="57">
                  <c:v>4733.008162000001</c:v>
                </c:pt>
                <c:pt idx="58">
                  <c:v>4649.2742969999999</c:v>
                </c:pt>
                <c:pt idx="59">
                  <c:v>5019.4074549999996</c:v>
                </c:pt>
                <c:pt idx="60">
                  <c:v>4954.5102880000004</c:v>
                </c:pt>
                <c:pt idx="61">
                  <c:v>4983.2339189999993</c:v>
                </c:pt>
                <c:pt idx="62">
                  <c:v>4996.9696845199996</c:v>
                </c:pt>
                <c:pt idx="63">
                  <c:v>5012.3005853100003</c:v>
                </c:pt>
                <c:pt idx="64">
                  <c:v>5058.4249897600002</c:v>
                </c:pt>
                <c:pt idx="65">
                  <c:v>5079.2048821299995</c:v>
                </c:pt>
                <c:pt idx="66">
                  <c:v>5148.9025925599999</c:v>
                </c:pt>
                <c:pt idx="67">
                  <c:v>5673.51459909</c:v>
                </c:pt>
                <c:pt idx="68">
                  <c:v>5349.4505234300013</c:v>
                </c:pt>
                <c:pt idx="69">
                  <c:v>5531.8452424300012</c:v>
                </c:pt>
                <c:pt idx="70">
                  <c:v>5715.9215864400003</c:v>
                </c:pt>
                <c:pt idx="71">
                  <c:v>5421.2805433499998</c:v>
                </c:pt>
                <c:pt idx="72">
                  <c:v>5547.0338270299999</c:v>
                </c:pt>
                <c:pt idx="73">
                  <c:v>5625.2584933299995</c:v>
                </c:pt>
                <c:pt idx="74">
                  <c:v>5705.0205694400001</c:v>
                </c:pt>
                <c:pt idx="75">
                  <c:v>5781.4094036100005</c:v>
                </c:pt>
                <c:pt idx="76">
                  <c:v>5877.5793471900006</c:v>
                </c:pt>
                <c:pt idx="77">
                  <c:v>5967.1702268200006</c:v>
                </c:pt>
                <c:pt idx="78">
                  <c:v>6075.8349209500002</c:v>
                </c:pt>
                <c:pt idx="79">
                  <c:v>5784.3833689899993</c:v>
                </c:pt>
                <c:pt idx="80">
                  <c:v>6233.9197650000006</c:v>
                </c:pt>
                <c:pt idx="81">
                  <c:v>6660.9241670799993</c:v>
                </c:pt>
                <c:pt idx="82">
                  <c:v>6735.3205737399994</c:v>
                </c:pt>
                <c:pt idx="83">
                  <c:v>6827.5601001699997</c:v>
                </c:pt>
                <c:pt idx="84">
                  <c:v>6862.072726450001</c:v>
                </c:pt>
                <c:pt idx="85">
                  <c:v>6926.0586077200005</c:v>
                </c:pt>
                <c:pt idx="86">
                  <c:v>6987.5025690399998</c:v>
                </c:pt>
                <c:pt idx="87">
                  <c:v>7052.2936299199991</c:v>
                </c:pt>
                <c:pt idx="88">
                  <c:v>7099.9417892600013</c:v>
                </c:pt>
                <c:pt idx="89">
                  <c:v>7086.1158879600025</c:v>
                </c:pt>
                <c:pt idx="90">
                  <c:v>7069.1497979100013</c:v>
                </c:pt>
                <c:pt idx="91">
                  <c:v>6813.7245305800025</c:v>
                </c:pt>
                <c:pt idx="92">
                  <c:v>6627.3928533700018</c:v>
                </c:pt>
                <c:pt idx="93">
                  <c:v>6074.2480683100021</c:v>
                </c:pt>
                <c:pt idx="94">
                  <c:v>5853.6286437800027</c:v>
                </c:pt>
                <c:pt idx="95">
                  <c:v>5758.2118607500024</c:v>
                </c:pt>
                <c:pt idx="96">
                  <c:v>5736.4718656200002</c:v>
                </c:pt>
                <c:pt idx="97">
                  <c:v>5641.7655166300001</c:v>
                </c:pt>
                <c:pt idx="98">
                  <c:v>5543.2220518100003</c:v>
                </c:pt>
                <c:pt idx="99">
                  <c:v>5451.9910072500006</c:v>
                </c:pt>
                <c:pt idx="100">
                  <c:v>5338.7282113700003</c:v>
                </c:pt>
                <c:pt idx="101">
                  <c:v>5307.7889068500008</c:v>
                </c:pt>
                <c:pt idx="102">
                  <c:v>5261.4001387100016</c:v>
                </c:pt>
                <c:pt idx="103">
                  <c:v>5424.1209504600001</c:v>
                </c:pt>
                <c:pt idx="104">
                  <c:v>5630.2362854200001</c:v>
                </c:pt>
                <c:pt idx="105">
                  <c:v>5963.2039817200002</c:v>
                </c:pt>
                <c:pt idx="106">
                  <c:v>6066.0021879799997</c:v>
                </c:pt>
                <c:pt idx="107">
                  <c:v>6113.1991241599999</c:v>
                </c:pt>
                <c:pt idx="108">
                  <c:v>6174.1079288299998</c:v>
                </c:pt>
                <c:pt idx="109">
                  <c:v>6217.9805298000001</c:v>
                </c:pt>
                <c:pt idx="110">
                  <c:v>6316.0504544999994</c:v>
                </c:pt>
                <c:pt idx="111">
                  <c:v>6365.4653841799991</c:v>
                </c:pt>
                <c:pt idx="112">
                  <c:v>6411.7822143700005</c:v>
                </c:pt>
                <c:pt idx="113">
                  <c:v>6504.4906804299999</c:v>
                </c:pt>
                <c:pt idx="114">
                  <c:v>6547.98295788</c:v>
                </c:pt>
                <c:pt idx="115">
                  <c:v>6568.2702831799988</c:v>
                </c:pt>
                <c:pt idx="116">
                  <c:v>6569.7787792999998</c:v>
                </c:pt>
                <c:pt idx="117">
                  <c:v>6533.7699811599996</c:v>
                </c:pt>
                <c:pt idx="118">
                  <c:v>6658.3073994899987</c:v>
                </c:pt>
                <c:pt idx="119">
                  <c:v>6722.1869371599996</c:v>
                </c:pt>
                <c:pt idx="120">
                  <c:v>6701.5274918999994</c:v>
                </c:pt>
                <c:pt idx="121">
                  <c:v>6711.1177487699997</c:v>
                </c:pt>
                <c:pt idx="122">
                  <c:v>6785.9652201099998</c:v>
                </c:pt>
                <c:pt idx="123">
                  <c:v>6856.6059186499988</c:v>
                </c:pt>
                <c:pt idx="124">
                  <c:v>6878.5055869199996</c:v>
                </c:pt>
                <c:pt idx="125">
                  <c:v>6915.3917435399999</c:v>
                </c:pt>
                <c:pt idx="126">
                  <c:v>6935.9527103799992</c:v>
                </c:pt>
                <c:pt idx="127">
                  <c:v>7328.81119949</c:v>
                </c:pt>
                <c:pt idx="128">
                  <c:v>7100.5929103500002</c:v>
                </c:pt>
                <c:pt idx="129">
                  <c:v>7149.7488436799995</c:v>
                </c:pt>
                <c:pt idx="130">
                  <c:v>7007.7648920799993</c:v>
                </c:pt>
                <c:pt idx="131">
                  <c:v>7047.443361919999</c:v>
                </c:pt>
              </c:numCache>
            </c:numRef>
          </c:val>
          <c:smooth val="0"/>
          <c:extLst>
            <c:ext xmlns:c16="http://schemas.microsoft.com/office/drawing/2014/chart" uri="{C3380CC4-5D6E-409C-BE32-E72D297353CC}">
              <c16:uniqueId val="{00000002-198B-4636-A817-568CB814FEC6}"/>
            </c:ext>
          </c:extLst>
        </c:ser>
        <c:dLbls>
          <c:showLegendKey val="0"/>
          <c:showVal val="0"/>
          <c:showCatName val="0"/>
          <c:showSerName val="0"/>
          <c:showPercent val="0"/>
          <c:showBubbleSize val="0"/>
        </c:dLbls>
        <c:marker val="1"/>
        <c:smooth val="0"/>
        <c:axId val="236495288"/>
        <c:axId val="236494112"/>
      </c:lineChart>
      <c:scatterChart>
        <c:scatterStyle val="smoothMarker"/>
        <c:varyColors val="0"/>
        <c:ser>
          <c:idx val="4"/>
          <c:order val="2"/>
          <c:tx>
            <c:strRef>
              <c:f>DATA!$S$6</c:f>
              <c:strCache>
                <c:ptCount val="1"/>
                <c:pt idx="0">
                  <c:v>Y</c:v>
                </c:pt>
              </c:strCache>
            </c:strRef>
          </c:tx>
          <c:spPr>
            <a:ln w="28575" cap="rnd">
              <a:noFill/>
              <a:round/>
            </a:ln>
            <a:effectLst/>
          </c:spPr>
          <c:marker>
            <c:symbol val="none"/>
          </c:marker>
          <c:errBars>
            <c:errDir val="y"/>
            <c:errBarType val="plus"/>
            <c:errValType val="fixedVal"/>
            <c:noEndCap val="1"/>
            <c:val val="1"/>
            <c:spPr>
              <a:noFill/>
              <a:ln w="9525" cap="flat" cmpd="sng" algn="ctr">
                <a:solidFill>
                  <a:schemeClr val="tx2"/>
                </a:solidFill>
                <a:round/>
              </a:ln>
              <a:effectLst/>
            </c:spPr>
          </c:errBars>
          <c:errBars>
            <c:errDir val="x"/>
            <c:errBarType val="both"/>
            <c:errValType val="fixedVal"/>
            <c:noEndCap val="0"/>
            <c:val val="1"/>
            <c:spPr>
              <a:noFill/>
              <a:ln w="9525" cap="flat" cmpd="sng" algn="ctr">
                <a:noFill/>
                <a:round/>
              </a:ln>
              <a:effectLst/>
            </c:spPr>
          </c:errBars>
          <c:xVal>
            <c:numRef>
              <c:f>DATA!$R$7:$R$16</c:f>
              <c:numCache>
                <c:formatCode>General</c:formatCode>
                <c:ptCount val="10"/>
                <c:pt idx="0">
                  <c:v>12.5</c:v>
                </c:pt>
                <c:pt idx="1">
                  <c:v>24.5</c:v>
                </c:pt>
                <c:pt idx="2">
                  <c:v>36.5</c:v>
                </c:pt>
                <c:pt idx="3">
                  <c:v>48.5</c:v>
                </c:pt>
                <c:pt idx="4">
                  <c:v>60.5</c:v>
                </c:pt>
                <c:pt idx="5">
                  <c:v>72.5</c:v>
                </c:pt>
                <c:pt idx="6">
                  <c:v>84.5</c:v>
                </c:pt>
                <c:pt idx="7">
                  <c:v>96.5</c:v>
                </c:pt>
                <c:pt idx="8">
                  <c:v>108.5</c:v>
                </c:pt>
                <c:pt idx="9">
                  <c:v>120.5</c:v>
                </c:pt>
              </c:numCache>
            </c:numRef>
          </c:xVal>
          <c:yVal>
            <c:numRef>
              <c:f>DATA!$S$7:$S$16</c:f>
              <c:numCache>
                <c:formatCode>General</c:formatCode>
                <c:ptCount val="10"/>
                <c:pt idx="0">
                  <c:v>0</c:v>
                </c:pt>
                <c:pt idx="1">
                  <c:v>0</c:v>
                </c:pt>
                <c:pt idx="2">
                  <c:v>0</c:v>
                </c:pt>
                <c:pt idx="3">
                  <c:v>0</c:v>
                </c:pt>
                <c:pt idx="4">
                  <c:v>0</c:v>
                </c:pt>
                <c:pt idx="5">
                  <c:v>0</c:v>
                </c:pt>
                <c:pt idx="6">
                  <c:v>0</c:v>
                </c:pt>
                <c:pt idx="7">
                  <c:v>0</c:v>
                </c:pt>
                <c:pt idx="8">
                  <c:v>0</c:v>
                </c:pt>
                <c:pt idx="9">
                  <c:v>0</c:v>
                </c:pt>
              </c:numCache>
            </c:numRef>
          </c:yVal>
          <c:smooth val="1"/>
          <c:extLst>
            <c:ext xmlns:c16="http://schemas.microsoft.com/office/drawing/2014/chart" uri="{C3380CC4-5D6E-409C-BE32-E72D297353CC}">
              <c16:uniqueId val="{00000004-198B-4636-A817-568CB814FEC6}"/>
            </c:ext>
          </c:extLst>
        </c:ser>
        <c:dLbls>
          <c:showLegendKey val="0"/>
          <c:showVal val="0"/>
          <c:showCatName val="0"/>
          <c:showSerName val="0"/>
          <c:showPercent val="0"/>
          <c:showBubbleSize val="0"/>
        </c:dLbls>
        <c:axId val="732218560"/>
        <c:axId val="732224800"/>
      </c:scatterChart>
      <c:catAx>
        <c:axId val="236495288"/>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5400000" spcFirstLastPara="1" vertOverflow="ellipsis"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236494112"/>
        <c:crosses val="autoZero"/>
        <c:auto val="1"/>
        <c:lblAlgn val="ctr"/>
        <c:lblOffset val="100"/>
        <c:tickLblSkip val="6"/>
        <c:noMultiLvlLbl val="0"/>
      </c:catAx>
      <c:valAx>
        <c:axId val="236494112"/>
        <c:scaling>
          <c:orientation val="minMax"/>
          <c:max val="8000"/>
          <c:min val="3500"/>
        </c:scaling>
        <c:delete val="0"/>
        <c:axPos val="l"/>
        <c:majorGridlines>
          <c:spPr>
            <a:ln w="9525" cap="flat" cmpd="sng" algn="ctr">
              <a:solidFill>
                <a:schemeClr val="tx2"/>
              </a:solidFill>
              <a:round/>
            </a:ln>
            <a:effectLst/>
          </c:spPr>
        </c:majorGridlines>
        <c:title>
          <c:tx>
            <c:rich>
              <a:bodyPr rot="-54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r>
                  <a:rPr lang="en-US" dirty="0"/>
                  <a:t>(Millions)</a:t>
                </a:r>
              </a:p>
            </c:rich>
          </c:tx>
          <c:layout>
            <c:manualLayout>
              <c:xMode val="edge"/>
              <c:yMode val="edge"/>
              <c:x val="8.8440031952527728E-5"/>
              <c:y val="0.42294106875491455"/>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title>
        <c:numFmt formatCode="&quot;$&quot;#,##0" sourceLinked="0"/>
        <c:majorTickMark val="out"/>
        <c:minorTickMark val="in"/>
        <c:tickLblPos val="nextTo"/>
        <c:spPr>
          <a:noFill/>
          <a:ln>
            <a:solidFill>
              <a:srgbClr val="BDBDBD"/>
            </a:solid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236495288"/>
        <c:crosses val="autoZero"/>
        <c:crossBetween val="between"/>
        <c:majorUnit val="500"/>
        <c:minorUnit val="250"/>
      </c:valAx>
      <c:valAx>
        <c:axId val="732224800"/>
        <c:scaling>
          <c:orientation val="minMax"/>
          <c:max val="1"/>
          <c:min val="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crossAx val="732218560"/>
        <c:crosses val="max"/>
        <c:crossBetween val="midCat"/>
      </c:valAx>
      <c:valAx>
        <c:axId val="732218560"/>
        <c:scaling>
          <c:orientation val="minMax"/>
        </c:scaling>
        <c:delete val="1"/>
        <c:axPos val="t"/>
        <c:numFmt formatCode="General" sourceLinked="1"/>
        <c:majorTickMark val="out"/>
        <c:minorTickMark val="none"/>
        <c:tickLblPos val="nextTo"/>
        <c:crossAx val="732224800"/>
        <c:crosses val="max"/>
        <c:crossBetween val="midCat"/>
      </c:valAx>
      <c:spPr>
        <a:noFill/>
        <a:ln>
          <a:solidFill>
            <a:schemeClr val="tx2"/>
          </a:solidFill>
        </a:ln>
        <a:effectLst/>
      </c:spPr>
    </c:plotArea>
    <c:legend>
      <c:legendPos val="b"/>
      <c:legendEntry>
        <c:idx val="0"/>
        <c:delete val="1"/>
      </c:legendEntry>
      <c:legendEntry>
        <c:idx val="2"/>
        <c:delete val="1"/>
      </c:legendEntry>
      <c:layout>
        <c:manualLayout>
          <c:xMode val="edge"/>
          <c:yMode val="edge"/>
          <c:x val="0.32168711248050513"/>
          <c:y val="0.92881997479453238"/>
          <c:w val="0.49152801551979913"/>
          <c:h val="4.4968493165440507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595959"/>
              </a:solidFill>
              <a:latin typeface="Franklin Gothic Book"/>
              <a:ea typeface="Franklin Gothic Book"/>
              <a:cs typeface="Franklin Gothic Book"/>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r>
              <a:rPr lang="en-US" sz="1800" b="0" dirty="0">
                <a:solidFill>
                  <a:schemeClr val="tx1">
                    <a:lumMod val="65000"/>
                    <a:lumOff val="35000"/>
                  </a:schemeClr>
                </a:solidFill>
              </a:rPr>
              <a:t>ROLLING FISCAL YEAR</a:t>
            </a:r>
            <a:r>
              <a:rPr lang="en-US" sz="1800" b="0" baseline="0" dirty="0">
                <a:solidFill>
                  <a:schemeClr val="tx1">
                    <a:lumMod val="65000"/>
                    <a:lumOff val="35000"/>
                  </a:schemeClr>
                </a:solidFill>
              </a:rPr>
              <a:t> - </a:t>
            </a:r>
            <a:r>
              <a:rPr lang="en-US" sz="1800" b="0" dirty="0">
                <a:solidFill>
                  <a:schemeClr val="tx1">
                    <a:lumMod val="65000"/>
                    <a:lumOff val="35000"/>
                  </a:schemeClr>
                </a:solidFill>
              </a:rPr>
              <a:t>CORPORATE</a:t>
            </a:r>
            <a:r>
              <a:rPr lang="en-US" sz="1800" b="0" baseline="0" dirty="0">
                <a:solidFill>
                  <a:schemeClr val="tx1">
                    <a:lumMod val="65000"/>
                    <a:lumOff val="35000"/>
                  </a:schemeClr>
                </a:solidFill>
              </a:rPr>
              <a:t> INCOME TAX</a:t>
            </a:r>
          </a:p>
          <a:p>
            <a:pPr algn="ctr">
              <a:defRPr sz="1800" b="1"/>
            </a:pPr>
            <a:r>
              <a:rPr lang="en-US" sz="1400" b="0" baseline="0" dirty="0">
                <a:solidFill>
                  <a:schemeClr val="tx1">
                    <a:lumMod val="65000"/>
                    <a:lumOff val="35000"/>
                  </a:schemeClr>
                </a:solidFill>
              </a:rPr>
              <a:t>Actual, Estimate, and Target Range, FY 2015-16 to FY 2025-26</a:t>
            </a:r>
          </a:p>
        </c:rich>
      </c:tx>
      <c:layout>
        <c:manualLayout>
          <c:xMode val="edge"/>
          <c:yMode val="edge"/>
          <c:x val="0.29720934716215563"/>
          <c:y val="2.2204644994262251E-2"/>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8713993852303002E-2"/>
          <c:y val="0.14864156449095778"/>
          <c:w val="0.8971356300126343"/>
          <c:h val="0.65585374333800617"/>
        </c:manualLayout>
      </c:layout>
      <c:areaChart>
        <c:grouping val="stacked"/>
        <c:varyColors val="0"/>
        <c:ser>
          <c:idx val="3"/>
          <c:order val="1"/>
          <c:tx>
            <c:v>Threshold</c:v>
          </c:tx>
          <c:spPr>
            <a:noFill/>
            <a:ln>
              <a:noFill/>
            </a:ln>
            <a:effectLst/>
          </c:spPr>
          <c:val>
            <c:numRef>
              <c:f>DATA!$I$54:$I$185</c:f>
              <c:numCache>
                <c:formatCode>General</c:formatCode>
                <c:ptCount val="132"/>
                <c:pt idx="119" formatCode="&quot;$&quot;#,##0.00">
                  <c:v>1321.6441999800002</c:v>
                </c:pt>
                <c:pt idx="120" formatCode="&quot;$&quot;#,##0.00">
                  <c:v>1285.9889752467545</c:v>
                </c:pt>
                <c:pt idx="121" formatCode="&quot;$&quot;#,##0.00">
                  <c:v>1289.6512712179137</c:v>
                </c:pt>
                <c:pt idx="122" formatCode="&quot;$&quot;#,##0.00">
                  <c:v>1240.4260490810973</c:v>
                </c:pt>
                <c:pt idx="123" formatCode="&quot;$&quot;#,##0.00">
                  <c:v>1227.9536937332352</c:v>
                </c:pt>
                <c:pt idx="124" formatCode="&quot;$&quot;#,##0.00">
                  <c:v>1246.6582803115421</c:v>
                </c:pt>
                <c:pt idx="125" formatCode="&quot;$&quot;#,##0.00">
                  <c:v>1198.3681867346975</c:v>
                </c:pt>
                <c:pt idx="126" formatCode="&quot;$&quot;#,##0.00">
                  <c:v>1201.4678183713766</c:v>
                </c:pt>
                <c:pt idx="127" formatCode="&quot;$&quot;#,##0.00">
                  <c:v>1212.7439621112351</c:v>
                </c:pt>
                <c:pt idx="128" formatCode="&quot;$&quot;#,##0.00">
                  <c:v>1224.0574782749079</c:v>
                </c:pt>
                <c:pt idx="129" formatCode="&quot;$&quot;#,##0.00">
                  <c:v>1207.6269098667276</c:v>
                </c:pt>
                <c:pt idx="130" formatCode="&quot;$&quot;#,##0.00">
                  <c:v>1204.6800229697651</c:v>
                </c:pt>
                <c:pt idx="131" formatCode="&quot;$&quot;#,##0.00">
                  <c:v>1204.37487513212</c:v>
                </c:pt>
              </c:numCache>
            </c:numRef>
          </c:val>
          <c:extLst>
            <c:ext xmlns:c16="http://schemas.microsoft.com/office/drawing/2014/chart" uri="{C3380CC4-5D6E-409C-BE32-E72D297353CC}">
              <c16:uniqueId val="{00000000-D03C-475C-9BC9-C6DDC2E50178}"/>
            </c:ext>
          </c:extLst>
        </c:ser>
        <c:dLbls>
          <c:showLegendKey val="0"/>
          <c:showVal val="0"/>
          <c:showCatName val="0"/>
          <c:showSerName val="0"/>
          <c:showPercent val="0"/>
          <c:showBubbleSize val="0"/>
        </c:dLbls>
        <c:axId val="236495288"/>
        <c:axId val="236494112"/>
      </c:areaChart>
      <c:lineChart>
        <c:grouping val="standard"/>
        <c:varyColors val="0"/>
        <c:ser>
          <c:idx val="0"/>
          <c:order val="0"/>
          <c:tx>
            <c:v>Actual Collections</c:v>
          </c:tx>
          <c:spPr>
            <a:ln w="25400" cap="rnd">
              <a:solidFill>
                <a:srgbClr val="0E2841"/>
              </a:solidFill>
              <a:round/>
            </a:ln>
            <a:effectLst/>
          </c:spPr>
          <c:marker>
            <c:symbol val="none"/>
          </c:marker>
          <c:cat>
            <c:multiLvlStrRef>
              <c:f>DATA!$C$54:$D$185</c:f>
              <c:multiLvlStrCache>
                <c:ptCount val="132"/>
                <c:lvl>
                  <c:pt idx="0">
                    <c:v>Jul</c:v>
                  </c:pt>
                  <c:pt idx="1">
                    <c:v>Aug</c:v>
                  </c:pt>
                  <c:pt idx="2">
                    <c:v>Sep</c:v>
                  </c:pt>
                  <c:pt idx="3">
                    <c:v>Oct</c:v>
                  </c:pt>
                  <c:pt idx="4">
                    <c:v>Nov</c:v>
                  </c:pt>
                  <c:pt idx="5">
                    <c:v>Dec</c:v>
                  </c:pt>
                  <c:pt idx="6">
                    <c:v>Jan</c:v>
                  </c:pt>
                  <c:pt idx="7">
                    <c:v>Feb</c:v>
                  </c:pt>
                  <c:pt idx="8">
                    <c:v>Mar</c:v>
                  </c:pt>
                  <c:pt idx="9">
                    <c:v>Apr</c:v>
                  </c:pt>
                  <c:pt idx="10">
                    <c:v>May</c:v>
                  </c:pt>
                  <c:pt idx="11">
                    <c:v>Jun</c:v>
                  </c:pt>
                  <c:pt idx="12">
                    <c:v>Jul</c:v>
                  </c:pt>
                  <c:pt idx="13">
                    <c:v>Aug</c:v>
                  </c:pt>
                  <c:pt idx="14">
                    <c:v>Sep</c:v>
                  </c:pt>
                  <c:pt idx="15">
                    <c:v>Oct</c:v>
                  </c:pt>
                  <c:pt idx="16">
                    <c:v>Nov</c:v>
                  </c:pt>
                  <c:pt idx="17">
                    <c:v>Dec</c:v>
                  </c:pt>
                  <c:pt idx="18">
                    <c:v>Jan</c:v>
                  </c:pt>
                  <c:pt idx="19">
                    <c:v>Feb</c:v>
                  </c:pt>
                  <c:pt idx="20">
                    <c:v>Mar</c:v>
                  </c:pt>
                  <c:pt idx="21">
                    <c:v>Apr</c:v>
                  </c:pt>
                  <c:pt idx="22">
                    <c:v>May</c:v>
                  </c:pt>
                  <c:pt idx="23">
                    <c:v>Jun</c:v>
                  </c:pt>
                  <c:pt idx="24">
                    <c:v>Jul</c:v>
                  </c:pt>
                  <c:pt idx="25">
                    <c:v>Aug</c:v>
                  </c:pt>
                  <c:pt idx="26">
                    <c:v>Sep</c:v>
                  </c:pt>
                  <c:pt idx="27">
                    <c:v>Oct</c:v>
                  </c:pt>
                  <c:pt idx="28">
                    <c:v>Nov</c:v>
                  </c:pt>
                  <c:pt idx="29">
                    <c:v>Dec</c:v>
                  </c:pt>
                  <c:pt idx="30">
                    <c:v>Jan</c:v>
                  </c:pt>
                  <c:pt idx="31">
                    <c:v>Feb</c:v>
                  </c:pt>
                  <c:pt idx="32">
                    <c:v>Mar</c:v>
                  </c:pt>
                  <c:pt idx="33">
                    <c:v>Apr</c:v>
                  </c:pt>
                  <c:pt idx="34">
                    <c:v>May</c:v>
                  </c:pt>
                  <c:pt idx="35">
                    <c:v>Jun</c:v>
                  </c:pt>
                  <c:pt idx="36">
                    <c:v>Jul</c:v>
                  </c:pt>
                  <c:pt idx="37">
                    <c:v>Aug</c:v>
                  </c:pt>
                  <c:pt idx="38">
                    <c:v>Sep</c:v>
                  </c:pt>
                  <c:pt idx="39">
                    <c:v>Oct</c:v>
                  </c:pt>
                  <c:pt idx="40">
                    <c:v>Nov</c:v>
                  </c:pt>
                  <c:pt idx="41">
                    <c:v>Dec</c:v>
                  </c:pt>
                  <c:pt idx="42">
                    <c:v>Jan</c:v>
                  </c:pt>
                  <c:pt idx="43">
                    <c:v>Feb</c:v>
                  </c:pt>
                  <c:pt idx="44">
                    <c:v>Mar</c:v>
                  </c:pt>
                  <c:pt idx="45">
                    <c:v>Apr</c:v>
                  </c:pt>
                  <c:pt idx="46">
                    <c:v>May</c:v>
                  </c:pt>
                  <c:pt idx="47">
                    <c:v>Jun</c:v>
                  </c:pt>
                  <c:pt idx="48">
                    <c:v>Jul</c:v>
                  </c:pt>
                  <c:pt idx="49">
                    <c:v>Aug</c:v>
                  </c:pt>
                  <c:pt idx="50">
                    <c:v>Sep</c:v>
                  </c:pt>
                  <c:pt idx="51">
                    <c:v>Oct</c:v>
                  </c:pt>
                  <c:pt idx="52">
                    <c:v>Nov</c:v>
                  </c:pt>
                  <c:pt idx="53">
                    <c:v>Dec</c:v>
                  </c:pt>
                  <c:pt idx="54">
                    <c:v>Jan</c:v>
                  </c:pt>
                  <c:pt idx="55">
                    <c:v>Feb</c:v>
                  </c:pt>
                  <c:pt idx="56">
                    <c:v>Mar</c:v>
                  </c:pt>
                  <c:pt idx="57">
                    <c:v>Apr</c:v>
                  </c:pt>
                  <c:pt idx="58">
                    <c:v>May</c:v>
                  </c:pt>
                  <c:pt idx="59">
                    <c:v>Jun</c:v>
                  </c:pt>
                  <c:pt idx="60">
                    <c:v>Jul</c:v>
                  </c:pt>
                  <c:pt idx="61">
                    <c:v>Aug</c:v>
                  </c:pt>
                  <c:pt idx="62">
                    <c:v>Sep</c:v>
                  </c:pt>
                  <c:pt idx="63">
                    <c:v>Oct</c:v>
                  </c:pt>
                  <c:pt idx="64">
                    <c:v>Nov</c:v>
                  </c:pt>
                  <c:pt idx="65">
                    <c:v>Dec</c:v>
                  </c:pt>
                  <c:pt idx="66">
                    <c:v>Jan</c:v>
                  </c:pt>
                  <c:pt idx="67">
                    <c:v>Feb</c:v>
                  </c:pt>
                  <c:pt idx="68">
                    <c:v>Mar</c:v>
                  </c:pt>
                  <c:pt idx="69">
                    <c:v>Apr</c:v>
                  </c:pt>
                  <c:pt idx="70">
                    <c:v>May</c:v>
                  </c:pt>
                  <c:pt idx="71">
                    <c:v>Jun</c:v>
                  </c:pt>
                  <c:pt idx="72">
                    <c:v>Jul</c:v>
                  </c:pt>
                  <c:pt idx="73">
                    <c:v>Aug</c:v>
                  </c:pt>
                  <c:pt idx="74">
                    <c:v>Sep</c:v>
                  </c:pt>
                  <c:pt idx="75">
                    <c:v>Oct</c:v>
                  </c:pt>
                  <c:pt idx="76">
                    <c:v>Nov</c:v>
                  </c:pt>
                  <c:pt idx="77">
                    <c:v>Dec</c:v>
                  </c:pt>
                  <c:pt idx="78">
                    <c:v>Jan</c:v>
                  </c:pt>
                  <c:pt idx="79">
                    <c:v>Feb</c:v>
                  </c:pt>
                  <c:pt idx="80">
                    <c:v>Mar</c:v>
                  </c:pt>
                  <c:pt idx="81">
                    <c:v>Apr</c:v>
                  </c:pt>
                  <c:pt idx="82">
                    <c:v>May</c:v>
                  </c:pt>
                  <c:pt idx="83">
                    <c:v>Jun</c:v>
                  </c:pt>
                  <c:pt idx="84">
                    <c:v>Jul</c:v>
                  </c:pt>
                  <c:pt idx="85">
                    <c:v>Aug</c:v>
                  </c:pt>
                  <c:pt idx="86">
                    <c:v>Sep</c:v>
                  </c:pt>
                  <c:pt idx="87">
                    <c:v>Oct</c:v>
                  </c:pt>
                  <c:pt idx="88">
                    <c:v>Nov</c:v>
                  </c:pt>
                  <c:pt idx="89">
                    <c:v>Dec</c:v>
                  </c:pt>
                  <c:pt idx="90">
                    <c:v>Jan</c:v>
                  </c:pt>
                  <c:pt idx="91">
                    <c:v>Feb</c:v>
                  </c:pt>
                  <c:pt idx="92">
                    <c:v>Mar</c:v>
                  </c:pt>
                  <c:pt idx="93">
                    <c:v>Apr</c:v>
                  </c:pt>
                  <c:pt idx="94">
                    <c:v>May</c:v>
                  </c:pt>
                  <c:pt idx="95">
                    <c:v>Jun</c:v>
                  </c:pt>
                  <c:pt idx="96">
                    <c:v>Jul</c:v>
                  </c:pt>
                  <c:pt idx="97">
                    <c:v>Aug</c:v>
                  </c:pt>
                  <c:pt idx="98">
                    <c:v>Sep</c:v>
                  </c:pt>
                  <c:pt idx="99">
                    <c:v>Oct</c:v>
                  </c:pt>
                  <c:pt idx="100">
                    <c:v>Nov</c:v>
                  </c:pt>
                  <c:pt idx="101">
                    <c:v>Dec</c:v>
                  </c:pt>
                  <c:pt idx="102">
                    <c:v>Jan</c:v>
                  </c:pt>
                  <c:pt idx="103">
                    <c:v>Feb</c:v>
                  </c:pt>
                  <c:pt idx="104">
                    <c:v>Mar</c:v>
                  </c:pt>
                  <c:pt idx="105">
                    <c:v>Apr</c:v>
                  </c:pt>
                  <c:pt idx="106">
                    <c:v>May</c:v>
                  </c:pt>
                  <c:pt idx="107">
                    <c:v>Jun</c:v>
                  </c:pt>
                  <c:pt idx="108">
                    <c:v>Jul</c:v>
                  </c:pt>
                  <c:pt idx="109">
                    <c:v>Aug</c:v>
                  </c:pt>
                  <c:pt idx="110">
                    <c:v>Sep</c:v>
                  </c:pt>
                  <c:pt idx="111">
                    <c:v>Oct</c:v>
                  </c:pt>
                  <c:pt idx="112">
                    <c:v>Nov</c:v>
                  </c:pt>
                  <c:pt idx="113">
                    <c:v>Dec</c:v>
                  </c:pt>
                  <c:pt idx="114">
                    <c:v>Jan</c:v>
                  </c:pt>
                  <c:pt idx="115">
                    <c:v>Feb</c:v>
                  </c:pt>
                  <c:pt idx="116">
                    <c:v>Mar</c:v>
                  </c:pt>
                  <c:pt idx="117">
                    <c:v>Apr</c:v>
                  </c:pt>
                  <c:pt idx="118">
                    <c:v>May</c:v>
                  </c:pt>
                  <c:pt idx="119">
                    <c:v>Jun</c:v>
                  </c:pt>
                  <c:pt idx="120">
                    <c:v>Jul</c:v>
                  </c:pt>
                  <c:pt idx="121">
                    <c:v>Aug</c:v>
                  </c:pt>
                  <c:pt idx="122">
                    <c:v>Sep</c:v>
                  </c:pt>
                  <c:pt idx="123">
                    <c:v>Oct</c:v>
                  </c:pt>
                  <c:pt idx="124">
                    <c:v>Nov</c:v>
                  </c:pt>
                  <c:pt idx="125">
                    <c:v>Dec</c:v>
                  </c:pt>
                  <c:pt idx="126">
                    <c:v>Jan</c:v>
                  </c:pt>
                  <c:pt idx="127">
                    <c:v>Feb</c:v>
                  </c:pt>
                  <c:pt idx="128">
                    <c:v>Mar</c:v>
                  </c:pt>
                  <c:pt idx="129">
                    <c:v>Apr</c:v>
                  </c:pt>
                  <c:pt idx="130">
                    <c:v>May</c:v>
                  </c:pt>
                  <c:pt idx="131">
                    <c:v>Jun</c:v>
                  </c:pt>
                </c:lvl>
                <c:lvl>
                  <c:pt idx="0">
                    <c:v>FY2015-16</c:v>
                  </c:pt>
                  <c:pt idx="12">
                    <c:v>FY 2016-17</c:v>
                  </c:pt>
                  <c:pt idx="24">
                    <c:v>FY 2017-18</c:v>
                  </c:pt>
                  <c:pt idx="36">
                    <c:v>FY 2018-19</c:v>
                  </c:pt>
                  <c:pt idx="48">
                    <c:v>FY 2019-20</c:v>
                  </c:pt>
                  <c:pt idx="60">
                    <c:v>FY 2020-21</c:v>
                  </c:pt>
                  <c:pt idx="72">
                    <c:v>FY 2021-22</c:v>
                  </c:pt>
                  <c:pt idx="84">
                    <c:v>FY 2022-23</c:v>
                  </c:pt>
                  <c:pt idx="96">
                    <c:v>FY 2023-24</c:v>
                  </c:pt>
                  <c:pt idx="108">
                    <c:v>FY 2024-25</c:v>
                  </c:pt>
                  <c:pt idx="120">
                    <c:v>FY 2025-26</c:v>
                  </c:pt>
                </c:lvl>
              </c:multiLvlStrCache>
            </c:multiLvlStrRef>
          </c:cat>
          <c:val>
            <c:numRef>
              <c:f>DATA!$E$54:$E$185</c:f>
              <c:numCache>
                <c:formatCode>"$"#,##0.00</c:formatCode>
                <c:ptCount val="132"/>
                <c:pt idx="0">
                  <c:v>387.4</c:v>
                </c:pt>
                <c:pt idx="1">
                  <c:v>393.79999999999995</c:v>
                </c:pt>
                <c:pt idx="2">
                  <c:v>386.59999999999997</c:v>
                </c:pt>
                <c:pt idx="3">
                  <c:v>407.4</c:v>
                </c:pt>
                <c:pt idx="4">
                  <c:v>402.3</c:v>
                </c:pt>
                <c:pt idx="5">
                  <c:v>412.5</c:v>
                </c:pt>
                <c:pt idx="6">
                  <c:v>433.5</c:v>
                </c:pt>
                <c:pt idx="7">
                  <c:v>440.4</c:v>
                </c:pt>
                <c:pt idx="8">
                  <c:v>428.30000000000007</c:v>
                </c:pt>
                <c:pt idx="9">
                  <c:v>430.1</c:v>
                </c:pt>
                <c:pt idx="10">
                  <c:v>430.70000000000005</c:v>
                </c:pt>
                <c:pt idx="11">
                  <c:v>411.1</c:v>
                </c:pt>
                <c:pt idx="12">
                  <c:v>406.59999999999997</c:v>
                </c:pt>
                <c:pt idx="13">
                  <c:v>406.09999999999997</c:v>
                </c:pt>
                <c:pt idx="14">
                  <c:v>376.5</c:v>
                </c:pt>
                <c:pt idx="15">
                  <c:v>363.9</c:v>
                </c:pt>
                <c:pt idx="16">
                  <c:v>374.3</c:v>
                </c:pt>
                <c:pt idx="17">
                  <c:v>348.4</c:v>
                </c:pt>
                <c:pt idx="18">
                  <c:v>319.39999999999998</c:v>
                </c:pt>
                <c:pt idx="19">
                  <c:v>319.39999999999998</c:v>
                </c:pt>
                <c:pt idx="20">
                  <c:v>291.3</c:v>
                </c:pt>
                <c:pt idx="21">
                  <c:v>344.7</c:v>
                </c:pt>
                <c:pt idx="22">
                  <c:v>331.5</c:v>
                </c:pt>
                <c:pt idx="23">
                  <c:v>320.5</c:v>
                </c:pt>
                <c:pt idx="24">
                  <c:v>326.20000000000005</c:v>
                </c:pt>
                <c:pt idx="25">
                  <c:v>326.70000000000005</c:v>
                </c:pt>
                <c:pt idx="26">
                  <c:v>338.8</c:v>
                </c:pt>
                <c:pt idx="27">
                  <c:v>333.1</c:v>
                </c:pt>
                <c:pt idx="28">
                  <c:v>331.3</c:v>
                </c:pt>
                <c:pt idx="29">
                  <c:v>353.1</c:v>
                </c:pt>
                <c:pt idx="30">
                  <c:v>366.9</c:v>
                </c:pt>
                <c:pt idx="31">
                  <c:v>336.8</c:v>
                </c:pt>
                <c:pt idx="32">
                  <c:v>345.9</c:v>
                </c:pt>
                <c:pt idx="33">
                  <c:v>340.7</c:v>
                </c:pt>
                <c:pt idx="34">
                  <c:v>361.5</c:v>
                </c:pt>
                <c:pt idx="35">
                  <c:v>375.20000000000005</c:v>
                </c:pt>
                <c:pt idx="36">
                  <c:v>391.70000000000005</c:v>
                </c:pt>
                <c:pt idx="37">
                  <c:v>402.41000000000014</c:v>
                </c:pt>
                <c:pt idx="38">
                  <c:v>425.97</c:v>
                </c:pt>
                <c:pt idx="39">
                  <c:v>394.7700000000001</c:v>
                </c:pt>
                <c:pt idx="40">
                  <c:v>366.87000000000006</c:v>
                </c:pt>
                <c:pt idx="41">
                  <c:v>379.57000000000005</c:v>
                </c:pt>
                <c:pt idx="42">
                  <c:v>383.17000000000007</c:v>
                </c:pt>
                <c:pt idx="43">
                  <c:v>415.27000000000004</c:v>
                </c:pt>
                <c:pt idx="44">
                  <c:v>434.57</c:v>
                </c:pt>
                <c:pt idx="45">
                  <c:v>509.27</c:v>
                </c:pt>
                <c:pt idx="46">
                  <c:v>491.57</c:v>
                </c:pt>
                <c:pt idx="47">
                  <c:v>494.06999999999994</c:v>
                </c:pt>
                <c:pt idx="48">
                  <c:v>479.17</c:v>
                </c:pt>
                <c:pt idx="49">
                  <c:v>468.15999999999991</c:v>
                </c:pt>
                <c:pt idx="50">
                  <c:v>494.59999999999991</c:v>
                </c:pt>
                <c:pt idx="51">
                  <c:v>496.7999999999999</c:v>
                </c:pt>
                <c:pt idx="52">
                  <c:v>493.39999999999986</c:v>
                </c:pt>
                <c:pt idx="53">
                  <c:v>508.59999999999991</c:v>
                </c:pt>
                <c:pt idx="54">
                  <c:v>520.29999999999984</c:v>
                </c:pt>
                <c:pt idx="55">
                  <c:v>522.89999999999986</c:v>
                </c:pt>
                <c:pt idx="56">
                  <c:v>522.70000000000005</c:v>
                </c:pt>
                <c:pt idx="57">
                  <c:v>372.6</c:v>
                </c:pt>
                <c:pt idx="58">
                  <c:v>366.9</c:v>
                </c:pt>
                <c:pt idx="59">
                  <c:v>423</c:v>
                </c:pt>
                <c:pt idx="60">
                  <c:v>445.63627700000001</c:v>
                </c:pt>
                <c:pt idx="61">
                  <c:v>447.779605</c:v>
                </c:pt>
                <c:pt idx="62">
                  <c:v>431.95962866999992</c:v>
                </c:pt>
                <c:pt idx="63">
                  <c:v>453.94280938999998</c:v>
                </c:pt>
                <c:pt idx="64">
                  <c:v>437.77350092</c:v>
                </c:pt>
                <c:pt idx="65">
                  <c:v>464.69385098999999</c:v>
                </c:pt>
                <c:pt idx="66">
                  <c:v>457.31209618999998</c:v>
                </c:pt>
                <c:pt idx="67">
                  <c:v>456.12806442000004</c:v>
                </c:pt>
                <c:pt idx="68">
                  <c:v>489.80695235000007</c:v>
                </c:pt>
                <c:pt idx="69">
                  <c:v>666.31970634999993</c:v>
                </c:pt>
                <c:pt idx="70">
                  <c:v>683.92882357000008</c:v>
                </c:pt>
                <c:pt idx="71">
                  <c:v>669.22111473999996</c:v>
                </c:pt>
                <c:pt idx="72">
                  <c:v>666.79809468999997</c:v>
                </c:pt>
                <c:pt idx="73">
                  <c:v>669.85940841000001</c:v>
                </c:pt>
                <c:pt idx="74">
                  <c:v>739.5300444400001</c:v>
                </c:pt>
                <c:pt idx="75">
                  <c:v>740.80296557000008</c:v>
                </c:pt>
                <c:pt idx="76">
                  <c:v>766.90173507999998</c:v>
                </c:pt>
                <c:pt idx="77">
                  <c:v>800.60952396999994</c:v>
                </c:pt>
                <c:pt idx="78">
                  <c:v>835.45544253000003</c:v>
                </c:pt>
                <c:pt idx="79">
                  <c:v>839.67595417999996</c:v>
                </c:pt>
                <c:pt idx="80">
                  <c:v>926.88217839999993</c:v>
                </c:pt>
                <c:pt idx="81">
                  <c:v>1044.7140547399999</c:v>
                </c:pt>
                <c:pt idx="82">
                  <c:v>1067.14338778</c:v>
                </c:pt>
                <c:pt idx="83">
                  <c:v>1129.3751244499999</c:v>
                </c:pt>
                <c:pt idx="84">
                  <c:v>1126.6564278199999</c:v>
                </c:pt>
                <c:pt idx="85">
                  <c:v>1141.4747230599999</c:v>
                </c:pt>
                <c:pt idx="86">
                  <c:v>1209.6063886700003</c:v>
                </c:pt>
                <c:pt idx="87">
                  <c:v>1218.1832187000002</c:v>
                </c:pt>
                <c:pt idx="88">
                  <c:v>1227.1562572200003</c:v>
                </c:pt>
                <c:pt idx="89">
                  <c:v>1265.51712451</c:v>
                </c:pt>
                <c:pt idx="90">
                  <c:v>1271.8361328300002</c:v>
                </c:pt>
                <c:pt idx="91">
                  <c:v>1269.4041011600002</c:v>
                </c:pt>
                <c:pt idx="92">
                  <c:v>1257.6410468400004</c:v>
                </c:pt>
                <c:pt idx="93">
                  <c:v>1264.4656920400002</c:v>
                </c:pt>
                <c:pt idx="94">
                  <c:v>1238.90815926</c:v>
                </c:pt>
                <c:pt idx="95">
                  <c:v>1262.18653567</c:v>
                </c:pt>
                <c:pt idx="96">
                  <c:v>1269.7528421100003</c:v>
                </c:pt>
                <c:pt idx="97">
                  <c:v>1256.4574024000001</c:v>
                </c:pt>
                <c:pt idx="98">
                  <c:v>1247.05012646</c:v>
                </c:pt>
                <c:pt idx="99">
                  <c:v>1236.7196858100001</c:v>
                </c:pt>
                <c:pt idx="100">
                  <c:v>1230.6173664000003</c:v>
                </c:pt>
                <c:pt idx="101">
                  <c:v>1210.51921956</c:v>
                </c:pt>
                <c:pt idx="102">
                  <c:v>1194.9260079200001</c:v>
                </c:pt>
                <c:pt idx="103">
                  <c:v>1226.95977453</c:v>
                </c:pt>
                <c:pt idx="104">
                  <c:v>1219.35876465</c:v>
                </c:pt>
                <c:pt idx="105">
                  <c:v>1216.9539537600001</c:v>
                </c:pt>
                <c:pt idx="106">
                  <c:v>1239.2343710100001</c:v>
                </c:pt>
                <c:pt idx="107">
                  <c:v>1293.0637335399999</c:v>
                </c:pt>
                <c:pt idx="108">
                  <c:v>1325.24472928</c:v>
                </c:pt>
                <c:pt idx="109">
                  <c:v>1328.9961642399999</c:v>
                </c:pt>
                <c:pt idx="110">
                  <c:v>1363.0260569</c:v>
                </c:pt>
                <c:pt idx="111">
                  <c:v>1345.6641640099999</c:v>
                </c:pt>
                <c:pt idx="112">
                  <c:v>1362.8956483699999</c:v>
                </c:pt>
                <c:pt idx="113">
                  <c:v>1423.1825247900001</c:v>
                </c:pt>
                <c:pt idx="114">
                  <c:v>1417.7693075</c:v>
                </c:pt>
                <c:pt idx="115">
                  <c:v>1383.0976855599999</c:v>
                </c:pt>
                <c:pt idx="116">
                  <c:v>1382.5914733499999</c:v>
                </c:pt>
                <c:pt idx="117">
                  <c:v>1381.34026513</c:v>
                </c:pt>
                <c:pt idx="118">
                  <c:v>1370.87596676</c:v>
                </c:pt>
                <c:pt idx="119">
                  <c:v>1321.6441999800002</c:v>
                </c:pt>
                <c:pt idx="120">
                  <c:v>1284.6678684200001</c:v>
                </c:pt>
                <c:pt idx="121">
                  <c:v>1294.7660217200003</c:v>
                </c:pt>
                <c:pt idx="122">
                  <c:v>1266.8785240799998</c:v>
                </c:pt>
                <c:pt idx="123">
                  <c:v>1234.5576144699999</c:v>
                </c:pt>
                <c:pt idx="124">
                  <c:v>1242.9274903899998</c:v>
                </c:pt>
                <c:pt idx="125">
                  <c:v>1206.0179855900001</c:v>
                </c:pt>
                <c:pt idx="126">
                  <c:v>1194.8259762299999</c:v>
                </c:pt>
                <c:pt idx="127">
                  <c:v>1184.11465531</c:v>
                </c:pt>
                <c:pt idx="128">
                  <c:v>1196.42249773</c:v>
                </c:pt>
                <c:pt idx="129">
                  <c:v>1210.25901774</c:v>
                </c:pt>
                <c:pt idx="130">
                  <c:v>1182.0943351600001</c:v>
                </c:pt>
                <c:pt idx="131">
                  <c:v>1217.49831761</c:v>
                </c:pt>
              </c:numCache>
            </c:numRef>
          </c:val>
          <c:smooth val="0"/>
          <c:extLst>
            <c:ext xmlns:c16="http://schemas.microsoft.com/office/drawing/2014/chart" uri="{C3380CC4-5D6E-409C-BE32-E72D297353CC}">
              <c16:uniqueId val="{00000002-D03C-475C-9BC9-C6DDC2E50178}"/>
            </c:ext>
          </c:extLst>
        </c:ser>
        <c:dLbls>
          <c:showLegendKey val="0"/>
          <c:showVal val="0"/>
          <c:showCatName val="0"/>
          <c:showSerName val="0"/>
          <c:showPercent val="0"/>
          <c:showBubbleSize val="0"/>
        </c:dLbls>
        <c:marker val="1"/>
        <c:smooth val="0"/>
        <c:axId val="236495288"/>
        <c:axId val="236494112"/>
      </c:lineChart>
      <c:scatterChart>
        <c:scatterStyle val="smoothMarker"/>
        <c:varyColors val="0"/>
        <c:ser>
          <c:idx val="4"/>
          <c:order val="2"/>
          <c:tx>
            <c:strRef>
              <c:f>DATA!$N$6</c:f>
              <c:strCache>
                <c:ptCount val="1"/>
                <c:pt idx="0">
                  <c:v>Y</c:v>
                </c:pt>
              </c:strCache>
            </c:strRef>
          </c:tx>
          <c:spPr>
            <a:ln w="28575" cap="rnd">
              <a:noFill/>
              <a:round/>
            </a:ln>
            <a:effectLst/>
          </c:spPr>
          <c:marker>
            <c:symbol val="none"/>
          </c:marker>
          <c:errBars>
            <c:errDir val="y"/>
            <c:errBarType val="plus"/>
            <c:errValType val="cust"/>
            <c:noEndCap val="1"/>
            <c:plus>
              <c:numLit>
                <c:formatCode>General</c:formatCode>
                <c:ptCount val="1"/>
                <c:pt idx="0">
                  <c:v>1</c:v>
                </c:pt>
              </c:numLit>
            </c:plus>
            <c:minus>
              <c:numLit>
                <c:formatCode>General</c:formatCode>
                <c:ptCount val="1"/>
                <c:pt idx="0">
                  <c:v>1</c:v>
                </c:pt>
              </c:numLit>
            </c:minus>
            <c:spPr>
              <a:noFill/>
              <a:ln w="9525" cap="flat" cmpd="sng" algn="ctr">
                <a:solidFill>
                  <a:schemeClr val="accent3"/>
                </a:solidFill>
                <a:round/>
              </a:ln>
              <a:effectLst/>
            </c:spPr>
          </c:errBars>
          <c:errBars>
            <c:errDir val="x"/>
            <c:errBarType val="both"/>
            <c:errValType val="fixedVal"/>
            <c:noEndCap val="0"/>
            <c:val val="1"/>
            <c:spPr>
              <a:noFill/>
              <a:ln w="9525" cap="flat" cmpd="sng" algn="ctr">
                <a:noFill/>
                <a:round/>
              </a:ln>
              <a:effectLst/>
            </c:spPr>
          </c:errBars>
          <c:xVal>
            <c:numRef>
              <c:f>DATA!$M$7:$M$16</c:f>
              <c:numCache>
                <c:formatCode>General</c:formatCode>
                <c:ptCount val="10"/>
                <c:pt idx="0">
                  <c:v>12.5</c:v>
                </c:pt>
                <c:pt idx="1">
                  <c:v>24.5</c:v>
                </c:pt>
                <c:pt idx="2">
                  <c:v>36.5</c:v>
                </c:pt>
                <c:pt idx="3">
                  <c:v>48.5</c:v>
                </c:pt>
                <c:pt idx="4">
                  <c:v>60.5</c:v>
                </c:pt>
                <c:pt idx="5">
                  <c:v>72.5</c:v>
                </c:pt>
                <c:pt idx="6">
                  <c:v>84.5</c:v>
                </c:pt>
                <c:pt idx="7">
                  <c:v>96.5</c:v>
                </c:pt>
                <c:pt idx="8">
                  <c:v>108.5</c:v>
                </c:pt>
                <c:pt idx="9">
                  <c:v>120.5</c:v>
                </c:pt>
              </c:numCache>
            </c:numRef>
          </c:xVal>
          <c:yVal>
            <c:numRef>
              <c:f>DATA!$N$7:$N$16</c:f>
              <c:numCache>
                <c:formatCode>General</c:formatCode>
                <c:ptCount val="10"/>
                <c:pt idx="0">
                  <c:v>0</c:v>
                </c:pt>
                <c:pt idx="1">
                  <c:v>0</c:v>
                </c:pt>
                <c:pt idx="2">
                  <c:v>0</c:v>
                </c:pt>
                <c:pt idx="3">
                  <c:v>0</c:v>
                </c:pt>
                <c:pt idx="4">
                  <c:v>0</c:v>
                </c:pt>
                <c:pt idx="5">
                  <c:v>0</c:v>
                </c:pt>
                <c:pt idx="6">
                  <c:v>0</c:v>
                </c:pt>
                <c:pt idx="7">
                  <c:v>0</c:v>
                </c:pt>
                <c:pt idx="8">
                  <c:v>0</c:v>
                </c:pt>
                <c:pt idx="9">
                  <c:v>0</c:v>
                </c:pt>
              </c:numCache>
            </c:numRef>
          </c:yVal>
          <c:smooth val="1"/>
          <c:extLst>
            <c:ext xmlns:c16="http://schemas.microsoft.com/office/drawing/2014/chart" uri="{C3380CC4-5D6E-409C-BE32-E72D297353CC}">
              <c16:uniqueId val="{00000004-D03C-475C-9BC9-C6DDC2E50178}"/>
            </c:ext>
          </c:extLst>
        </c:ser>
        <c:dLbls>
          <c:showLegendKey val="0"/>
          <c:showVal val="0"/>
          <c:showCatName val="0"/>
          <c:showSerName val="0"/>
          <c:showPercent val="0"/>
          <c:showBubbleSize val="0"/>
        </c:dLbls>
        <c:axId val="732218560"/>
        <c:axId val="732224800"/>
      </c:scatterChart>
      <c:catAx>
        <c:axId val="236495288"/>
        <c:scaling>
          <c:orientation val="minMax"/>
        </c:scaling>
        <c:delete val="0"/>
        <c:axPos val="b"/>
        <c:numFmt formatCode="General" sourceLinked="1"/>
        <c:majorTickMark val="none"/>
        <c:minorTickMark val="none"/>
        <c:tickLblPos val="nextTo"/>
        <c:spPr>
          <a:noFill/>
          <a:ln w="9525" cap="flat" cmpd="sng" algn="ctr">
            <a:solidFill>
              <a:schemeClr val="bg2">
                <a:lumMod val="75000"/>
              </a:schemeClr>
            </a:solidFill>
            <a:round/>
          </a:ln>
          <a:effectLst/>
        </c:spPr>
        <c:txPr>
          <a:bodyPr rot="-5400000" spcFirstLastPara="1" vertOverflow="ellipsis"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36494112"/>
        <c:crosses val="autoZero"/>
        <c:auto val="1"/>
        <c:lblAlgn val="ctr"/>
        <c:lblOffset val="100"/>
        <c:tickLblSkip val="6"/>
        <c:noMultiLvlLbl val="0"/>
      </c:catAx>
      <c:valAx>
        <c:axId val="236494112"/>
        <c:scaling>
          <c:orientation val="minMax"/>
          <c:max val="1500"/>
          <c:min val="200"/>
        </c:scaling>
        <c:delete val="0"/>
        <c:axPos val="l"/>
        <c:majorGridlines>
          <c:spPr>
            <a:ln w="9525" cap="flat" cmpd="sng" algn="ctr">
              <a:solidFill>
                <a:schemeClr val="accent3"/>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solidFill>
                      <a:schemeClr val="tx1">
                        <a:lumMod val="65000"/>
                        <a:lumOff val="35000"/>
                      </a:schemeClr>
                    </a:solidFill>
                  </a:rPr>
                  <a:t>(Millions)</a:t>
                </a:r>
              </a:p>
            </c:rich>
          </c:tx>
          <c:layout>
            <c:manualLayout>
              <c:xMode val="edge"/>
              <c:yMode val="edge"/>
              <c:x val="4.0069407016944253E-3"/>
              <c:y val="0.45916431399176466"/>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chemeClr val="accent3"/>
            </a:solid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36495288"/>
        <c:crosses val="autoZero"/>
        <c:crossBetween val="between"/>
        <c:majorUnit val="100"/>
        <c:minorUnit val="50"/>
      </c:valAx>
      <c:valAx>
        <c:axId val="732224800"/>
        <c:scaling>
          <c:orientation val="minMax"/>
          <c:max val="1"/>
          <c:min val="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218560"/>
        <c:crosses val="max"/>
        <c:crossBetween val="midCat"/>
      </c:valAx>
      <c:valAx>
        <c:axId val="732218560"/>
        <c:scaling>
          <c:orientation val="minMax"/>
        </c:scaling>
        <c:delete val="1"/>
        <c:axPos val="t"/>
        <c:numFmt formatCode="General" sourceLinked="1"/>
        <c:majorTickMark val="out"/>
        <c:minorTickMark val="none"/>
        <c:tickLblPos val="nextTo"/>
        <c:crossAx val="732224800"/>
        <c:crosses val="max"/>
        <c:crossBetween val="midCat"/>
      </c:valAx>
      <c:spPr>
        <a:noFill/>
        <a:ln>
          <a:solidFill>
            <a:schemeClr val="accent3"/>
          </a:solidFill>
        </a:ln>
        <a:effectLst/>
      </c:spPr>
    </c:plotArea>
    <c:legend>
      <c:legendPos val="b"/>
      <c:legendEntry>
        <c:idx val="0"/>
        <c:delete val="1"/>
      </c:legendEntry>
      <c:legendEntry>
        <c:idx val="2"/>
        <c:delete val="1"/>
      </c:legendEntry>
      <c:layout>
        <c:manualLayout>
          <c:xMode val="edge"/>
          <c:yMode val="edge"/>
          <c:x val="0.31835219679343085"/>
          <c:y val="0.91555830861535648"/>
          <c:w val="0.33544262309448375"/>
          <c:h val="5.823039139774699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r>
              <a:rPr lang="en-US" sz="1800" b="0" dirty="0">
                <a:solidFill>
                  <a:schemeClr val="tx1">
                    <a:lumMod val="65000"/>
                    <a:lumOff val="35000"/>
                  </a:schemeClr>
                </a:solidFill>
              </a:rPr>
              <a:t>ROLLING FISCAL YEAR</a:t>
            </a:r>
            <a:r>
              <a:rPr lang="en-US" sz="1800" b="0" baseline="0" dirty="0">
                <a:solidFill>
                  <a:schemeClr val="tx1">
                    <a:lumMod val="65000"/>
                    <a:lumOff val="35000"/>
                  </a:schemeClr>
                </a:solidFill>
              </a:rPr>
              <a:t> - </a:t>
            </a:r>
            <a:r>
              <a:rPr lang="en-US" sz="1800" b="0" dirty="0">
                <a:solidFill>
                  <a:schemeClr val="tx1">
                    <a:lumMod val="65000"/>
                    <a:lumOff val="35000"/>
                  </a:schemeClr>
                </a:solidFill>
              </a:rPr>
              <a:t>SALES TAX</a:t>
            </a:r>
            <a:endParaRPr lang="en-US" sz="1800" b="0" baseline="0" dirty="0">
              <a:solidFill>
                <a:schemeClr val="tx1">
                  <a:lumMod val="65000"/>
                  <a:lumOff val="35000"/>
                </a:schemeClr>
              </a:solidFill>
            </a:endParaRPr>
          </a:p>
          <a:p>
            <a:pPr algn="ctr">
              <a:defRPr sz="1800" b="1"/>
            </a:pPr>
            <a:r>
              <a:rPr lang="en-US" sz="1400" b="0" baseline="0" dirty="0">
                <a:solidFill>
                  <a:schemeClr val="tx1">
                    <a:lumMod val="65000"/>
                    <a:lumOff val="35000"/>
                  </a:schemeClr>
                </a:solidFill>
              </a:rPr>
              <a:t>Actual, Estimate, and Target Range, FY 2015-16 to FY 2025-26</a:t>
            </a:r>
            <a:endParaRPr lang="en-US" sz="1400" b="0" dirty="0">
              <a:solidFill>
                <a:schemeClr val="tx1">
                  <a:lumMod val="65000"/>
                  <a:lumOff val="35000"/>
                </a:schemeClr>
              </a:solidFill>
            </a:endParaRPr>
          </a:p>
        </c:rich>
      </c:tx>
      <c:layout>
        <c:manualLayout>
          <c:xMode val="edge"/>
          <c:yMode val="edge"/>
          <c:x val="0.29494542962830678"/>
          <c:y val="2.422492642965084E-2"/>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8713993852303002E-2"/>
          <c:y val="0.14864156449095778"/>
          <c:w val="0.8971356300126343"/>
          <c:h val="0.61212050376543869"/>
        </c:manualLayout>
      </c:layout>
      <c:areaChart>
        <c:grouping val="stacked"/>
        <c:varyColors val="0"/>
        <c:ser>
          <c:idx val="3"/>
          <c:order val="1"/>
          <c:tx>
            <c:v>Threshold</c:v>
          </c:tx>
          <c:spPr>
            <a:noFill/>
            <a:ln>
              <a:noFill/>
            </a:ln>
            <a:effectLst/>
          </c:spPr>
          <c:val>
            <c:numRef>
              <c:f>DATA!$I$54:$I$185</c:f>
              <c:numCache>
                <c:formatCode>General</c:formatCode>
                <c:ptCount val="132"/>
                <c:pt idx="119" formatCode="&quot;$&quot;#,##0.00">
                  <c:v>5027.4404266799993</c:v>
                </c:pt>
                <c:pt idx="120" formatCode="&quot;$&quot;#,##0.00">
                  <c:v>5057.1193730172054</c:v>
                </c:pt>
                <c:pt idx="121" formatCode="&quot;$&quot;#,##0.00">
                  <c:v>5081.9643851120209</c:v>
                </c:pt>
                <c:pt idx="122" formatCode="&quot;$&quot;#,##0.00">
                  <c:v>5113.1749459271086</c:v>
                </c:pt>
                <c:pt idx="123" formatCode="&quot;$&quot;#,##0.00">
                  <c:v>5121.3038900862039</c:v>
                </c:pt>
                <c:pt idx="124" formatCode="&quot;$&quot;#,##0.00">
                  <c:v>5138.4204477950298</c:v>
                </c:pt>
                <c:pt idx="125" formatCode="&quot;$&quot;#,##0.00">
                  <c:v>5154.073971711874</c:v>
                </c:pt>
                <c:pt idx="126" formatCode="&quot;$&quot;#,##0.00">
                  <c:v>5166.0810916454939</c:v>
                </c:pt>
                <c:pt idx="127" formatCode="&quot;$&quot;#,##0.00">
                  <c:v>5176.1696429097719</c:v>
                </c:pt>
                <c:pt idx="128" formatCode="&quot;$&quot;#,##0.00">
                  <c:v>5188.7517258364605</c:v>
                </c:pt>
                <c:pt idx="129" formatCode="&quot;$&quot;#,##0.00">
                  <c:v>5200.7284525728173</c:v>
                </c:pt>
                <c:pt idx="130" formatCode="&quot;$&quot;#,##0.00">
                  <c:v>5214.7330232486647</c:v>
                </c:pt>
                <c:pt idx="131" formatCode="&quot;$&quot;#,##0.00">
                  <c:v>5229.1999661463224</c:v>
                </c:pt>
              </c:numCache>
            </c:numRef>
          </c:val>
          <c:extLst>
            <c:ext xmlns:c16="http://schemas.microsoft.com/office/drawing/2014/chart" uri="{C3380CC4-5D6E-409C-BE32-E72D297353CC}">
              <c16:uniqueId val="{00000000-5688-4349-B74E-109E0EFF41E8}"/>
            </c:ext>
          </c:extLst>
        </c:ser>
        <c:dLbls>
          <c:showLegendKey val="0"/>
          <c:showVal val="0"/>
          <c:showCatName val="0"/>
          <c:showSerName val="0"/>
          <c:showPercent val="0"/>
          <c:showBubbleSize val="0"/>
        </c:dLbls>
        <c:axId val="236495288"/>
        <c:axId val="236494112"/>
      </c:areaChart>
      <c:lineChart>
        <c:grouping val="standard"/>
        <c:varyColors val="0"/>
        <c:ser>
          <c:idx val="0"/>
          <c:order val="0"/>
          <c:tx>
            <c:v>Actual Collections</c:v>
          </c:tx>
          <c:spPr>
            <a:ln w="25400" cap="rnd">
              <a:solidFill>
                <a:srgbClr val="003366"/>
              </a:solidFill>
              <a:round/>
            </a:ln>
            <a:effectLst/>
          </c:spPr>
          <c:marker>
            <c:symbol val="none"/>
          </c:marker>
          <c:cat>
            <c:multiLvlStrRef>
              <c:f>DATA!$C$54:$D$185</c:f>
              <c:multiLvlStrCache>
                <c:ptCount val="132"/>
                <c:lvl>
                  <c:pt idx="0">
                    <c:v>Aug</c:v>
                  </c:pt>
                  <c:pt idx="1">
                    <c:v>Sep</c:v>
                  </c:pt>
                  <c:pt idx="2">
                    <c:v>Oct</c:v>
                  </c:pt>
                  <c:pt idx="3">
                    <c:v>Nov</c:v>
                  </c:pt>
                  <c:pt idx="4">
                    <c:v>Dec</c:v>
                  </c:pt>
                  <c:pt idx="5">
                    <c:v>Jan</c:v>
                  </c:pt>
                  <c:pt idx="6">
                    <c:v>Feb</c:v>
                  </c:pt>
                  <c:pt idx="7">
                    <c:v>Mar</c:v>
                  </c:pt>
                  <c:pt idx="8">
                    <c:v>Apr</c:v>
                  </c:pt>
                  <c:pt idx="9">
                    <c:v>May</c:v>
                  </c:pt>
                  <c:pt idx="10">
                    <c:v>Jun</c:v>
                  </c:pt>
                  <c:pt idx="11">
                    <c:v>Jul</c:v>
                  </c:pt>
                  <c:pt idx="12">
                    <c:v>Aug</c:v>
                  </c:pt>
                  <c:pt idx="13">
                    <c:v>Sep</c:v>
                  </c:pt>
                  <c:pt idx="14">
                    <c:v>Oct</c:v>
                  </c:pt>
                  <c:pt idx="15">
                    <c:v>Nov</c:v>
                  </c:pt>
                  <c:pt idx="16">
                    <c:v>Dec</c:v>
                  </c:pt>
                  <c:pt idx="17">
                    <c:v>Jan</c:v>
                  </c:pt>
                  <c:pt idx="18">
                    <c:v>Feb</c:v>
                  </c:pt>
                  <c:pt idx="19">
                    <c:v>Mar</c:v>
                  </c:pt>
                  <c:pt idx="20">
                    <c:v>Apr</c:v>
                  </c:pt>
                  <c:pt idx="21">
                    <c:v>May</c:v>
                  </c:pt>
                  <c:pt idx="22">
                    <c:v>Jun</c:v>
                  </c:pt>
                  <c:pt idx="23">
                    <c:v>Jul</c:v>
                  </c:pt>
                  <c:pt idx="24">
                    <c:v>Aug</c:v>
                  </c:pt>
                  <c:pt idx="25">
                    <c:v>Sep</c:v>
                  </c:pt>
                  <c:pt idx="26">
                    <c:v>Oct</c:v>
                  </c:pt>
                  <c:pt idx="27">
                    <c:v>Nov</c:v>
                  </c:pt>
                  <c:pt idx="28">
                    <c:v>Dec</c:v>
                  </c:pt>
                  <c:pt idx="29">
                    <c:v>Jan</c:v>
                  </c:pt>
                  <c:pt idx="30">
                    <c:v>Feb</c:v>
                  </c:pt>
                  <c:pt idx="31">
                    <c:v>Mar</c:v>
                  </c:pt>
                  <c:pt idx="32">
                    <c:v>Apr</c:v>
                  </c:pt>
                  <c:pt idx="33">
                    <c:v>May</c:v>
                  </c:pt>
                  <c:pt idx="34">
                    <c:v>Jun</c:v>
                  </c:pt>
                  <c:pt idx="35">
                    <c:v>Jul</c:v>
                  </c:pt>
                  <c:pt idx="36">
                    <c:v>Aug</c:v>
                  </c:pt>
                  <c:pt idx="37">
                    <c:v>Sep</c:v>
                  </c:pt>
                  <c:pt idx="38">
                    <c:v>Oct</c:v>
                  </c:pt>
                  <c:pt idx="39">
                    <c:v>Nov</c:v>
                  </c:pt>
                  <c:pt idx="40">
                    <c:v>Dec</c:v>
                  </c:pt>
                  <c:pt idx="41">
                    <c:v>Jan</c:v>
                  </c:pt>
                  <c:pt idx="42">
                    <c:v>Feb</c:v>
                  </c:pt>
                  <c:pt idx="43">
                    <c:v>Mar</c:v>
                  </c:pt>
                  <c:pt idx="44">
                    <c:v>Apr</c:v>
                  </c:pt>
                  <c:pt idx="45">
                    <c:v>May</c:v>
                  </c:pt>
                  <c:pt idx="46">
                    <c:v>Jun</c:v>
                  </c:pt>
                  <c:pt idx="47">
                    <c:v>Jul</c:v>
                  </c:pt>
                  <c:pt idx="48">
                    <c:v>Aug</c:v>
                  </c:pt>
                  <c:pt idx="49">
                    <c:v>Sep</c:v>
                  </c:pt>
                  <c:pt idx="50">
                    <c:v>Oct</c:v>
                  </c:pt>
                  <c:pt idx="51">
                    <c:v>Nov</c:v>
                  </c:pt>
                  <c:pt idx="52">
                    <c:v>Dec</c:v>
                  </c:pt>
                  <c:pt idx="53">
                    <c:v>Jan</c:v>
                  </c:pt>
                  <c:pt idx="54">
                    <c:v>Feb</c:v>
                  </c:pt>
                  <c:pt idx="55">
                    <c:v>Mar</c:v>
                  </c:pt>
                  <c:pt idx="56">
                    <c:v>Apr</c:v>
                  </c:pt>
                  <c:pt idx="57">
                    <c:v>May</c:v>
                  </c:pt>
                  <c:pt idx="58">
                    <c:v>Jun</c:v>
                  </c:pt>
                  <c:pt idx="59">
                    <c:v>Jul</c:v>
                  </c:pt>
                  <c:pt idx="60">
                    <c:v>Aug</c:v>
                  </c:pt>
                  <c:pt idx="61">
                    <c:v>Sep</c:v>
                  </c:pt>
                  <c:pt idx="62">
                    <c:v>Oct</c:v>
                  </c:pt>
                  <c:pt idx="63">
                    <c:v>Nov</c:v>
                  </c:pt>
                  <c:pt idx="64">
                    <c:v>Dec</c:v>
                  </c:pt>
                  <c:pt idx="65">
                    <c:v>Jan</c:v>
                  </c:pt>
                  <c:pt idx="66">
                    <c:v>Feb</c:v>
                  </c:pt>
                  <c:pt idx="67">
                    <c:v>Mar</c:v>
                  </c:pt>
                  <c:pt idx="68">
                    <c:v>Apr</c:v>
                  </c:pt>
                  <c:pt idx="69">
                    <c:v>May</c:v>
                  </c:pt>
                  <c:pt idx="70">
                    <c:v>Jun</c:v>
                  </c:pt>
                  <c:pt idx="71">
                    <c:v>Jul</c:v>
                  </c:pt>
                  <c:pt idx="72">
                    <c:v>Aug</c:v>
                  </c:pt>
                  <c:pt idx="73">
                    <c:v>Sep</c:v>
                  </c:pt>
                  <c:pt idx="74">
                    <c:v>Oct</c:v>
                  </c:pt>
                  <c:pt idx="75">
                    <c:v>Nov</c:v>
                  </c:pt>
                  <c:pt idx="76">
                    <c:v>Dec</c:v>
                  </c:pt>
                  <c:pt idx="77">
                    <c:v>Jan</c:v>
                  </c:pt>
                  <c:pt idx="78">
                    <c:v>Feb</c:v>
                  </c:pt>
                  <c:pt idx="79">
                    <c:v>Mar</c:v>
                  </c:pt>
                  <c:pt idx="80">
                    <c:v>Apr</c:v>
                  </c:pt>
                  <c:pt idx="81">
                    <c:v>May</c:v>
                  </c:pt>
                  <c:pt idx="82">
                    <c:v>Jun</c:v>
                  </c:pt>
                  <c:pt idx="83">
                    <c:v>Jul</c:v>
                  </c:pt>
                  <c:pt idx="84">
                    <c:v>Aug</c:v>
                  </c:pt>
                  <c:pt idx="85">
                    <c:v>Sep</c:v>
                  </c:pt>
                  <c:pt idx="86">
                    <c:v>Oct</c:v>
                  </c:pt>
                  <c:pt idx="87">
                    <c:v>Nov</c:v>
                  </c:pt>
                  <c:pt idx="88">
                    <c:v>Dec</c:v>
                  </c:pt>
                  <c:pt idx="89">
                    <c:v>Jan</c:v>
                  </c:pt>
                  <c:pt idx="90">
                    <c:v>Feb</c:v>
                  </c:pt>
                  <c:pt idx="91">
                    <c:v>Mar</c:v>
                  </c:pt>
                  <c:pt idx="92">
                    <c:v>Apr</c:v>
                  </c:pt>
                  <c:pt idx="93">
                    <c:v>May</c:v>
                  </c:pt>
                  <c:pt idx="94">
                    <c:v>Jun</c:v>
                  </c:pt>
                  <c:pt idx="95">
                    <c:v>Jul</c:v>
                  </c:pt>
                  <c:pt idx="96">
                    <c:v>Aug</c:v>
                  </c:pt>
                  <c:pt idx="97">
                    <c:v>Sep</c:v>
                  </c:pt>
                  <c:pt idx="98">
                    <c:v>Oct</c:v>
                  </c:pt>
                  <c:pt idx="99">
                    <c:v>Nov</c:v>
                  </c:pt>
                  <c:pt idx="100">
                    <c:v>Dec</c:v>
                  </c:pt>
                  <c:pt idx="101">
                    <c:v>Jan</c:v>
                  </c:pt>
                  <c:pt idx="102">
                    <c:v>Feb</c:v>
                  </c:pt>
                  <c:pt idx="103">
                    <c:v>Mar</c:v>
                  </c:pt>
                  <c:pt idx="104">
                    <c:v>Apr</c:v>
                  </c:pt>
                  <c:pt idx="105">
                    <c:v>May</c:v>
                  </c:pt>
                  <c:pt idx="106">
                    <c:v>Jun</c:v>
                  </c:pt>
                  <c:pt idx="107">
                    <c:v>Jul</c:v>
                  </c:pt>
                  <c:pt idx="108">
                    <c:v>Aug</c:v>
                  </c:pt>
                  <c:pt idx="109">
                    <c:v>Sep</c:v>
                  </c:pt>
                  <c:pt idx="110">
                    <c:v>Oct</c:v>
                  </c:pt>
                  <c:pt idx="111">
                    <c:v>Nov</c:v>
                  </c:pt>
                  <c:pt idx="112">
                    <c:v>Dec</c:v>
                  </c:pt>
                  <c:pt idx="113">
                    <c:v>Jan</c:v>
                  </c:pt>
                  <c:pt idx="114">
                    <c:v>Feb</c:v>
                  </c:pt>
                  <c:pt idx="115">
                    <c:v>Mar</c:v>
                  </c:pt>
                  <c:pt idx="116">
                    <c:v>Apr</c:v>
                  </c:pt>
                  <c:pt idx="117">
                    <c:v>May</c:v>
                  </c:pt>
                  <c:pt idx="118">
                    <c:v>Jun</c:v>
                  </c:pt>
                  <c:pt idx="119">
                    <c:v>Jul</c:v>
                  </c:pt>
                  <c:pt idx="120">
                    <c:v>Aug</c:v>
                  </c:pt>
                  <c:pt idx="121">
                    <c:v>Sep</c:v>
                  </c:pt>
                  <c:pt idx="122">
                    <c:v>Oct</c:v>
                  </c:pt>
                  <c:pt idx="123">
                    <c:v>Nov</c:v>
                  </c:pt>
                  <c:pt idx="124">
                    <c:v>Dec</c:v>
                  </c:pt>
                  <c:pt idx="125">
                    <c:v>Jan</c:v>
                  </c:pt>
                  <c:pt idx="126">
                    <c:v>Feb</c:v>
                  </c:pt>
                  <c:pt idx="127">
                    <c:v>Mar</c:v>
                  </c:pt>
                  <c:pt idx="128">
                    <c:v>Apr</c:v>
                  </c:pt>
                  <c:pt idx="129">
                    <c:v>May</c:v>
                  </c:pt>
                  <c:pt idx="130">
                    <c:v>Jun</c:v>
                  </c:pt>
                  <c:pt idx="131">
                    <c:v>Jul</c:v>
                  </c:pt>
                </c:lvl>
                <c:lvl>
                  <c:pt idx="0">
                    <c:v>FY2015-16</c:v>
                  </c:pt>
                  <c:pt idx="12">
                    <c:v>FY 2016-17</c:v>
                  </c:pt>
                  <c:pt idx="24">
                    <c:v>FY 2017-18</c:v>
                  </c:pt>
                  <c:pt idx="36">
                    <c:v>FY 2018-19</c:v>
                  </c:pt>
                  <c:pt idx="48">
                    <c:v>FY 2019-20</c:v>
                  </c:pt>
                  <c:pt idx="60">
                    <c:v>FY 2020-21</c:v>
                  </c:pt>
                  <c:pt idx="72">
                    <c:v>FY 2021-22</c:v>
                  </c:pt>
                  <c:pt idx="84">
                    <c:v>FY 2022-23</c:v>
                  </c:pt>
                  <c:pt idx="96">
                    <c:v>FY 2023-24</c:v>
                  </c:pt>
                  <c:pt idx="108">
                    <c:v>FY 2024-25</c:v>
                  </c:pt>
                  <c:pt idx="120">
                    <c:v>FY 2025-26</c:v>
                  </c:pt>
                </c:lvl>
              </c:multiLvlStrCache>
            </c:multiLvlStrRef>
          </c:cat>
          <c:val>
            <c:numRef>
              <c:f>DATA!$E$54:$E$185</c:f>
              <c:numCache>
                <c:formatCode>"$"#,##0.00</c:formatCode>
                <c:ptCount val="132"/>
                <c:pt idx="0">
                  <c:v>2668.5000000000005</c:v>
                </c:pt>
                <c:pt idx="1">
                  <c:v>2662.4</c:v>
                </c:pt>
                <c:pt idx="2">
                  <c:v>2676.1000000000004</c:v>
                </c:pt>
                <c:pt idx="3">
                  <c:v>2675.0000000000005</c:v>
                </c:pt>
                <c:pt idx="4">
                  <c:v>2678.8</c:v>
                </c:pt>
                <c:pt idx="5">
                  <c:v>2705.5000000000005</c:v>
                </c:pt>
                <c:pt idx="6">
                  <c:v>2716.4</c:v>
                </c:pt>
                <c:pt idx="7">
                  <c:v>2749.1000000000004</c:v>
                </c:pt>
                <c:pt idx="8">
                  <c:v>2776.9000000000005</c:v>
                </c:pt>
                <c:pt idx="9">
                  <c:v>2796.7000000000003</c:v>
                </c:pt>
                <c:pt idx="10">
                  <c:v>2802.1000000000004</c:v>
                </c:pt>
                <c:pt idx="11">
                  <c:v>2818.6000000000004</c:v>
                </c:pt>
                <c:pt idx="12">
                  <c:v>2806.3000000000006</c:v>
                </c:pt>
                <c:pt idx="13">
                  <c:v>2843.5000000000005</c:v>
                </c:pt>
                <c:pt idx="14">
                  <c:v>2841.5</c:v>
                </c:pt>
                <c:pt idx="15">
                  <c:v>2842.2999999999997</c:v>
                </c:pt>
                <c:pt idx="16">
                  <c:v>2871.4999999999995</c:v>
                </c:pt>
                <c:pt idx="17">
                  <c:v>2861.2999999999997</c:v>
                </c:pt>
                <c:pt idx="18">
                  <c:v>2868.4999999999995</c:v>
                </c:pt>
                <c:pt idx="19">
                  <c:v>2864.5000000000005</c:v>
                </c:pt>
                <c:pt idx="20">
                  <c:v>2855</c:v>
                </c:pt>
                <c:pt idx="21">
                  <c:v>2868.1</c:v>
                </c:pt>
                <c:pt idx="22">
                  <c:v>2885.8999999999996</c:v>
                </c:pt>
                <c:pt idx="23">
                  <c:v>2896.1999999999994</c:v>
                </c:pt>
                <c:pt idx="24">
                  <c:v>2923.2999999999997</c:v>
                </c:pt>
                <c:pt idx="25">
                  <c:v>2917.8999999999996</c:v>
                </c:pt>
                <c:pt idx="26">
                  <c:v>2925.1999999999994</c:v>
                </c:pt>
                <c:pt idx="27">
                  <c:v>2959</c:v>
                </c:pt>
                <c:pt idx="28">
                  <c:v>2966.8999999999996</c:v>
                </c:pt>
                <c:pt idx="29">
                  <c:v>2985.4</c:v>
                </c:pt>
                <c:pt idx="30">
                  <c:v>2996</c:v>
                </c:pt>
                <c:pt idx="31">
                  <c:v>2994.1</c:v>
                </c:pt>
                <c:pt idx="32">
                  <c:v>3007.2999999999997</c:v>
                </c:pt>
                <c:pt idx="33">
                  <c:v>3020.6</c:v>
                </c:pt>
                <c:pt idx="34">
                  <c:v>3021.9000000000005</c:v>
                </c:pt>
                <c:pt idx="35">
                  <c:v>3034.6000000000004</c:v>
                </c:pt>
                <c:pt idx="36">
                  <c:v>3045.7000000000003</c:v>
                </c:pt>
                <c:pt idx="37">
                  <c:v>3059.5999999999995</c:v>
                </c:pt>
                <c:pt idx="38">
                  <c:v>3064.9999999999995</c:v>
                </c:pt>
                <c:pt idx="39">
                  <c:v>3072.2999999999997</c:v>
                </c:pt>
                <c:pt idx="40">
                  <c:v>3080.9999999999995</c:v>
                </c:pt>
                <c:pt idx="41">
                  <c:v>3089.6</c:v>
                </c:pt>
                <c:pt idx="42">
                  <c:v>3104.3</c:v>
                </c:pt>
                <c:pt idx="43">
                  <c:v>3118.6000000000004</c:v>
                </c:pt>
                <c:pt idx="44">
                  <c:v>3136.6000000000004</c:v>
                </c:pt>
                <c:pt idx="45">
                  <c:v>3148.1000000000004</c:v>
                </c:pt>
                <c:pt idx="46">
                  <c:v>3173.3</c:v>
                </c:pt>
                <c:pt idx="47">
                  <c:v>3186.5</c:v>
                </c:pt>
                <c:pt idx="48">
                  <c:v>3215.9</c:v>
                </c:pt>
                <c:pt idx="49">
                  <c:v>3238.8999999999996</c:v>
                </c:pt>
                <c:pt idx="50">
                  <c:v>3258.6</c:v>
                </c:pt>
                <c:pt idx="51">
                  <c:v>3271.9</c:v>
                </c:pt>
                <c:pt idx="52">
                  <c:v>3291.87</c:v>
                </c:pt>
                <c:pt idx="53">
                  <c:v>3320.17</c:v>
                </c:pt>
                <c:pt idx="54">
                  <c:v>3336.17</c:v>
                </c:pt>
                <c:pt idx="55">
                  <c:v>3340.9700000000003</c:v>
                </c:pt>
                <c:pt idx="56">
                  <c:v>3269.0700000000006</c:v>
                </c:pt>
                <c:pt idx="57">
                  <c:v>3224.2700000000004</c:v>
                </c:pt>
                <c:pt idx="58">
                  <c:v>3266.9700000000003</c:v>
                </c:pt>
                <c:pt idx="59">
                  <c:v>3286.7700000000004</c:v>
                </c:pt>
                <c:pt idx="60">
                  <c:v>3298.1272380700007</c:v>
                </c:pt>
                <c:pt idx="61">
                  <c:v>3307.1539020600003</c:v>
                </c:pt>
                <c:pt idx="62">
                  <c:v>3334.3091933300002</c:v>
                </c:pt>
                <c:pt idx="63">
                  <c:v>3368.0729455599999</c:v>
                </c:pt>
                <c:pt idx="64">
                  <c:v>3383.7955705699997</c:v>
                </c:pt>
                <c:pt idx="65">
                  <c:v>3405.0214239899997</c:v>
                </c:pt>
                <c:pt idx="66">
                  <c:v>3441.6604918200001</c:v>
                </c:pt>
                <c:pt idx="67">
                  <c:v>3475.9584095199998</c:v>
                </c:pt>
                <c:pt idx="68">
                  <c:v>3626.7549447299998</c:v>
                </c:pt>
                <c:pt idx="69">
                  <c:v>3738.7441141000008</c:v>
                </c:pt>
                <c:pt idx="70">
                  <c:v>3762.3273874899996</c:v>
                </c:pt>
                <c:pt idx="71">
                  <c:v>3825.92033481</c:v>
                </c:pt>
                <c:pt idx="72">
                  <c:v>3909.6358365999999</c:v>
                </c:pt>
                <c:pt idx="73">
                  <c:v>3967.5115762699993</c:v>
                </c:pt>
                <c:pt idx="74">
                  <c:v>4019.8631542600001</c:v>
                </c:pt>
                <c:pt idx="75">
                  <c:v>4057.8674216200002</c:v>
                </c:pt>
                <c:pt idx="76">
                  <c:v>4122.5333947300005</c:v>
                </c:pt>
                <c:pt idx="77">
                  <c:v>4190.8130761100001</c:v>
                </c:pt>
                <c:pt idx="78">
                  <c:v>4218.6671825499998</c:v>
                </c:pt>
                <c:pt idx="79">
                  <c:v>4262.1819996000004</c:v>
                </c:pt>
                <c:pt idx="80">
                  <c:v>4304.15574259</c:v>
                </c:pt>
                <c:pt idx="81">
                  <c:v>4343.3929026999995</c:v>
                </c:pt>
                <c:pt idx="82">
                  <c:v>4371.8484118599999</c:v>
                </c:pt>
                <c:pt idx="83">
                  <c:v>4401.9931786799998</c:v>
                </c:pt>
                <c:pt idx="84">
                  <c:v>4412.0130838199993</c:v>
                </c:pt>
                <c:pt idx="85">
                  <c:v>4450.9087671599991</c:v>
                </c:pt>
                <c:pt idx="86">
                  <c:v>4480.1199979000003</c:v>
                </c:pt>
                <c:pt idx="87">
                  <c:v>4520.46995831</c:v>
                </c:pt>
                <c:pt idx="88">
                  <c:v>4542.6676871899999</c:v>
                </c:pt>
                <c:pt idx="89">
                  <c:v>4562.7865213899995</c:v>
                </c:pt>
                <c:pt idx="90">
                  <c:v>4597.4694191199997</c:v>
                </c:pt>
                <c:pt idx="91">
                  <c:v>4617.99245737</c:v>
                </c:pt>
                <c:pt idx="92">
                  <c:v>4632.7892741699998</c:v>
                </c:pt>
                <c:pt idx="93">
                  <c:v>4645.1274456900001</c:v>
                </c:pt>
                <c:pt idx="94">
                  <c:v>4650.2135851399999</c:v>
                </c:pt>
                <c:pt idx="95">
                  <c:v>4660.0787839999994</c:v>
                </c:pt>
                <c:pt idx="96">
                  <c:v>4677.9396664000005</c:v>
                </c:pt>
                <c:pt idx="97">
                  <c:v>4683.6364614000004</c:v>
                </c:pt>
                <c:pt idx="98">
                  <c:v>4693.6148314000002</c:v>
                </c:pt>
                <c:pt idx="99">
                  <c:v>4701.9697453999988</c:v>
                </c:pt>
                <c:pt idx="100">
                  <c:v>4713.4041324</c:v>
                </c:pt>
                <c:pt idx="101">
                  <c:v>4719.7016223999999</c:v>
                </c:pt>
                <c:pt idx="102">
                  <c:v>4725.7471284000003</c:v>
                </c:pt>
                <c:pt idx="103">
                  <c:v>4748.2811173999999</c:v>
                </c:pt>
                <c:pt idx="104">
                  <c:v>4747.9087023999991</c:v>
                </c:pt>
                <c:pt idx="105">
                  <c:v>4759.2611941699997</c:v>
                </c:pt>
                <c:pt idx="106">
                  <c:v>4790.3898391699995</c:v>
                </c:pt>
                <c:pt idx="107">
                  <c:v>4786.3582371000011</c:v>
                </c:pt>
                <c:pt idx="108">
                  <c:v>4795.5959174299996</c:v>
                </c:pt>
                <c:pt idx="109">
                  <c:v>4804.7255275499992</c:v>
                </c:pt>
                <c:pt idx="110">
                  <c:v>4811.218538699999</c:v>
                </c:pt>
                <c:pt idx="111">
                  <c:v>4845.7887439099995</c:v>
                </c:pt>
                <c:pt idx="112">
                  <c:v>4866.2254966</c:v>
                </c:pt>
                <c:pt idx="113">
                  <c:v>4901.1459639099994</c:v>
                </c:pt>
                <c:pt idx="114">
                  <c:v>4909.6430643999993</c:v>
                </c:pt>
                <c:pt idx="115">
                  <c:v>4924.15002551</c:v>
                </c:pt>
                <c:pt idx="116">
                  <c:v>4949.5167751199997</c:v>
                </c:pt>
                <c:pt idx="117">
                  <c:v>4977.2775727099997</c:v>
                </c:pt>
                <c:pt idx="118">
                  <c:v>4996.1376699399989</c:v>
                </c:pt>
                <c:pt idx="119">
                  <c:v>5027.4404266799993</c:v>
                </c:pt>
                <c:pt idx="120">
                  <c:v>5058.0601213700002</c:v>
                </c:pt>
                <c:pt idx="121">
                  <c:v>5083.5060251000004</c:v>
                </c:pt>
                <c:pt idx="122">
                  <c:v>5115.2565883300003</c:v>
                </c:pt>
                <c:pt idx="123">
                  <c:v>5123.5119031000004</c:v>
                </c:pt>
                <c:pt idx="124">
                  <c:v>5134.8759495900003</c:v>
                </c:pt>
                <c:pt idx="125">
                  <c:v>5145.1673031100008</c:v>
                </c:pt>
                <c:pt idx="126">
                  <c:v>5163.9731553500005</c:v>
                </c:pt>
                <c:pt idx="127">
                  <c:v>5164.8985635599993</c:v>
                </c:pt>
                <c:pt idx="128">
                  <c:v>5206.28709248</c:v>
                </c:pt>
                <c:pt idx="129">
                  <c:v>5224.8076525500001</c:v>
                </c:pt>
                <c:pt idx="130">
                  <c:v>5245.7675042199999</c:v>
                </c:pt>
                <c:pt idx="131">
                  <c:v>5283.8513765499993</c:v>
                </c:pt>
              </c:numCache>
            </c:numRef>
          </c:val>
          <c:smooth val="0"/>
          <c:extLst>
            <c:ext xmlns:c16="http://schemas.microsoft.com/office/drawing/2014/chart" uri="{C3380CC4-5D6E-409C-BE32-E72D297353CC}">
              <c16:uniqueId val="{00000002-5688-4349-B74E-109E0EFF41E8}"/>
            </c:ext>
          </c:extLst>
        </c:ser>
        <c:dLbls>
          <c:showLegendKey val="0"/>
          <c:showVal val="0"/>
          <c:showCatName val="0"/>
          <c:showSerName val="0"/>
          <c:showPercent val="0"/>
          <c:showBubbleSize val="0"/>
        </c:dLbls>
        <c:marker val="1"/>
        <c:smooth val="0"/>
        <c:axId val="236495288"/>
        <c:axId val="236494112"/>
        <c:extLst>
          <c:ext xmlns:c15="http://schemas.microsoft.com/office/drawing/2012/chart" uri="{02D57815-91ED-43cb-92C2-25804820EDAC}">
            <c15:filteredLineSeries>
              <c15:ser>
                <c:idx val="5"/>
                <c:order val="3"/>
                <c:tx>
                  <c:v>FY 16 - FY 24 Trend</c:v>
                </c:tx>
                <c:spPr>
                  <a:ln w="25400" cap="rnd">
                    <a:solidFill>
                      <a:schemeClr val="accent3"/>
                    </a:solidFill>
                    <a:prstDash val="sysDash"/>
                    <a:round/>
                  </a:ln>
                  <a:effectLst/>
                </c:spPr>
                <c:marker>
                  <c:symbol val="none"/>
                </c:marker>
                <c:cat>
                  <c:multiLvlStrRef>
                    <c:extLst>
                      <c:ext uri="{02D57815-91ED-43cb-92C2-25804820EDAC}">
                        <c15:formulaRef>
                          <c15:sqref>DATA!$C$54:$D$185</c15:sqref>
                        </c15:formulaRef>
                      </c:ext>
                    </c:extLst>
                    <c:multiLvlStrCache>
                      <c:ptCount val="132"/>
                      <c:lvl>
                        <c:pt idx="0">
                          <c:v>Aug</c:v>
                        </c:pt>
                        <c:pt idx="1">
                          <c:v>Sep</c:v>
                        </c:pt>
                        <c:pt idx="2">
                          <c:v>Oct</c:v>
                        </c:pt>
                        <c:pt idx="3">
                          <c:v>Nov</c:v>
                        </c:pt>
                        <c:pt idx="4">
                          <c:v>Dec</c:v>
                        </c:pt>
                        <c:pt idx="5">
                          <c:v>Jan</c:v>
                        </c:pt>
                        <c:pt idx="6">
                          <c:v>Feb</c:v>
                        </c:pt>
                        <c:pt idx="7">
                          <c:v>Mar</c:v>
                        </c:pt>
                        <c:pt idx="8">
                          <c:v>Apr</c:v>
                        </c:pt>
                        <c:pt idx="9">
                          <c:v>May</c:v>
                        </c:pt>
                        <c:pt idx="10">
                          <c:v>Jun</c:v>
                        </c:pt>
                        <c:pt idx="11">
                          <c:v>Jul</c:v>
                        </c:pt>
                        <c:pt idx="12">
                          <c:v>Aug</c:v>
                        </c:pt>
                        <c:pt idx="13">
                          <c:v>Sep</c:v>
                        </c:pt>
                        <c:pt idx="14">
                          <c:v>Oct</c:v>
                        </c:pt>
                        <c:pt idx="15">
                          <c:v>Nov</c:v>
                        </c:pt>
                        <c:pt idx="16">
                          <c:v>Dec</c:v>
                        </c:pt>
                        <c:pt idx="17">
                          <c:v>Jan</c:v>
                        </c:pt>
                        <c:pt idx="18">
                          <c:v>Feb</c:v>
                        </c:pt>
                        <c:pt idx="19">
                          <c:v>Mar</c:v>
                        </c:pt>
                        <c:pt idx="20">
                          <c:v>Apr</c:v>
                        </c:pt>
                        <c:pt idx="21">
                          <c:v>May</c:v>
                        </c:pt>
                        <c:pt idx="22">
                          <c:v>Jun</c:v>
                        </c:pt>
                        <c:pt idx="23">
                          <c:v>Jul</c:v>
                        </c:pt>
                        <c:pt idx="24">
                          <c:v>Aug</c:v>
                        </c:pt>
                        <c:pt idx="25">
                          <c:v>Sep</c:v>
                        </c:pt>
                        <c:pt idx="26">
                          <c:v>Oct</c:v>
                        </c:pt>
                        <c:pt idx="27">
                          <c:v>Nov</c:v>
                        </c:pt>
                        <c:pt idx="28">
                          <c:v>Dec</c:v>
                        </c:pt>
                        <c:pt idx="29">
                          <c:v>Jan</c:v>
                        </c:pt>
                        <c:pt idx="30">
                          <c:v>Feb</c:v>
                        </c:pt>
                        <c:pt idx="31">
                          <c:v>Mar</c:v>
                        </c:pt>
                        <c:pt idx="32">
                          <c:v>Apr</c:v>
                        </c:pt>
                        <c:pt idx="33">
                          <c:v>May</c:v>
                        </c:pt>
                        <c:pt idx="34">
                          <c:v>Jun</c:v>
                        </c:pt>
                        <c:pt idx="35">
                          <c:v>Jul</c:v>
                        </c:pt>
                        <c:pt idx="36">
                          <c:v>Aug</c:v>
                        </c:pt>
                        <c:pt idx="37">
                          <c:v>Sep</c:v>
                        </c:pt>
                        <c:pt idx="38">
                          <c:v>Oct</c:v>
                        </c:pt>
                        <c:pt idx="39">
                          <c:v>Nov</c:v>
                        </c:pt>
                        <c:pt idx="40">
                          <c:v>Dec</c:v>
                        </c:pt>
                        <c:pt idx="41">
                          <c:v>Jan</c:v>
                        </c:pt>
                        <c:pt idx="42">
                          <c:v>Feb</c:v>
                        </c:pt>
                        <c:pt idx="43">
                          <c:v>Mar</c:v>
                        </c:pt>
                        <c:pt idx="44">
                          <c:v>Apr</c:v>
                        </c:pt>
                        <c:pt idx="45">
                          <c:v>May</c:v>
                        </c:pt>
                        <c:pt idx="46">
                          <c:v>Jun</c:v>
                        </c:pt>
                        <c:pt idx="47">
                          <c:v>Jul</c:v>
                        </c:pt>
                        <c:pt idx="48">
                          <c:v>Aug</c:v>
                        </c:pt>
                        <c:pt idx="49">
                          <c:v>Sep</c:v>
                        </c:pt>
                        <c:pt idx="50">
                          <c:v>Oct</c:v>
                        </c:pt>
                        <c:pt idx="51">
                          <c:v>Nov</c:v>
                        </c:pt>
                        <c:pt idx="52">
                          <c:v>Dec</c:v>
                        </c:pt>
                        <c:pt idx="53">
                          <c:v>Jan</c:v>
                        </c:pt>
                        <c:pt idx="54">
                          <c:v>Feb</c:v>
                        </c:pt>
                        <c:pt idx="55">
                          <c:v>Mar</c:v>
                        </c:pt>
                        <c:pt idx="56">
                          <c:v>Apr</c:v>
                        </c:pt>
                        <c:pt idx="57">
                          <c:v>May</c:v>
                        </c:pt>
                        <c:pt idx="58">
                          <c:v>Jun</c:v>
                        </c:pt>
                        <c:pt idx="59">
                          <c:v>Jul</c:v>
                        </c:pt>
                        <c:pt idx="60">
                          <c:v>Aug</c:v>
                        </c:pt>
                        <c:pt idx="61">
                          <c:v>Sep</c:v>
                        </c:pt>
                        <c:pt idx="62">
                          <c:v>Oct</c:v>
                        </c:pt>
                        <c:pt idx="63">
                          <c:v>Nov</c:v>
                        </c:pt>
                        <c:pt idx="64">
                          <c:v>Dec</c:v>
                        </c:pt>
                        <c:pt idx="65">
                          <c:v>Jan</c:v>
                        </c:pt>
                        <c:pt idx="66">
                          <c:v>Feb</c:v>
                        </c:pt>
                        <c:pt idx="67">
                          <c:v>Mar</c:v>
                        </c:pt>
                        <c:pt idx="68">
                          <c:v>Apr</c:v>
                        </c:pt>
                        <c:pt idx="69">
                          <c:v>May</c:v>
                        </c:pt>
                        <c:pt idx="70">
                          <c:v>Jun</c:v>
                        </c:pt>
                        <c:pt idx="71">
                          <c:v>Jul</c:v>
                        </c:pt>
                        <c:pt idx="72">
                          <c:v>Aug</c:v>
                        </c:pt>
                        <c:pt idx="73">
                          <c:v>Sep</c:v>
                        </c:pt>
                        <c:pt idx="74">
                          <c:v>Oct</c:v>
                        </c:pt>
                        <c:pt idx="75">
                          <c:v>Nov</c:v>
                        </c:pt>
                        <c:pt idx="76">
                          <c:v>Dec</c:v>
                        </c:pt>
                        <c:pt idx="77">
                          <c:v>Jan</c:v>
                        </c:pt>
                        <c:pt idx="78">
                          <c:v>Feb</c:v>
                        </c:pt>
                        <c:pt idx="79">
                          <c:v>Mar</c:v>
                        </c:pt>
                        <c:pt idx="80">
                          <c:v>Apr</c:v>
                        </c:pt>
                        <c:pt idx="81">
                          <c:v>May</c:v>
                        </c:pt>
                        <c:pt idx="82">
                          <c:v>Jun</c:v>
                        </c:pt>
                        <c:pt idx="83">
                          <c:v>Jul</c:v>
                        </c:pt>
                        <c:pt idx="84">
                          <c:v>Aug</c:v>
                        </c:pt>
                        <c:pt idx="85">
                          <c:v>Sep</c:v>
                        </c:pt>
                        <c:pt idx="86">
                          <c:v>Oct</c:v>
                        </c:pt>
                        <c:pt idx="87">
                          <c:v>Nov</c:v>
                        </c:pt>
                        <c:pt idx="88">
                          <c:v>Dec</c:v>
                        </c:pt>
                        <c:pt idx="89">
                          <c:v>Jan</c:v>
                        </c:pt>
                        <c:pt idx="90">
                          <c:v>Feb</c:v>
                        </c:pt>
                        <c:pt idx="91">
                          <c:v>Mar</c:v>
                        </c:pt>
                        <c:pt idx="92">
                          <c:v>Apr</c:v>
                        </c:pt>
                        <c:pt idx="93">
                          <c:v>May</c:v>
                        </c:pt>
                        <c:pt idx="94">
                          <c:v>Jun</c:v>
                        </c:pt>
                        <c:pt idx="95">
                          <c:v>Jul</c:v>
                        </c:pt>
                        <c:pt idx="96">
                          <c:v>Aug</c:v>
                        </c:pt>
                        <c:pt idx="97">
                          <c:v>Sep</c:v>
                        </c:pt>
                        <c:pt idx="98">
                          <c:v>Oct</c:v>
                        </c:pt>
                        <c:pt idx="99">
                          <c:v>Nov</c:v>
                        </c:pt>
                        <c:pt idx="100">
                          <c:v>Dec</c:v>
                        </c:pt>
                        <c:pt idx="101">
                          <c:v>Jan</c:v>
                        </c:pt>
                        <c:pt idx="102">
                          <c:v>Feb</c:v>
                        </c:pt>
                        <c:pt idx="103">
                          <c:v>Mar</c:v>
                        </c:pt>
                        <c:pt idx="104">
                          <c:v>Apr</c:v>
                        </c:pt>
                        <c:pt idx="105">
                          <c:v>May</c:v>
                        </c:pt>
                        <c:pt idx="106">
                          <c:v>Jun</c:v>
                        </c:pt>
                        <c:pt idx="107">
                          <c:v>Jul</c:v>
                        </c:pt>
                        <c:pt idx="108">
                          <c:v>Aug</c:v>
                        </c:pt>
                        <c:pt idx="109">
                          <c:v>Sep</c:v>
                        </c:pt>
                        <c:pt idx="110">
                          <c:v>Oct</c:v>
                        </c:pt>
                        <c:pt idx="111">
                          <c:v>Nov</c:v>
                        </c:pt>
                        <c:pt idx="112">
                          <c:v>Dec</c:v>
                        </c:pt>
                        <c:pt idx="113">
                          <c:v>Jan</c:v>
                        </c:pt>
                        <c:pt idx="114">
                          <c:v>Feb</c:v>
                        </c:pt>
                        <c:pt idx="115">
                          <c:v>Mar</c:v>
                        </c:pt>
                        <c:pt idx="116">
                          <c:v>Apr</c:v>
                        </c:pt>
                        <c:pt idx="117">
                          <c:v>May</c:v>
                        </c:pt>
                        <c:pt idx="118">
                          <c:v>Jun</c:v>
                        </c:pt>
                        <c:pt idx="119">
                          <c:v>Jul</c:v>
                        </c:pt>
                        <c:pt idx="120">
                          <c:v>Aug</c:v>
                        </c:pt>
                        <c:pt idx="121">
                          <c:v>Sep</c:v>
                        </c:pt>
                        <c:pt idx="122">
                          <c:v>Oct</c:v>
                        </c:pt>
                        <c:pt idx="123">
                          <c:v>Nov</c:v>
                        </c:pt>
                        <c:pt idx="124">
                          <c:v>Dec</c:v>
                        </c:pt>
                        <c:pt idx="125">
                          <c:v>Jan</c:v>
                        </c:pt>
                        <c:pt idx="126">
                          <c:v>Feb</c:v>
                        </c:pt>
                        <c:pt idx="127">
                          <c:v>Mar</c:v>
                        </c:pt>
                        <c:pt idx="128">
                          <c:v>Apr</c:v>
                        </c:pt>
                        <c:pt idx="129">
                          <c:v>May</c:v>
                        </c:pt>
                        <c:pt idx="130">
                          <c:v>Jun</c:v>
                        </c:pt>
                        <c:pt idx="131">
                          <c:v>Jul</c:v>
                        </c:pt>
                      </c:lvl>
                      <c:lvl>
                        <c:pt idx="0">
                          <c:v>FY2015-16</c:v>
                        </c:pt>
                        <c:pt idx="12">
                          <c:v>FY 2016-17</c:v>
                        </c:pt>
                        <c:pt idx="24">
                          <c:v>FY 2017-18</c:v>
                        </c:pt>
                        <c:pt idx="36">
                          <c:v>FY 2018-19</c:v>
                        </c:pt>
                        <c:pt idx="48">
                          <c:v>FY 2019-20</c:v>
                        </c:pt>
                        <c:pt idx="60">
                          <c:v>FY 2020-21</c:v>
                        </c:pt>
                        <c:pt idx="72">
                          <c:v>FY 2021-22</c:v>
                        </c:pt>
                        <c:pt idx="84">
                          <c:v>FY 2022-23</c:v>
                        </c:pt>
                        <c:pt idx="96">
                          <c:v>FY 2023-24</c:v>
                        </c:pt>
                        <c:pt idx="108">
                          <c:v>FY 2024-25</c:v>
                        </c:pt>
                        <c:pt idx="120">
                          <c:v>FY 2025-26</c:v>
                        </c:pt>
                      </c:lvl>
                    </c:multiLvlStrCache>
                  </c:multiLvlStrRef>
                </c:cat>
                <c:val>
                  <c:numRef>
                    <c:extLst>
                      <c:ext uri="{02D57815-91ED-43cb-92C2-25804820EDAC}">
                        <c15:formulaRef>
                          <c15:sqref>DATA!$U$78:$U$185</c15:sqref>
                        </c15:formulaRef>
                      </c:ext>
                    </c:extLst>
                    <c:numCache>
                      <c:formatCode>General</c:formatCode>
                      <c:ptCount val="108"/>
                      <c:pt idx="0">
                        <c:v>2895.7473946744667</c:v>
                      </c:pt>
                      <c:pt idx="1">
                        <c:v>2917.7947327426755</c:v>
                      </c:pt>
                      <c:pt idx="2">
                        <c:v>2939.8420708108843</c:v>
                      </c:pt>
                      <c:pt idx="3">
                        <c:v>2961.889408879093</c:v>
                      </c:pt>
                      <c:pt idx="4">
                        <c:v>2983.9367469473018</c:v>
                      </c:pt>
                      <c:pt idx="5">
                        <c:v>3005.984085015511</c:v>
                      </c:pt>
                      <c:pt idx="6">
                        <c:v>3028.0314230837198</c:v>
                      </c:pt>
                      <c:pt idx="7">
                        <c:v>3050.078761151929</c:v>
                      </c:pt>
                      <c:pt idx="8">
                        <c:v>3072.1260992201378</c:v>
                      </c:pt>
                      <c:pt idx="9">
                        <c:v>3094.1734372883466</c:v>
                      </c:pt>
                      <c:pt idx="10">
                        <c:v>3116.2207753565554</c:v>
                      </c:pt>
                      <c:pt idx="11">
                        <c:v>3138.2681134247641</c:v>
                      </c:pt>
                      <c:pt idx="12">
                        <c:v>3160.3154514929734</c:v>
                      </c:pt>
                      <c:pt idx="13">
                        <c:v>3182.3627895611821</c:v>
                      </c:pt>
                      <c:pt idx="14">
                        <c:v>3204.4101276293914</c:v>
                      </c:pt>
                      <c:pt idx="15">
                        <c:v>3226.4574656976001</c:v>
                      </c:pt>
                      <c:pt idx="16">
                        <c:v>3248.5048037658089</c:v>
                      </c:pt>
                      <c:pt idx="17">
                        <c:v>3270.5521418340177</c:v>
                      </c:pt>
                      <c:pt idx="18">
                        <c:v>3292.5994799022264</c:v>
                      </c:pt>
                      <c:pt idx="19">
                        <c:v>3314.6468179704357</c:v>
                      </c:pt>
                      <c:pt idx="20">
                        <c:v>3336.6941560386449</c:v>
                      </c:pt>
                      <c:pt idx="21">
                        <c:v>3358.7414941068537</c:v>
                      </c:pt>
                      <c:pt idx="22">
                        <c:v>3380.7888321750625</c:v>
                      </c:pt>
                      <c:pt idx="23">
                        <c:v>3402.8361702432712</c:v>
                      </c:pt>
                      <c:pt idx="24">
                        <c:v>3424.88350831148</c:v>
                      </c:pt>
                      <c:pt idx="25">
                        <c:v>3446.9308463796892</c:v>
                      </c:pt>
                      <c:pt idx="26">
                        <c:v>3468.978184447898</c:v>
                      </c:pt>
                      <c:pt idx="27">
                        <c:v>3491.0255225161072</c:v>
                      </c:pt>
                      <c:pt idx="28">
                        <c:v>3513.072860584316</c:v>
                      </c:pt>
                      <c:pt idx="29">
                        <c:v>3535.1201986525248</c:v>
                      </c:pt>
                      <c:pt idx="30">
                        <c:v>3557.1675367207336</c:v>
                      </c:pt>
                      <c:pt idx="31">
                        <c:v>3579.2148747889423</c:v>
                      </c:pt>
                      <c:pt idx="32">
                        <c:v>3601.2622128571516</c:v>
                      </c:pt>
                      <c:pt idx="33">
                        <c:v>3623.3095509253603</c:v>
                      </c:pt>
                      <c:pt idx="34">
                        <c:v>3645.3568889935696</c:v>
                      </c:pt>
                      <c:pt idx="35">
                        <c:v>3667.4042270617783</c:v>
                      </c:pt>
                      <c:pt idx="36">
                        <c:v>3689.4515651299871</c:v>
                      </c:pt>
                      <c:pt idx="37">
                        <c:v>3711.4989031981959</c:v>
                      </c:pt>
                      <c:pt idx="38">
                        <c:v>3733.5462412664051</c:v>
                      </c:pt>
                      <c:pt idx="39">
                        <c:v>3755.5935793346139</c:v>
                      </c:pt>
                      <c:pt idx="40">
                        <c:v>3777.6409174028227</c:v>
                      </c:pt>
                      <c:pt idx="41">
                        <c:v>3799.6882554710319</c:v>
                      </c:pt>
                      <c:pt idx="42">
                        <c:v>3821.7355935392407</c:v>
                      </c:pt>
                      <c:pt idx="43">
                        <c:v>3843.7829316074494</c:v>
                      </c:pt>
                      <c:pt idx="44">
                        <c:v>3865.8302696756582</c:v>
                      </c:pt>
                      <c:pt idx="45">
                        <c:v>3887.8776077438674</c:v>
                      </c:pt>
                      <c:pt idx="46">
                        <c:v>3909.9249458120762</c:v>
                      </c:pt>
                      <c:pt idx="47">
                        <c:v>3931.972283880285</c:v>
                      </c:pt>
                      <c:pt idx="48">
                        <c:v>3954.0196219484942</c:v>
                      </c:pt>
                      <c:pt idx="49">
                        <c:v>3976.066960016703</c:v>
                      </c:pt>
                      <c:pt idx="50">
                        <c:v>3998.1142980849118</c:v>
                      </c:pt>
                      <c:pt idx="51">
                        <c:v>4020.1616361531205</c:v>
                      </c:pt>
                      <c:pt idx="52">
                        <c:v>4042.2089742213298</c:v>
                      </c:pt>
                      <c:pt idx="53">
                        <c:v>4064.2563122895385</c:v>
                      </c:pt>
                      <c:pt idx="54">
                        <c:v>4086.3036503577478</c:v>
                      </c:pt>
                      <c:pt idx="55">
                        <c:v>4108.3509884259565</c:v>
                      </c:pt>
                      <c:pt idx="56">
                        <c:v>4130.3983264941653</c:v>
                      </c:pt>
                      <c:pt idx="57">
                        <c:v>4152.4456645623741</c:v>
                      </c:pt>
                      <c:pt idx="58">
                        <c:v>4174.4930026305829</c:v>
                      </c:pt>
                      <c:pt idx="59">
                        <c:v>4196.5403406987916</c:v>
                      </c:pt>
                      <c:pt idx="60">
                        <c:v>4218.5876787670013</c:v>
                      </c:pt>
                      <c:pt idx="61">
                        <c:v>4240.6350168352101</c:v>
                      </c:pt>
                      <c:pt idx="62">
                        <c:v>4262.6823549034189</c:v>
                      </c:pt>
                      <c:pt idx="63">
                        <c:v>4284.7296929716276</c:v>
                      </c:pt>
                      <c:pt idx="64">
                        <c:v>4306.7770310398364</c:v>
                      </c:pt>
                      <c:pt idx="65">
                        <c:v>4328.8243691080452</c:v>
                      </c:pt>
                      <c:pt idx="66">
                        <c:v>4350.8717071762549</c:v>
                      </c:pt>
                      <c:pt idx="67">
                        <c:v>4372.9190452444636</c:v>
                      </c:pt>
                      <c:pt idx="68">
                        <c:v>4394.9663833126724</c:v>
                      </c:pt>
                      <c:pt idx="69">
                        <c:v>4417.0137213808812</c:v>
                      </c:pt>
                      <c:pt idx="70">
                        <c:v>4439.06105944909</c:v>
                      </c:pt>
                      <c:pt idx="71">
                        <c:v>4461.1083975172987</c:v>
                      </c:pt>
                      <c:pt idx="72">
                        <c:v>4483.1557355855075</c:v>
                      </c:pt>
                      <c:pt idx="73">
                        <c:v>4505.2030736537163</c:v>
                      </c:pt>
                      <c:pt idx="74">
                        <c:v>4527.250411721926</c:v>
                      </c:pt>
                      <c:pt idx="75">
                        <c:v>4549.2977497901347</c:v>
                      </c:pt>
                      <c:pt idx="76">
                        <c:v>4571.3450878583435</c:v>
                      </c:pt>
                      <c:pt idx="77">
                        <c:v>4593.3924259265523</c:v>
                      </c:pt>
                      <c:pt idx="78">
                        <c:v>4615.4397639947611</c:v>
                      </c:pt>
                      <c:pt idx="79">
                        <c:v>4637.4871020629698</c:v>
                      </c:pt>
                      <c:pt idx="80">
                        <c:v>4659.5344401311795</c:v>
                      </c:pt>
                      <c:pt idx="81">
                        <c:v>4681.5817781993883</c:v>
                      </c:pt>
                      <c:pt idx="82">
                        <c:v>4703.6291162675971</c:v>
                      </c:pt>
                      <c:pt idx="83">
                        <c:v>4725.6764543358058</c:v>
                      </c:pt>
                      <c:pt idx="84">
                        <c:v>4747.7237924040146</c:v>
                      </c:pt>
                      <c:pt idx="85">
                        <c:v>4769.7711304722234</c:v>
                      </c:pt>
                      <c:pt idx="86">
                        <c:v>4791.8184685404321</c:v>
                      </c:pt>
                      <c:pt idx="87">
                        <c:v>4813.8658066086418</c:v>
                      </c:pt>
                      <c:pt idx="88">
                        <c:v>4835.9131446768506</c:v>
                      </c:pt>
                      <c:pt idx="89">
                        <c:v>4857.9604827450594</c:v>
                      </c:pt>
                      <c:pt idx="90">
                        <c:v>4880.0078208132682</c:v>
                      </c:pt>
                      <c:pt idx="91">
                        <c:v>4902.0551588814769</c:v>
                      </c:pt>
                      <c:pt idx="92">
                        <c:v>4924.1024969496857</c:v>
                      </c:pt>
                      <c:pt idx="93">
                        <c:v>4946.1498350178954</c:v>
                      </c:pt>
                      <c:pt idx="94">
                        <c:v>4968.1971730861042</c:v>
                      </c:pt>
                      <c:pt idx="95">
                        <c:v>4990.2445111543129</c:v>
                      </c:pt>
                    </c:numCache>
                  </c:numRef>
                </c:val>
                <c:smooth val="0"/>
                <c:extLst>
                  <c:ext xmlns:c16="http://schemas.microsoft.com/office/drawing/2014/chart" uri="{C3380CC4-5D6E-409C-BE32-E72D297353CC}">
                    <c16:uniqueId val="{00000005-5688-4349-B74E-109E0EFF41E8}"/>
                  </c:ext>
                </c:extLst>
              </c15:ser>
            </c15:filteredLineSeries>
          </c:ext>
        </c:extLst>
      </c:lineChart>
      <c:scatterChart>
        <c:scatterStyle val="smoothMarker"/>
        <c:varyColors val="0"/>
        <c:ser>
          <c:idx val="4"/>
          <c:order val="2"/>
          <c:tx>
            <c:strRef>
              <c:f>DATA!$S$6</c:f>
              <c:strCache>
                <c:ptCount val="1"/>
                <c:pt idx="0">
                  <c:v>Y</c:v>
                </c:pt>
              </c:strCache>
            </c:strRef>
          </c:tx>
          <c:spPr>
            <a:ln w="28575" cap="rnd">
              <a:noFill/>
              <a:round/>
            </a:ln>
            <a:effectLst/>
          </c:spPr>
          <c:marker>
            <c:symbol val="none"/>
          </c:marker>
          <c:errBars>
            <c:errDir val="y"/>
            <c:errBarType val="plus"/>
            <c:errValType val="fixedVal"/>
            <c:noEndCap val="0"/>
            <c:val val="1"/>
            <c:spPr>
              <a:noFill/>
              <a:ln w="9525" cap="flat" cmpd="sng" algn="ctr">
                <a:solidFill>
                  <a:srgbClr val="BFBFBF"/>
                </a:solidFill>
                <a:round/>
              </a:ln>
              <a:effectLst/>
            </c:spPr>
          </c:errBars>
          <c:errBars>
            <c:errDir val="x"/>
            <c:errBarType val="plus"/>
            <c:errValType val="fixedVal"/>
            <c:noEndCap val="1"/>
            <c:val val="1"/>
            <c:spPr>
              <a:noFill/>
              <a:ln w="9525" cap="flat" cmpd="sng" algn="ctr">
                <a:solidFill>
                  <a:schemeClr val="tx1">
                    <a:lumMod val="65000"/>
                    <a:lumOff val="35000"/>
                  </a:schemeClr>
                </a:solidFill>
                <a:round/>
              </a:ln>
              <a:effectLst/>
            </c:spPr>
          </c:errBars>
          <c:xVal>
            <c:numRef>
              <c:f>DATA!$R$7:$R$16</c:f>
              <c:numCache>
                <c:formatCode>General</c:formatCode>
                <c:ptCount val="10"/>
                <c:pt idx="0">
                  <c:v>12.5</c:v>
                </c:pt>
                <c:pt idx="1">
                  <c:v>24.5</c:v>
                </c:pt>
                <c:pt idx="2">
                  <c:v>36.5</c:v>
                </c:pt>
                <c:pt idx="3">
                  <c:v>48.5</c:v>
                </c:pt>
                <c:pt idx="4">
                  <c:v>60.5</c:v>
                </c:pt>
                <c:pt idx="5">
                  <c:v>72.5</c:v>
                </c:pt>
                <c:pt idx="6">
                  <c:v>84.5</c:v>
                </c:pt>
                <c:pt idx="7">
                  <c:v>96.5</c:v>
                </c:pt>
                <c:pt idx="8">
                  <c:v>108.5</c:v>
                </c:pt>
                <c:pt idx="9">
                  <c:v>120.5</c:v>
                </c:pt>
              </c:numCache>
            </c:numRef>
          </c:xVal>
          <c:yVal>
            <c:numRef>
              <c:f>DATA!$S$7:$S$16</c:f>
              <c:numCache>
                <c:formatCode>General</c:formatCode>
                <c:ptCount val="10"/>
                <c:pt idx="0">
                  <c:v>0</c:v>
                </c:pt>
                <c:pt idx="1">
                  <c:v>0</c:v>
                </c:pt>
                <c:pt idx="2">
                  <c:v>0</c:v>
                </c:pt>
                <c:pt idx="3">
                  <c:v>0</c:v>
                </c:pt>
                <c:pt idx="4">
                  <c:v>0</c:v>
                </c:pt>
                <c:pt idx="5">
                  <c:v>0</c:v>
                </c:pt>
                <c:pt idx="6">
                  <c:v>0</c:v>
                </c:pt>
                <c:pt idx="7">
                  <c:v>0</c:v>
                </c:pt>
                <c:pt idx="8">
                  <c:v>0</c:v>
                </c:pt>
                <c:pt idx="9">
                  <c:v>0</c:v>
                </c:pt>
              </c:numCache>
            </c:numRef>
          </c:yVal>
          <c:smooth val="1"/>
          <c:extLst>
            <c:ext xmlns:c16="http://schemas.microsoft.com/office/drawing/2014/chart" uri="{C3380CC4-5D6E-409C-BE32-E72D297353CC}">
              <c16:uniqueId val="{00000004-5688-4349-B74E-109E0EFF41E8}"/>
            </c:ext>
          </c:extLst>
        </c:ser>
        <c:dLbls>
          <c:showLegendKey val="0"/>
          <c:showVal val="0"/>
          <c:showCatName val="0"/>
          <c:showSerName val="0"/>
          <c:showPercent val="0"/>
          <c:showBubbleSize val="0"/>
        </c:dLbls>
        <c:axId val="732218560"/>
        <c:axId val="732224800"/>
      </c:scatterChart>
      <c:catAx>
        <c:axId val="236495288"/>
        <c:scaling>
          <c:orientation val="minMax"/>
        </c:scaling>
        <c:delete val="0"/>
        <c:axPos val="b"/>
        <c:numFmt formatCode="General" sourceLinked="1"/>
        <c:majorTickMark val="none"/>
        <c:minorTickMark val="none"/>
        <c:tickLblPos val="nextTo"/>
        <c:spPr>
          <a:noFill/>
          <a:ln w="9525" cap="flat" cmpd="sng" algn="ctr">
            <a:solidFill>
              <a:srgbClr val="BFBFBF"/>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36494112"/>
        <c:crosses val="autoZero"/>
        <c:auto val="1"/>
        <c:lblAlgn val="ctr"/>
        <c:lblOffset val="100"/>
        <c:tickLblSkip val="6"/>
        <c:noMultiLvlLbl val="0"/>
      </c:catAx>
      <c:valAx>
        <c:axId val="236494112"/>
        <c:scaling>
          <c:orientation val="minMax"/>
          <c:max val="5500"/>
          <c:min val="2500"/>
        </c:scaling>
        <c:delete val="0"/>
        <c:axPos val="l"/>
        <c:majorGridlines>
          <c:spPr>
            <a:ln w="9525" cap="flat" cmpd="sng" algn="ctr">
              <a:solidFill>
                <a:srgbClr val="BFBFBF"/>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dirty="0">
                    <a:solidFill>
                      <a:schemeClr val="tx1">
                        <a:lumMod val="65000"/>
                        <a:lumOff val="35000"/>
                      </a:schemeClr>
                    </a:solidFill>
                  </a:rPr>
                  <a:t>(Millions)</a:t>
                </a:r>
              </a:p>
            </c:rich>
          </c:tx>
          <c:layout>
            <c:manualLayout>
              <c:xMode val="edge"/>
              <c:yMode val="edge"/>
              <c:x val="4.6328312221841838E-3"/>
              <c:y val="0.40220881760504967"/>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in"/>
        <c:tickLblPos val="nextTo"/>
        <c:spPr>
          <a:noFill/>
          <a:ln>
            <a:solidFill>
              <a:srgbClr val="BFBFBF"/>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36495288"/>
        <c:crosses val="autoZero"/>
        <c:crossBetween val="between"/>
        <c:majorUnit val="500"/>
      </c:valAx>
      <c:valAx>
        <c:axId val="732224800"/>
        <c:scaling>
          <c:orientation val="minMax"/>
          <c:max val="1"/>
          <c:min val="0"/>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2218560"/>
        <c:crosses val="max"/>
        <c:crossBetween val="between"/>
      </c:valAx>
      <c:catAx>
        <c:axId val="732218560"/>
        <c:scaling>
          <c:orientation val="minMax"/>
        </c:scaling>
        <c:delete val="1"/>
        <c:axPos val="t"/>
        <c:numFmt formatCode="General" sourceLinked="1"/>
        <c:majorTickMark val="out"/>
        <c:minorTickMark val="none"/>
        <c:tickLblPos val="nextTo"/>
        <c:crossAx val="732224800"/>
        <c:crosses val="max"/>
        <c:auto val="1"/>
        <c:lblAlgn val="ctr"/>
        <c:lblOffset val="100"/>
        <c:noMultiLvlLbl val="0"/>
      </c:catAx>
      <c:spPr>
        <a:noFill/>
        <a:ln>
          <a:solidFill>
            <a:schemeClr val="accent3"/>
          </a:solidFill>
        </a:ln>
        <a:effectLst/>
      </c:spPr>
    </c:plotArea>
    <c:legend>
      <c:legendPos val="b"/>
      <c:legendEntry>
        <c:idx val="0"/>
        <c:delete val="1"/>
      </c:legendEntry>
      <c:legendEntry>
        <c:idx val="2"/>
        <c:delete val="1"/>
      </c:legendEntry>
      <c:layout>
        <c:manualLayout>
          <c:xMode val="edge"/>
          <c:yMode val="edge"/>
          <c:x val="0.25819135379816655"/>
          <c:y val="0.90152452771483682"/>
          <c:w val="0.54034141763301358"/>
          <c:h val="3.402463012737367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withinLinear" id="14">
  <a:schemeClr val="accent1"/>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withinLinear" id="14">
  <a:schemeClr val="accent1"/>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withinLinear" id="18">
  <a:schemeClr val="accent5"/>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withinLinear" id="14">
  <a:schemeClr val="accent1"/>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0.01559</cdr:x>
      <cdr:y>0.93968</cdr:y>
    </cdr:from>
    <cdr:to>
      <cdr:x>0.9509</cdr:x>
      <cdr:y>1</cdr:y>
    </cdr:to>
    <cdr:sp macro="" textlink="">
      <cdr:nvSpPr>
        <cdr:cNvPr id="2" name="TextBox 1">
          <a:extLst xmlns:a="http://schemas.openxmlformats.org/drawingml/2006/main">
            <a:ext uri="{FF2B5EF4-FFF2-40B4-BE49-F238E27FC236}">
              <a16:creationId xmlns:a16="http://schemas.microsoft.com/office/drawing/2014/main" id="{AC1062E6-28E5-3635-D17B-9AC977417E0F}"/>
            </a:ext>
          </a:extLst>
        </cdr:cNvPr>
        <cdr:cNvSpPr txBox="1"/>
      </cdr:nvSpPr>
      <cdr:spPr>
        <a:xfrm xmlns:a="http://schemas.openxmlformats.org/drawingml/2006/main">
          <a:off x="163938" y="4445274"/>
          <a:ext cx="9835346" cy="285331"/>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rPr>
            <a:t>Source: SC Dept. of Administration</a:t>
          </a:r>
          <a:r>
            <a:rPr lang="en-US" sz="900" kern="1200" baseline="0" dirty="0">
              <a:solidFill>
                <a:schemeClr val="tx1">
                  <a:lumMod val="65000"/>
                  <a:lumOff val="35000"/>
                </a:schemeClr>
              </a:solidFill>
            </a:rPr>
            <a:t> Finance dashboard and Higher Education reports to Executive Budget Office, RFA/lhj/09/08/2026</a:t>
          </a:r>
        </a:p>
        <a:p xmlns:a="http://schemas.openxmlformats.org/drawingml/2006/main">
          <a:r>
            <a:rPr lang="en-US" sz="900" kern="1200" baseline="0" dirty="0">
              <a:solidFill>
                <a:schemeClr val="tx1">
                  <a:lumMod val="65000"/>
                  <a:lumOff val="35000"/>
                </a:schemeClr>
              </a:solidFill>
            </a:rPr>
            <a:t>Includes the agencies listed in the dashboard and colleges and universities. (https://admin.sc.gov/transparency/insidesc-data-dashboards/finance/sc-actuals-vs-actuals-dashboard)</a:t>
          </a:r>
        </a:p>
      </cdr:txBody>
    </cdr:sp>
  </cdr:relSizeAnchor>
</c:userShapes>
</file>

<file path=ppt/drawings/drawing2.xml><?xml version="1.0" encoding="utf-8"?>
<c:userShapes xmlns:c="http://schemas.openxmlformats.org/drawingml/2006/chart">
  <cdr:relSizeAnchor xmlns:cdr="http://schemas.openxmlformats.org/drawingml/2006/chartDrawing">
    <cdr:from>
      <cdr:x>0.00813</cdr:x>
      <cdr:y>0.96359</cdr:y>
    </cdr:from>
    <cdr:to>
      <cdr:x>0.46748</cdr:x>
      <cdr:y>1</cdr:y>
    </cdr:to>
    <cdr:sp macro="" textlink="">
      <cdr:nvSpPr>
        <cdr:cNvPr id="2" name="TextBox 1">
          <a:extLst xmlns:a="http://schemas.openxmlformats.org/drawingml/2006/main">
            <a:ext uri="{FF2B5EF4-FFF2-40B4-BE49-F238E27FC236}">
              <a16:creationId xmlns:a16="http://schemas.microsoft.com/office/drawing/2014/main" id="{1E13D508-9CFB-BD61-9854-628B350FFE05}"/>
            </a:ext>
          </a:extLst>
        </cdr:cNvPr>
        <cdr:cNvSpPr txBox="1"/>
      </cdr:nvSpPr>
      <cdr:spPr>
        <a:xfrm xmlns:a="http://schemas.openxmlformats.org/drawingml/2006/main">
          <a:off x="70556" y="6067777"/>
          <a:ext cx="3986388" cy="22930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900" dirty="0">
              <a:solidFill>
                <a:srgbClr val="595959"/>
              </a:solidFill>
              <a:latin typeface="Franklin Gothic Book" panose="020B0503020102020204" pitchFamily="34" charset="0"/>
            </a:rPr>
            <a:t>Source: U.S.</a:t>
          </a:r>
          <a:r>
            <a:rPr lang="en-US" sz="900" baseline="0" dirty="0">
              <a:solidFill>
                <a:srgbClr val="595959"/>
              </a:solidFill>
              <a:latin typeface="Franklin Gothic Book" panose="020B0503020102020204" pitchFamily="34" charset="0"/>
            </a:rPr>
            <a:t> Department of Commerce, Bureau of Economic Analysis; 344- RFA/kv/7/23/2026</a:t>
          </a:r>
          <a:endParaRPr lang="en-US" sz="900" dirty="0">
            <a:solidFill>
              <a:srgbClr val="595959"/>
            </a:solidFill>
            <a:latin typeface="Franklin Gothic Book" panose="020B0503020102020204" pitchFamily="34" charset="0"/>
          </a:endParaRPr>
        </a:p>
      </cdr:txBody>
    </cdr:sp>
  </cdr:relSizeAnchor>
  <cdr:relSizeAnchor xmlns:cdr="http://schemas.openxmlformats.org/drawingml/2006/chartDrawing">
    <cdr:from>
      <cdr:x>0.75284</cdr:x>
      <cdr:y>0.11312</cdr:y>
    </cdr:from>
    <cdr:to>
      <cdr:x>0.83302</cdr:x>
      <cdr:y>0.25858</cdr:y>
    </cdr:to>
    <cdr:sp macro="" textlink="">
      <cdr:nvSpPr>
        <cdr:cNvPr id="3" name="TextBox 2">
          <a:extLst xmlns:a="http://schemas.openxmlformats.org/drawingml/2006/main">
            <a:ext uri="{FF2B5EF4-FFF2-40B4-BE49-F238E27FC236}">
              <a16:creationId xmlns:a16="http://schemas.microsoft.com/office/drawing/2014/main" id="{A480D52D-3796-9DAA-3C7C-B4E186E66DFD}"/>
            </a:ext>
          </a:extLst>
        </cdr:cNvPr>
        <cdr:cNvSpPr txBox="1"/>
      </cdr:nvSpPr>
      <cdr:spPr>
        <a:xfrm xmlns:a="http://schemas.openxmlformats.org/drawingml/2006/main">
          <a:off x="7916601" y="525090"/>
          <a:ext cx="843141" cy="6752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kern="1200" dirty="0">
              <a:solidFill>
                <a:schemeClr val="tx1"/>
              </a:solidFill>
              <a:latin typeface="Franklin Gothic Book" panose="020B0503020102020204" pitchFamily="34" charset="0"/>
            </a:rPr>
            <a:t>SC</a:t>
          </a:r>
          <a:r>
            <a:rPr lang="en-US" sz="1100" kern="1200" baseline="0" dirty="0">
              <a:solidFill>
                <a:schemeClr val="tx1"/>
              </a:solidFill>
              <a:latin typeface="Franklin Gothic Book" panose="020B0503020102020204" pitchFamily="34" charset="0"/>
            </a:rPr>
            <a:t> Proportion of US Personal Income</a:t>
          </a:r>
          <a:endParaRPr lang="en-US" sz="1100" kern="1200" dirty="0">
            <a:solidFill>
              <a:schemeClr val="tx1"/>
            </a:solidFill>
            <a:latin typeface="Franklin Gothic Book" panose="020B0503020102020204" pitchFamily="34" charset="0"/>
          </a:endParaRPr>
        </a:p>
      </cdr:txBody>
    </cdr:sp>
  </cdr:relSizeAnchor>
  <cdr:relSizeAnchor xmlns:cdr="http://schemas.openxmlformats.org/drawingml/2006/chartDrawing">
    <cdr:from>
      <cdr:x>0.7685</cdr:x>
      <cdr:y>0.293</cdr:y>
    </cdr:from>
    <cdr:to>
      <cdr:x>0.84868</cdr:x>
      <cdr:y>0.43845</cdr:y>
    </cdr:to>
    <cdr:sp macro="" textlink="">
      <cdr:nvSpPr>
        <cdr:cNvPr id="4" name="TextBox 1">
          <a:extLst xmlns:a="http://schemas.openxmlformats.org/drawingml/2006/main">
            <a:ext uri="{FF2B5EF4-FFF2-40B4-BE49-F238E27FC236}">
              <a16:creationId xmlns:a16="http://schemas.microsoft.com/office/drawing/2014/main" id="{3926A123-4D99-877C-2049-147F575C90EF}"/>
            </a:ext>
          </a:extLst>
        </cdr:cNvPr>
        <cdr:cNvSpPr txBox="1"/>
      </cdr:nvSpPr>
      <cdr:spPr>
        <a:xfrm xmlns:a="http://schemas.openxmlformats.org/drawingml/2006/main">
          <a:off x="8081193" y="1360064"/>
          <a:ext cx="843141" cy="67515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chemeClr val="tx1"/>
              </a:solidFill>
              <a:latin typeface="Franklin Gothic Book" panose="020B0503020102020204" pitchFamily="34" charset="0"/>
            </a:rPr>
            <a:t>SC</a:t>
          </a:r>
          <a:r>
            <a:rPr lang="en-US" sz="1100" kern="1200" baseline="0" dirty="0">
              <a:solidFill>
                <a:schemeClr val="tx1"/>
              </a:solidFill>
              <a:latin typeface="Franklin Gothic Book" panose="020B0503020102020204" pitchFamily="34" charset="0"/>
            </a:rPr>
            <a:t> Proportion of US Employment</a:t>
          </a:r>
          <a:endParaRPr lang="en-US" sz="1100" kern="1200" dirty="0">
            <a:solidFill>
              <a:schemeClr val="tx1"/>
            </a:solidFill>
            <a:latin typeface="Franklin Gothic Book" panose="020B0503020102020204" pitchFamily="34" charset="0"/>
          </a:endParaRPr>
        </a:p>
      </cdr:txBody>
    </cdr:sp>
  </cdr:relSizeAnchor>
  <cdr:relSizeAnchor xmlns:cdr="http://schemas.openxmlformats.org/drawingml/2006/chartDrawing">
    <cdr:from>
      <cdr:x>0.77371</cdr:x>
      <cdr:y>0.5</cdr:y>
    </cdr:from>
    <cdr:to>
      <cdr:x>0.85389</cdr:x>
      <cdr:y>0.64546</cdr:y>
    </cdr:to>
    <cdr:sp macro="" textlink="">
      <cdr:nvSpPr>
        <cdr:cNvPr id="5" name="TextBox 1">
          <a:extLst xmlns:a="http://schemas.openxmlformats.org/drawingml/2006/main">
            <a:ext uri="{FF2B5EF4-FFF2-40B4-BE49-F238E27FC236}">
              <a16:creationId xmlns:a16="http://schemas.microsoft.com/office/drawing/2014/main" id="{61255456-7711-9CFA-0B7E-107465A4BDA4}"/>
            </a:ext>
          </a:extLst>
        </cdr:cNvPr>
        <cdr:cNvSpPr txBox="1"/>
      </cdr:nvSpPr>
      <cdr:spPr>
        <a:xfrm xmlns:a="http://schemas.openxmlformats.org/drawingml/2006/main">
          <a:off x="8136057" y="2320925"/>
          <a:ext cx="843141" cy="67520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chemeClr val="tx1"/>
              </a:solidFill>
              <a:latin typeface="Franklin Gothic Book" panose="020B0503020102020204" pitchFamily="34" charset="0"/>
            </a:rPr>
            <a:t>SC</a:t>
          </a:r>
          <a:r>
            <a:rPr lang="en-US" sz="1100" kern="1200" baseline="0" dirty="0">
              <a:solidFill>
                <a:schemeClr val="tx1"/>
              </a:solidFill>
              <a:latin typeface="Franklin Gothic Book" panose="020B0503020102020204" pitchFamily="34" charset="0"/>
            </a:rPr>
            <a:t> Proportion of US Population</a:t>
          </a:r>
          <a:endParaRPr lang="en-US" sz="1100" kern="1200" dirty="0">
            <a:solidFill>
              <a:schemeClr val="tx1"/>
            </a:solidFill>
            <a:latin typeface="Franklin Gothic Book" panose="020B0503020102020204" pitchFamily="34" charset="0"/>
          </a:endParaRPr>
        </a:p>
      </cdr:txBody>
    </cdr:sp>
  </cdr:relSizeAnchor>
  <cdr:relSizeAnchor xmlns:cdr="http://schemas.openxmlformats.org/drawingml/2006/chartDrawing">
    <cdr:from>
      <cdr:x>0.8085</cdr:x>
      <cdr:y>0.70955</cdr:y>
    </cdr:from>
    <cdr:to>
      <cdr:x>0.88868</cdr:x>
      <cdr:y>0.85501</cdr:y>
    </cdr:to>
    <cdr:sp macro="" textlink="">
      <cdr:nvSpPr>
        <cdr:cNvPr id="6" name="TextBox 1">
          <a:extLst xmlns:a="http://schemas.openxmlformats.org/drawingml/2006/main">
            <a:ext uri="{FF2B5EF4-FFF2-40B4-BE49-F238E27FC236}">
              <a16:creationId xmlns:a16="http://schemas.microsoft.com/office/drawing/2014/main" id="{9EA26F16-9863-B7EF-D562-F680437BC5A8}"/>
            </a:ext>
          </a:extLst>
        </cdr:cNvPr>
        <cdr:cNvSpPr txBox="1"/>
      </cdr:nvSpPr>
      <cdr:spPr>
        <a:xfrm xmlns:a="http://schemas.openxmlformats.org/drawingml/2006/main">
          <a:off x="8501817" y="3293630"/>
          <a:ext cx="843141" cy="67520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chemeClr val="tx1"/>
              </a:solidFill>
              <a:latin typeface="Franklin Gothic Book" panose="020B0503020102020204" pitchFamily="34" charset="0"/>
            </a:rPr>
            <a:t>SC</a:t>
          </a:r>
          <a:r>
            <a:rPr lang="en-US" sz="1100" kern="1200" baseline="0" dirty="0">
              <a:solidFill>
                <a:schemeClr val="tx1"/>
              </a:solidFill>
              <a:latin typeface="Franklin Gothic Book" panose="020B0503020102020204" pitchFamily="34" charset="0"/>
            </a:rPr>
            <a:t> Proportion of US GDP</a:t>
          </a:r>
          <a:endParaRPr lang="en-US" sz="1100" kern="1200" dirty="0">
            <a:solidFill>
              <a:schemeClr val="tx1"/>
            </a:solidFill>
            <a:latin typeface="Franklin Gothic Book" panose="020B05030201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0.19451</cdr:x>
      <cdr:y>0.18485</cdr:y>
    </cdr:from>
    <cdr:to>
      <cdr:x>0.67535</cdr:x>
      <cdr:y>0.26667</cdr:y>
    </cdr:to>
    <cdr:sp macro="" textlink="">
      <cdr:nvSpPr>
        <cdr:cNvPr id="2" name="TextBox 1">
          <a:extLst xmlns:a="http://schemas.openxmlformats.org/drawingml/2006/main">
            <a:ext uri="{FF2B5EF4-FFF2-40B4-BE49-F238E27FC236}">
              <a16:creationId xmlns:a16="http://schemas.microsoft.com/office/drawing/2014/main" id="{87A652D5-DFE0-7B1A-F9A9-A432C8E4A539}"/>
            </a:ext>
          </a:extLst>
        </cdr:cNvPr>
        <cdr:cNvSpPr txBox="1"/>
      </cdr:nvSpPr>
      <cdr:spPr>
        <a:xfrm xmlns:a="http://schemas.openxmlformats.org/drawingml/2006/main">
          <a:off x="2219325" y="1162050"/>
          <a:ext cx="5486400" cy="5143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0.0087</cdr:x>
      <cdr:y>0.9459</cdr:y>
    </cdr:from>
    <cdr:to>
      <cdr:x>0.90193</cdr:x>
      <cdr:y>1</cdr:y>
    </cdr:to>
    <cdr:sp macro="" textlink="">
      <cdr:nvSpPr>
        <cdr:cNvPr id="3" name="TextBox 2">
          <a:extLst xmlns:a="http://schemas.openxmlformats.org/drawingml/2006/main">
            <a:ext uri="{FF2B5EF4-FFF2-40B4-BE49-F238E27FC236}">
              <a16:creationId xmlns:a16="http://schemas.microsoft.com/office/drawing/2014/main" id="{FEBC4704-DF64-326A-4673-24E855FB52E5}"/>
            </a:ext>
          </a:extLst>
        </cdr:cNvPr>
        <cdr:cNvSpPr txBox="1"/>
      </cdr:nvSpPr>
      <cdr:spPr>
        <a:xfrm xmlns:a="http://schemas.openxmlformats.org/drawingml/2006/main">
          <a:off x="91504" y="4381709"/>
          <a:ext cx="9392850" cy="2506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chemeClr val="tx1">
                  <a:lumMod val="65000"/>
                  <a:lumOff val="35000"/>
                </a:schemeClr>
              </a:solidFill>
              <a:latin typeface="Franklin Gothic Book" panose="020B0503020102020204" pitchFamily="34" charset="0"/>
            </a:rPr>
            <a:t>Source:</a:t>
          </a:r>
          <a:r>
            <a:rPr lang="en-US" sz="900" kern="1200" baseline="0" dirty="0">
              <a:solidFill>
                <a:schemeClr val="tx1">
                  <a:lumMod val="65000"/>
                  <a:lumOff val="35000"/>
                </a:schemeClr>
              </a:solidFill>
              <a:latin typeface="Franklin Gothic Book" panose="020B0503020102020204" pitchFamily="34" charset="0"/>
            </a:rPr>
            <a:t> U.S. Census Bureau, Intercensal Estimates of the Resident Population, 2000, 2010, and 2020; S.C. RFA Population Estimates 2030 and 2040. 372–RFA/</a:t>
          </a:r>
          <a:r>
            <a:rPr lang="en-US" sz="900" baseline="0" dirty="0">
              <a:solidFill>
                <a:schemeClr val="tx1">
                  <a:lumMod val="65000"/>
                  <a:lumOff val="35000"/>
                </a:schemeClr>
              </a:solidFill>
              <a:effectLst/>
              <a:latin typeface="Franklin Gothic Book" panose="020B0503020102020204" pitchFamily="34" charset="0"/>
            </a:rPr>
            <a:t>lpw/9/11/2025</a:t>
          </a:r>
          <a:r>
            <a:rPr lang="en-US" sz="900" kern="1200" baseline="0" dirty="0">
              <a:solidFill>
                <a:schemeClr val="tx1">
                  <a:lumMod val="65000"/>
                  <a:lumOff val="35000"/>
                </a:schemeClr>
              </a:solidFill>
              <a:latin typeface="Franklin Gothic Book" panose="020B0503020102020204" pitchFamily="34" charset="0"/>
            </a:rPr>
            <a:t>                                                                                                                       </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0.95103</cdr:y>
    </cdr:from>
    <cdr:to>
      <cdr:x>1</cdr:x>
      <cdr:y>1</cdr:y>
    </cdr:to>
    <cdr:sp macro="" textlink="">
      <cdr:nvSpPr>
        <cdr:cNvPr id="2" name="TextBox 1">
          <a:extLst xmlns:a="http://schemas.openxmlformats.org/drawingml/2006/main">
            <a:ext uri="{FF2B5EF4-FFF2-40B4-BE49-F238E27FC236}">
              <a16:creationId xmlns:a16="http://schemas.microsoft.com/office/drawing/2014/main" id="{F8EE923F-5553-B694-EF1C-8E6104AAB926}"/>
            </a:ext>
          </a:extLst>
        </cdr:cNvPr>
        <cdr:cNvSpPr txBox="1"/>
      </cdr:nvSpPr>
      <cdr:spPr>
        <a:xfrm xmlns:a="http://schemas.openxmlformats.org/drawingml/2006/main">
          <a:off x="0" y="4541063"/>
          <a:ext cx="10515600"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solidFill>
                <a:schemeClr val="tx1">
                  <a:lumMod val="65000"/>
                  <a:lumOff val="35000"/>
                </a:schemeClr>
              </a:solidFill>
              <a:latin typeface="Franklin Gothic Book" panose="020B0503020102020204" pitchFamily="34" charset="0"/>
            </a:rPr>
            <a:t>Source: US Census Bureau, population estimates; SC Revenue and Fiscal Affairs, population projections. 383-RFA/lpw/9/1/2026</a:t>
          </a: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0.97099</cdr:y>
    </cdr:from>
    <cdr:to>
      <cdr:x>0.38857</cdr:x>
      <cdr:y>0.99631</cdr:y>
    </cdr:to>
    <cdr:sp macro="" textlink="">
      <cdr:nvSpPr>
        <cdr:cNvPr id="2" name="TextBox 1">
          <a:extLst xmlns:a="http://schemas.openxmlformats.org/drawingml/2006/main">
            <a:ext uri="{FF2B5EF4-FFF2-40B4-BE49-F238E27FC236}">
              <a16:creationId xmlns:a16="http://schemas.microsoft.com/office/drawing/2014/main" id="{76A93553-40AE-E761-64BF-72E282427B66}"/>
            </a:ext>
          </a:extLst>
        </cdr:cNvPr>
        <cdr:cNvSpPr txBox="1"/>
      </cdr:nvSpPr>
      <cdr:spPr>
        <a:xfrm xmlns:a="http://schemas.openxmlformats.org/drawingml/2006/main">
          <a:off x="0" y="4650538"/>
          <a:ext cx="4086047" cy="121270"/>
        </a:xfrm>
        <a:prstGeom xmlns:a="http://schemas.openxmlformats.org/drawingml/2006/main" prst="rect">
          <a:avLst/>
        </a:prstGeom>
      </cdr:spPr>
      <cdr:txBody>
        <a:bodyPr xmlns:a="http://schemas.openxmlformats.org/drawingml/2006/main" vertOverflow="clip" wrap="none" lIns="0" tIns="0" rIns="0" bIns="0" rtlCol="0"/>
        <a:lstStyle xmlns:a="http://schemas.openxmlformats.org/drawingml/2006/main"/>
        <a:p xmlns:a="http://schemas.openxmlformats.org/drawingml/2006/main">
          <a:r>
            <a:rPr lang="en-US" sz="900" dirty="0">
              <a:solidFill>
                <a:srgbClr val="595959"/>
              </a:solidFill>
              <a:latin typeface="Franklin Gothic Book" panose="020B0503020102020204" pitchFamily="34" charset="0"/>
            </a:rPr>
            <a:t>Source:</a:t>
          </a:r>
          <a:r>
            <a:rPr lang="en-US" sz="900" baseline="0" dirty="0">
              <a:solidFill>
                <a:srgbClr val="595959"/>
              </a:solidFill>
              <a:latin typeface="Franklin Gothic Book" panose="020B0503020102020204" pitchFamily="34" charset="0"/>
            </a:rPr>
            <a:t> Bureau of Labor Statistics, U.S. Department of Labor RFA/kv/8/26/2026</a:t>
          </a:r>
          <a:endParaRPr lang="en-US" sz="900" dirty="0">
            <a:solidFill>
              <a:srgbClr val="595959"/>
            </a:solidFill>
            <a:latin typeface="Franklin Gothic Book" panose="020B05030201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0.00055</cdr:x>
      <cdr:y>0.96892</cdr:y>
    </cdr:from>
    <cdr:to>
      <cdr:x>0.508</cdr:x>
      <cdr:y>0.99729</cdr:y>
    </cdr:to>
    <cdr:sp macro="" textlink="">
      <cdr:nvSpPr>
        <cdr:cNvPr id="2" name="TextBox 1">
          <a:extLst xmlns:a="http://schemas.openxmlformats.org/drawingml/2006/main">
            <a:ext uri="{FF2B5EF4-FFF2-40B4-BE49-F238E27FC236}">
              <a16:creationId xmlns:a16="http://schemas.microsoft.com/office/drawing/2014/main" id="{FA7758AF-0FD3-8602-0078-CFAD0FE32AAC}"/>
            </a:ext>
          </a:extLst>
        </cdr:cNvPr>
        <cdr:cNvSpPr txBox="1"/>
      </cdr:nvSpPr>
      <cdr:spPr>
        <a:xfrm xmlns:a="http://schemas.openxmlformats.org/drawingml/2006/main">
          <a:off x="5784" y="5036096"/>
          <a:ext cx="5336099" cy="147473"/>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rgbClr val="595959"/>
              </a:solidFill>
              <a:latin typeface="Franklin Gothic Book" panose="020B0503020102020204" pitchFamily="34" charset="0"/>
              <a:ea typeface="Calibri" panose="020F0502020204030204" pitchFamily="34" charset="0"/>
              <a:cs typeface="Calibri" panose="020F0502020204030204" pitchFamily="34" charset="0"/>
            </a:rPr>
            <a:t>Source: Bureau</a:t>
          </a:r>
          <a:r>
            <a:rPr lang="en-US" sz="900" baseline="0" dirty="0">
              <a:solidFill>
                <a:srgbClr val="595959"/>
              </a:solidFill>
              <a:latin typeface="Franklin Gothic Book" panose="020B0503020102020204" pitchFamily="34" charset="0"/>
              <a:ea typeface="Calibri" panose="020F0502020204030204" pitchFamily="34" charset="0"/>
              <a:cs typeface="Calibri" panose="020F0502020204030204" pitchFamily="34" charset="0"/>
            </a:rPr>
            <a:t> of Labor Statistics, U.S. Department of Labor 363-RFA/kv/8/20/2026</a:t>
          </a:r>
          <a:endParaRPr lang="en-US" sz="900" dirty="0">
            <a:solidFill>
              <a:srgbClr val="595959"/>
            </a:solidFill>
            <a:latin typeface="Franklin Gothic Book" panose="020B0503020102020204" pitchFamily="34" charset="0"/>
            <a:ea typeface="Calibri" panose="020F0502020204030204" pitchFamily="34" charset="0"/>
            <a:cs typeface="Calibri" panose="020F050202020403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0.95687</cdr:y>
    </cdr:from>
    <cdr:to>
      <cdr:x>0.57452</cdr:x>
      <cdr:y>1</cdr:y>
    </cdr:to>
    <cdr:sp macro="" textlink="">
      <cdr:nvSpPr>
        <cdr:cNvPr id="2" name="TextBox 1">
          <a:extLst xmlns:a="http://schemas.openxmlformats.org/drawingml/2006/main">
            <a:ext uri="{FF2B5EF4-FFF2-40B4-BE49-F238E27FC236}">
              <a16:creationId xmlns:a16="http://schemas.microsoft.com/office/drawing/2014/main" id="{F89B4BFA-D82B-A685-620B-0287F40E4D11}"/>
            </a:ext>
          </a:extLst>
        </cdr:cNvPr>
        <cdr:cNvSpPr txBox="1"/>
      </cdr:nvSpPr>
      <cdr:spPr>
        <a:xfrm xmlns:a="http://schemas.openxmlformats.org/drawingml/2006/main">
          <a:off x="0" y="4641503"/>
          <a:ext cx="6413500" cy="2092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900" dirty="0">
              <a:solidFill>
                <a:schemeClr val="tx1">
                  <a:lumMod val="65000"/>
                  <a:lumOff val="35000"/>
                </a:schemeClr>
              </a:solidFill>
              <a:latin typeface="+mn-lt"/>
              <a:ea typeface="Calibri" panose="020F0502020204030204" pitchFamily="34" charset="0"/>
              <a:cs typeface="Calibri" panose="020F0502020204030204" pitchFamily="34" charset="0"/>
            </a:rPr>
            <a:t>Source: U.S. Department</a:t>
          </a:r>
          <a:r>
            <a:rPr lang="en-US" sz="900" baseline="0" dirty="0">
              <a:solidFill>
                <a:schemeClr val="tx1">
                  <a:lumMod val="65000"/>
                  <a:lumOff val="35000"/>
                </a:schemeClr>
              </a:solidFill>
              <a:latin typeface="+mn-lt"/>
              <a:ea typeface="Calibri" panose="020F0502020204030204" pitchFamily="34" charset="0"/>
              <a:cs typeface="Calibri" panose="020F0502020204030204" pitchFamily="34" charset="0"/>
            </a:rPr>
            <a:t> of Commerce, Bureau of Economic Analysis; S.C. Board of Economic Advisors - RFA/kv/7/1/2026</a:t>
          </a:r>
          <a:endParaRPr lang="en-US" sz="900" dirty="0">
            <a:solidFill>
              <a:schemeClr val="tx1">
                <a:lumMod val="65000"/>
                <a:lumOff val="35000"/>
              </a:schemeClr>
            </a:solidFill>
            <a:latin typeface="+mn-lt"/>
            <a:ea typeface="Calibri" panose="020F0502020204030204" pitchFamily="34" charset="0"/>
            <a:cs typeface="Calibri" panose="020F0502020204030204" pitchFamily="34" charset="0"/>
          </a:endParaRPr>
        </a:p>
      </cdr:txBody>
    </cdr:sp>
  </cdr:relSizeAnchor>
  <cdr:relSizeAnchor xmlns:cdr="http://schemas.openxmlformats.org/drawingml/2006/chartDrawing">
    <cdr:from>
      <cdr:x>0.78391</cdr:x>
      <cdr:y>0.0319</cdr:y>
    </cdr:from>
    <cdr:to>
      <cdr:x>0.82655</cdr:x>
      <cdr:y>0.06758</cdr:y>
    </cdr:to>
    <cdr:sp macro="" textlink="">
      <cdr:nvSpPr>
        <cdr:cNvPr id="3" name="Rectangle 2">
          <a:extLst xmlns:a="http://schemas.openxmlformats.org/drawingml/2006/main">
            <a:ext uri="{FF2B5EF4-FFF2-40B4-BE49-F238E27FC236}">
              <a16:creationId xmlns:a16="http://schemas.microsoft.com/office/drawing/2014/main" id="{8351258A-357A-FFB9-843D-DEA76B39A774}"/>
            </a:ext>
          </a:extLst>
        </cdr:cNvPr>
        <cdr:cNvSpPr/>
      </cdr:nvSpPr>
      <cdr:spPr>
        <a:xfrm xmlns:a="http://schemas.openxmlformats.org/drawingml/2006/main">
          <a:off x="6945312" y="167761"/>
          <a:ext cx="377783" cy="187669"/>
        </a:xfrm>
        <a:prstGeom xmlns:a="http://schemas.openxmlformats.org/drawingml/2006/main" prst="rect">
          <a:avLst/>
        </a:prstGeom>
        <a:solidFill xmlns:a="http://schemas.openxmlformats.org/drawingml/2006/main">
          <a:schemeClr val="accent5">
            <a:lumMod val="20000"/>
            <a:lumOff val="80000"/>
          </a:scheme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0.82516</cdr:x>
      <cdr:y>0.00161</cdr:y>
    </cdr:from>
    <cdr:to>
      <cdr:x>1</cdr:x>
      <cdr:y>0.16951</cdr:y>
    </cdr:to>
    <cdr:sp macro="" textlink="">
      <cdr:nvSpPr>
        <cdr:cNvPr id="4" name="TextBox 3">
          <a:extLst xmlns:a="http://schemas.openxmlformats.org/drawingml/2006/main">
            <a:ext uri="{FF2B5EF4-FFF2-40B4-BE49-F238E27FC236}">
              <a16:creationId xmlns:a16="http://schemas.microsoft.com/office/drawing/2014/main" id="{2A95DFA1-CCEF-0829-7E38-E10D0877DD60}"/>
            </a:ext>
          </a:extLst>
        </cdr:cNvPr>
        <cdr:cNvSpPr txBox="1"/>
      </cdr:nvSpPr>
      <cdr:spPr>
        <a:xfrm xmlns:a="http://schemas.openxmlformats.org/drawingml/2006/main">
          <a:off x="8677052" y="7473"/>
          <a:ext cx="1838548" cy="77937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a:solidFill>
                <a:srgbClr val="595959"/>
              </a:solidFill>
              <a:latin typeface="+mn-lt"/>
              <a:ea typeface="Calibri" panose="020F0502020204030204" pitchFamily="34" charset="0"/>
              <a:cs typeface="Calibri" panose="020F0502020204030204" pitchFamily="34" charset="0"/>
            </a:rPr>
            <a:t>Historical Trend Range:</a:t>
          </a:r>
        </a:p>
        <a:p xmlns:a="http://schemas.openxmlformats.org/drawingml/2006/main">
          <a:r>
            <a:rPr lang="en-US" dirty="0">
              <a:solidFill>
                <a:srgbClr val="595959"/>
              </a:solidFill>
              <a:latin typeface="+mn-lt"/>
              <a:ea typeface="Calibri" panose="020F0502020204030204" pitchFamily="34" charset="0"/>
              <a:cs typeface="Calibri" panose="020F0502020204030204" pitchFamily="34" charset="0"/>
            </a:rPr>
            <a:t>2010-2019</a:t>
          </a:r>
          <a:r>
            <a:rPr lang="en-US" baseline="0" dirty="0">
              <a:solidFill>
                <a:srgbClr val="595959"/>
              </a:solidFill>
              <a:latin typeface="+mn-lt"/>
              <a:ea typeface="Calibri" panose="020F0502020204030204" pitchFamily="34" charset="0"/>
              <a:cs typeface="Calibri" panose="020F0502020204030204" pitchFamily="34" charset="0"/>
            </a:rPr>
            <a:t> Trend (bottom)</a:t>
          </a:r>
        </a:p>
        <a:p xmlns:a="http://schemas.openxmlformats.org/drawingml/2006/main">
          <a:r>
            <a:rPr lang="en-US" baseline="0" dirty="0">
              <a:solidFill>
                <a:srgbClr val="595959"/>
              </a:solidFill>
              <a:latin typeface="+mn-lt"/>
              <a:ea typeface="Calibri" panose="020F0502020204030204" pitchFamily="34" charset="0"/>
              <a:cs typeface="Calibri" panose="020F0502020204030204" pitchFamily="34" charset="0"/>
            </a:rPr>
            <a:t>to 2015-2019 Trend (top)</a:t>
          </a:r>
          <a:endParaRPr lang="en-US" dirty="0">
            <a:solidFill>
              <a:srgbClr val="595959"/>
            </a:solidFill>
            <a:latin typeface="+mn-lt"/>
            <a:ea typeface="Calibri" panose="020F0502020204030204" pitchFamily="34" charset="0"/>
            <a:cs typeface="Calibri" panose="020F050202020403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0.96949</cdr:y>
    </cdr:from>
    <cdr:to>
      <cdr:x>0.74553</cdr:x>
      <cdr:y>0.99988</cdr:y>
    </cdr:to>
    <cdr:sp macro="" textlink="">
      <cdr:nvSpPr>
        <cdr:cNvPr id="3" name="TextBox 1">
          <a:extLst xmlns:a="http://schemas.openxmlformats.org/drawingml/2006/main">
            <a:ext uri="{FF2B5EF4-FFF2-40B4-BE49-F238E27FC236}">
              <a16:creationId xmlns:a16="http://schemas.microsoft.com/office/drawing/2014/main" id="{41B1CB0E-B0DE-6010-FA13-F437A429EA95}"/>
            </a:ext>
          </a:extLst>
        </cdr:cNvPr>
        <cdr:cNvSpPr txBox="1"/>
      </cdr:nvSpPr>
      <cdr:spPr>
        <a:xfrm xmlns:a="http://schemas.openxmlformats.org/drawingml/2006/main">
          <a:off x="0" y="6091740"/>
          <a:ext cx="8495604" cy="190928"/>
        </a:xfrm>
        <a:prstGeom xmlns:a="http://schemas.openxmlformats.org/drawingml/2006/main" prst="rect">
          <a:avLst/>
        </a:prstGeom>
      </cdr:spPr>
      <cdr:txBody>
        <a:bodyPr xmlns:a="http://schemas.openxmlformats.org/drawingml/2006/main" wrap="square" lIns="0" tIns="0" rIns="0" bIns="0"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chemeClr val="tx1">
                  <a:lumMod val="65000"/>
                  <a:lumOff val="35000"/>
                </a:schemeClr>
              </a:solidFill>
              <a:latin typeface="Franklin Gothic Book" panose="020B0503020102020204" pitchFamily="34" charset="0"/>
            </a:rPr>
            <a:t>Source: U.S. Bureau of Economic Analysis (retrieved from FRED)</a:t>
          </a:r>
          <a:r>
            <a:rPr lang="en-US" sz="900" dirty="0">
              <a:solidFill>
                <a:schemeClr val="tx1">
                  <a:lumMod val="65000"/>
                  <a:lumOff val="35000"/>
                </a:schemeClr>
              </a:solidFill>
              <a:effectLst/>
              <a:latin typeface="Franklin Gothic Book" panose="020B0503020102020204" pitchFamily="34" charset="0"/>
              <a:ea typeface="+mn-ea"/>
              <a:cs typeface="+mn-cs"/>
            </a:rPr>
            <a:t>; long-term growth is 20-year growth rate as of 2024</a:t>
          </a:r>
          <a:r>
            <a:rPr lang="en-US" sz="900" dirty="0">
              <a:solidFill>
                <a:schemeClr val="tx1">
                  <a:lumMod val="65000"/>
                  <a:lumOff val="35000"/>
                </a:schemeClr>
              </a:solidFill>
              <a:latin typeface="Franklin Gothic Book" panose="020B0503020102020204" pitchFamily="34" charset="0"/>
            </a:rPr>
            <a:t> 352 - RFA/lhj/07/14/2026</a:t>
          </a: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0.96819</cdr:y>
    </cdr:from>
    <cdr:to>
      <cdr:x>0.51178</cdr:x>
      <cdr:y>1</cdr:y>
    </cdr:to>
    <cdr:sp macro="" textlink="">
      <cdr:nvSpPr>
        <cdr:cNvPr id="2" name="TextBox 1">
          <a:extLst xmlns:a="http://schemas.openxmlformats.org/drawingml/2006/main">
            <a:ext uri="{FF2B5EF4-FFF2-40B4-BE49-F238E27FC236}">
              <a16:creationId xmlns:a16="http://schemas.microsoft.com/office/drawing/2014/main" id="{53C87849-F0D0-BF11-C604-D9774CA64DCC}"/>
            </a:ext>
          </a:extLst>
        </cdr:cNvPr>
        <cdr:cNvSpPr txBox="1"/>
      </cdr:nvSpPr>
      <cdr:spPr>
        <a:xfrm xmlns:a="http://schemas.openxmlformats.org/drawingml/2006/main">
          <a:off x="0" y="4494212"/>
          <a:ext cx="5381624" cy="147638"/>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rgbClr val="595959"/>
              </a:solidFill>
              <a:latin typeface="Franklin Gothic Book" panose="020B0503020102020204" pitchFamily="34" charset="0"/>
              <a:ea typeface="Calibri" panose="020F0502020204030204" pitchFamily="34" charset="0"/>
              <a:cs typeface="Calibri" panose="020F0502020204030204" pitchFamily="34" charset="0"/>
            </a:rPr>
            <a:t>Source: U.S. Bureau of Economic Analysis, Personal Income by Major Component RFA/361/kv/9/8/2026</a:t>
          </a:r>
        </a:p>
      </cdr:txBody>
    </cdr:sp>
  </cdr:relSizeAnchor>
</c:userShapes>
</file>

<file path=ppt/drawings/drawing10.xml><?xml version="1.0" encoding="utf-8"?>
<c:userShapes xmlns:c="http://schemas.openxmlformats.org/drawingml/2006/chart">
  <cdr:relSizeAnchor xmlns:cdr="http://schemas.openxmlformats.org/drawingml/2006/chartDrawing">
    <cdr:from>
      <cdr:x>0</cdr:x>
      <cdr:y>0.95969</cdr:y>
    </cdr:from>
    <cdr:to>
      <cdr:x>0.96431</cdr:x>
      <cdr:y>1</cdr:y>
    </cdr:to>
    <cdr:sp macro="" textlink="">
      <cdr:nvSpPr>
        <cdr:cNvPr id="2" name="TextBox 1">
          <a:extLst xmlns:a="http://schemas.openxmlformats.org/drawingml/2006/main">
            <a:ext uri="{FF2B5EF4-FFF2-40B4-BE49-F238E27FC236}">
              <a16:creationId xmlns:a16="http://schemas.microsoft.com/office/drawing/2014/main" id="{2FA1E61B-5AA2-6F52-092A-5D6C2AC8C984}"/>
            </a:ext>
          </a:extLst>
        </cdr:cNvPr>
        <cdr:cNvSpPr txBox="1"/>
      </cdr:nvSpPr>
      <cdr:spPr>
        <a:xfrm xmlns:a="http://schemas.openxmlformats.org/drawingml/2006/main">
          <a:off x="0" y="4454721"/>
          <a:ext cx="10140298" cy="18712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Source: U.S. Bureau of Economic Analysis, Personal Income;</a:t>
          </a:r>
          <a:r>
            <a:rPr lang="en-US" sz="900" dirty="0">
              <a:solidFill>
                <a:schemeClr val="tx1">
                  <a:lumMod val="65000"/>
                  <a:lumOff val="35000"/>
                </a:schemeClr>
              </a:solidFill>
              <a:latin typeface="Franklin Gothic Book" panose="020B0503020102020204" pitchFamily="34" charset="0"/>
            </a:rPr>
            <a:t> Bureau of Labor Statistics, U.S. Department of Labor RFA/361/kv/8/20/2026</a:t>
          </a:r>
          <a:r>
            <a:rPr lang="en-US" sz="900" kern="1200" dirty="0">
              <a:solidFill>
                <a:schemeClr val="tx1">
                  <a:lumMod val="65000"/>
                  <a:lumOff val="35000"/>
                </a:schemeClr>
              </a:solidFill>
              <a:latin typeface="Franklin Gothic Book" panose="020B0503020102020204" pitchFamily="34" charset="0"/>
              <a:ea typeface="Calibri" panose="020F0502020204030204" pitchFamily="34" charset="0"/>
              <a:cs typeface="Calibri" panose="020F0502020204030204" pitchFamily="34" charset="0"/>
            </a:rPr>
            <a:t> </a:t>
          </a:r>
        </a:p>
      </cdr:txBody>
    </cdr:sp>
  </cdr:relSizeAnchor>
</c:userShapes>
</file>

<file path=ppt/drawings/drawing11.xml><?xml version="1.0" encoding="utf-8"?>
<c:userShapes xmlns:c="http://schemas.openxmlformats.org/drawingml/2006/chart">
  <cdr:relSizeAnchor xmlns:cdr="http://schemas.openxmlformats.org/drawingml/2006/chartDrawing">
    <cdr:from>
      <cdr:x>0.12283</cdr:x>
      <cdr:y>0.35966</cdr:y>
    </cdr:from>
    <cdr:to>
      <cdr:x>0.32242</cdr:x>
      <cdr:y>0.47814</cdr:y>
    </cdr:to>
    <cdr:sp macro="" textlink="">
      <cdr:nvSpPr>
        <cdr:cNvPr id="2" name="TextBox 1"/>
        <cdr:cNvSpPr txBox="1"/>
      </cdr:nvSpPr>
      <cdr:spPr>
        <a:xfrm xmlns:a="http://schemas.openxmlformats.org/drawingml/2006/main">
          <a:off x="1063256" y="2259419"/>
          <a:ext cx="1727791" cy="74427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0.0182</cdr:x>
      <cdr:y>0.95808</cdr:y>
    </cdr:from>
    <cdr:to>
      <cdr:x>0.36722</cdr:x>
      <cdr:y>0.99681</cdr:y>
    </cdr:to>
    <cdr:sp macro="" textlink="">
      <cdr:nvSpPr>
        <cdr:cNvPr id="3" name="TextBox 2">
          <a:extLst xmlns:a="http://schemas.openxmlformats.org/drawingml/2006/main">
            <a:ext uri="{FF2B5EF4-FFF2-40B4-BE49-F238E27FC236}">
              <a16:creationId xmlns:a16="http://schemas.microsoft.com/office/drawing/2014/main" id="{08F2BA17-10DD-4D29-9EB0-BE9282740C49}"/>
            </a:ext>
          </a:extLst>
        </cdr:cNvPr>
        <cdr:cNvSpPr txBox="1"/>
      </cdr:nvSpPr>
      <cdr:spPr>
        <a:xfrm xmlns:a="http://schemas.openxmlformats.org/drawingml/2006/main">
          <a:off x="207688" y="6022951"/>
          <a:ext cx="3981880" cy="2434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0.96133</cdr:y>
    </cdr:from>
    <cdr:to>
      <cdr:x>0.63004</cdr:x>
      <cdr:y>0.99795</cdr:y>
    </cdr:to>
    <cdr:sp macro="" textlink="">
      <cdr:nvSpPr>
        <cdr:cNvPr id="4" name="TextBox 3">
          <a:extLst xmlns:a="http://schemas.openxmlformats.org/drawingml/2006/main">
            <a:ext uri="{FF2B5EF4-FFF2-40B4-BE49-F238E27FC236}">
              <a16:creationId xmlns:a16="http://schemas.microsoft.com/office/drawing/2014/main" id="{EB5FE82E-EDCB-4DDC-AFF8-ECD215A541CC}"/>
            </a:ext>
          </a:extLst>
        </cdr:cNvPr>
        <cdr:cNvSpPr txBox="1"/>
      </cdr:nvSpPr>
      <cdr:spPr>
        <a:xfrm xmlns:a="http://schemas.openxmlformats.org/drawingml/2006/main">
          <a:off x="0" y="4892040"/>
          <a:ext cx="6625249" cy="1863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rgbClr val="595959"/>
              </a:solidFill>
              <a:latin typeface="Franklin Gothic Book" panose="020B0503020102020204" pitchFamily="34" charset="0"/>
            </a:rPr>
            <a:t>Source: U.S. Department of Commerce, Bureau of Economic Analysis; SC Revenue and Fiscal Affairs Office 34-kv/9/2/2026</a:t>
          </a:r>
        </a:p>
      </cdr:txBody>
    </cdr:sp>
  </cdr:relSizeAnchor>
</c:userShapes>
</file>

<file path=ppt/drawings/drawing12.xml><?xml version="1.0" encoding="utf-8"?>
<c:userShapes xmlns:c="http://schemas.openxmlformats.org/drawingml/2006/chart">
  <cdr:relSizeAnchor xmlns:cdr="http://schemas.openxmlformats.org/drawingml/2006/chartDrawing">
    <cdr:from>
      <cdr:x>0.20196</cdr:x>
      <cdr:y>0</cdr:y>
    </cdr:from>
    <cdr:to>
      <cdr:x>0.88627</cdr:x>
      <cdr:y>0.1631</cdr:y>
    </cdr:to>
    <cdr:sp macro="" textlink="">
      <cdr:nvSpPr>
        <cdr:cNvPr id="2" name="TextBox 1"/>
        <cdr:cNvSpPr txBox="1"/>
      </cdr:nvSpPr>
      <cdr:spPr>
        <a:xfrm xmlns:a="http://schemas.openxmlformats.org/drawingml/2006/main">
          <a:off x="2169936" y="0"/>
          <a:ext cx="7352492" cy="8243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b="0" dirty="0">
              <a:solidFill>
                <a:schemeClr val="tx1">
                  <a:lumMod val="65000"/>
                  <a:lumOff val="35000"/>
                </a:schemeClr>
              </a:solidFill>
              <a:latin typeface="Franklin Gothic Book" panose="020B0503020102020204" pitchFamily="34" charset="0"/>
            </a:rPr>
            <a:t>FY 2025-26 GENERAL FUND REVENUE</a:t>
          </a:r>
        </a:p>
        <a:p xmlns:a="http://schemas.openxmlformats.org/drawingml/2006/main">
          <a:pPr algn="ctr"/>
          <a:r>
            <a:rPr lang="en-US" sz="1400" b="0" dirty="0">
              <a:solidFill>
                <a:schemeClr val="tx1">
                  <a:lumMod val="65000"/>
                  <a:lumOff val="35000"/>
                </a:schemeClr>
              </a:solidFill>
              <a:latin typeface="Franklin Gothic Book" panose="020B0503020102020204" pitchFamily="34" charset="0"/>
            </a:rPr>
            <a:t>Percentage</a:t>
          </a:r>
          <a:r>
            <a:rPr lang="en-US" sz="1400" b="0" baseline="0" dirty="0">
              <a:solidFill>
                <a:schemeClr val="tx1">
                  <a:lumMod val="65000"/>
                  <a:lumOff val="35000"/>
                </a:schemeClr>
              </a:solidFill>
              <a:latin typeface="Franklin Gothic Book" panose="020B0503020102020204" pitchFamily="34" charset="0"/>
            </a:rPr>
            <a:t> Distribution By Revenue Type  ($ Millions)</a:t>
          </a:r>
        </a:p>
      </cdr:txBody>
    </cdr:sp>
  </cdr:relSizeAnchor>
  <cdr:relSizeAnchor xmlns:cdr="http://schemas.openxmlformats.org/drawingml/2006/chartDrawing">
    <cdr:from>
      <cdr:x>0.08936</cdr:x>
      <cdr:y>0.96231</cdr:y>
    </cdr:from>
    <cdr:to>
      <cdr:x>0.74236</cdr:x>
      <cdr:y>0.99592</cdr:y>
    </cdr:to>
    <cdr:sp macro="" textlink="">
      <cdr:nvSpPr>
        <cdr:cNvPr id="3" name="TextBox 2">
          <a:extLst xmlns:a="http://schemas.openxmlformats.org/drawingml/2006/main">
            <a:ext uri="{FF2B5EF4-FFF2-40B4-BE49-F238E27FC236}">
              <a16:creationId xmlns:a16="http://schemas.microsoft.com/office/drawing/2014/main" id="{75D3C4D0-25EC-4373-A981-1177DB102949}"/>
            </a:ext>
          </a:extLst>
        </cdr:cNvPr>
        <cdr:cNvSpPr txBox="1"/>
      </cdr:nvSpPr>
      <cdr:spPr>
        <a:xfrm xmlns:a="http://schemas.openxmlformats.org/drawingml/2006/main">
          <a:off x="960091" y="4863511"/>
          <a:ext cx="7016085" cy="1698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chemeClr val="tx1">
                  <a:lumMod val="65000"/>
                  <a:lumOff val="35000"/>
                </a:schemeClr>
              </a:solidFill>
              <a:latin typeface="Franklin Gothic Book" panose="020B0503020102020204" pitchFamily="34" charset="0"/>
            </a:rPr>
            <a:t> Source: S.C.</a:t>
          </a:r>
          <a:r>
            <a:rPr lang="en-US" sz="900" baseline="0" dirty="0">
              <a:solidFill>
                <a:schemeClr val="tx1">
                  <a:lumMod val="65000"/>
                  <a:lumOff val="35000"/>
                </a:schemeClr>
              </a:solidFill>
              <a:latin typeface="Franklin Gothic Book" panose="020B0503020102020204" pitchFamily="34" charset="0"/>
            </a:rPr>
            <a:t> Revenue and Fiscal Affairs 30 - RFA/kv/8/20/2026</a:t>
          </a:r>
          <a:endParaRPr lang="en-US" sz="900" dirty="0">
            <a:solidFill>
              <a:schemeClr val="tx1">
                <a:lumMod val="65000"/>
                <a:lumOff val="35000"/>
              </a:schemeClr>
            </a:solidFill>
            <a:latin typeface="Franklin Gothic Book" panose="020B0503020102020204" pitchFamily="34"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0.01733</cdr:x>
      <cdr:y>0.94177</cdr:y>
    </cdr:from>
    <cdr:to>
      <cdr:x>0.94472</cdr:x>
      <cdr:y>1</cdr:y>
    </cdr:to>
    <cdr:sp macro="" textlink="">
      <cdr:nvSpPr>
        <cdr:cNvPr id="2" name="TextBox 1">
          <a:extLst xmlns:a="http://schemas.openxmlformats.org/drawingml/2006/main">
            <a:ext uri="{FF2B5EF4-FFF2-40B4-BE49-F238E27FC236}">
              <a16:creationId xmlns:a16="http://schemas.microsoft.com/office/drawing/2014/main" id="{3AE308BE-29B3-9CCE-78F8-8E6EDF3B9380}"/>
            </a:ext>
          </a:extLst>
        </cdr:cNvPr>
        <cdr:cNvSpPr txBox="1"/>
      </cdr:nvSpPr>
      <cdr:spPr>
        <a:xfrm xmlns:a="http://schemas.openxmlformats.org/drawingml/2006/main">
          <a:off x="197996" y="4861376"/>
          <a:ext cx="10595229" cy="300596"/>
        </a:xfrm>
        <a:prstGeom xmlns:a="http://schemas.openxmlformats.org/drawingml/2006/main" prst="rect">
          <a:avLst/>
        </a:prstGeom>
      </cdr:spPr>
      <cdr:txBody>
        <a:bodyPr xmlns:a="http://schemas.openxmlformats.org/drawingml/2006/main" vertOverflow="clip" wrap="none" lIns="0" tIns="0" rIns="0" bIns="0" rtlCol="0"/>
        <a:lstStyle xmlns:a="http://schemas.openxmlformats.org/drawingml/2006/main"/>
        <a:p xmlns:a="http://schemas.openxmlformats.org/drawingml/2006/main">
          <a:r>
            <a:rPr lang="en-US" sz="900" kern="1200" dirty="0">
              <a:solidFill>
                <a:schemeClr val="tx1">
                  <a:lumMod val="65000"/>
                  <a:lumOff val="35000"/>
                </a:schemeClr>
              </a:solidFill>
              <a:latin typeface="+mj-lt"/>
              <a:ea typeface="Calibri" panose="020F0502020204030204" pitchFamily="34" charset="0"/>
              <a:cs typeface="Calibri" panose="020F0502020204030204" pitchFamily="34" charset="0"/>
            </a:rPr>
            <a:t>Source:</a:t>
          </a:r>
          <a:r>
            <a:rPr lang="en-US" sz="900" kern="1200" baseline="0" dirty="0">
              <a:solidFill>
                <a:schemeClr val="tx1">
                  <a:lumMod val="65000"/>
                  <a:lumOff val="35000"/>
                </a:schemeClr>
              </a:solidFill>
              <a:latin typeface="+mj-lt"/>
              <a:ea typeface="Calibri" panose="020F0502020204030204" pitchFamily="34" charset="0"/>
              <a:cs typeface="Calibri" panose="020F0502020204030204" pitchFamily="34" charset="0"/>
            </a:rPr>
            <a:t> SC Revenue and Fiscal Affairs - 366/mad/08/19/2026</a:t>
          </a:r>
        </a:p>
        <a:p xmlns:a="http://schemas.openxmlformats.org/drawingml/2006/main">
          <a:r>
            <a:rPr lang="en-US" sz="900" kern="1200" baseline="0" dirty="0">
              <a:solidFill>
                <a:schemeClr val="tx1">
                  <a:lumMod val="65000"/>
                  <a:lumOff val="35000"/>
                </a:schemeClr>
              </a:solidFill>
              <a:latin typeface="+mj-lt"/>
              <a:ea typeface="Calibri" panose="020F0502020204030204" pitchFamily="34" charset="0"/>
              <a:cs typeface="Calibri" panose="020F0502020204030204" pitchFamily="34" charset="0"/>
            </a:rPr>
            <a:t>Infrastructure Maintenance Fund includes infrastructure maintenance fee (vehicle sales tax), road use fees, and certain vehicle fees.</a:t>
          </a:r>
          <a:endParaRPr lang="en-US" sz="1100" kern="1200" dirty="0">
            <a:solidFill>
              <a:schemeClr val="tx1">
                <a:lumMod val="65000"/>
                <a:lumOff val="35000"/>
              </a:schemeClr>
            </a:solidFill>
            <a:latin typeface="+mj-lt"/>
            <a:ea typeface="Calibri" panose="020F0502020204030204" pitchFamily="34" charset="0"/>
            <a:cs typeface="Calibri" panose="020F050202020403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cdr:x>
      <cdr:y>0.9096</cdr:y>
    </cdr:from>
    <cdr:to>
      <cdr:x>0.41076</cdr:x>
      <cdr:y>0.99859</cdr:y>
    </cdr:to>
    <cdr:sp macro="" textlink="">
      <cdr:nvSpPr>
        <cdr:cNvPr id="4" name="TextBox 3">
          <a:extLst xmlns:a="http://schemas.openxmlformats.org/drawingml/2006/main">
            <a:ext uri="{FF2B5EF4-FFF2-40B4-BE49-F238E27FC236}">
              <a16:creationId xmlns:a16="http://schemas.microsoft.com/office/drawing/2014/main" id="{02AE94D0-EA9C-644A-53ED-21B708823950}"/>
            </a:ext>
          </a:extLst>
        </cdr:cNvPr>
        <cdr:cNvSpPr txBox="1"/>
      </cdr:nvSpPr>
      <cdr:spPr>
        <a:xfrm xmlns:a="http://schemas.openxmlformats.org/drawingml/2006/main">
          <a:off x="0" y="5732804"/>
          <a:ext cx="4691285" cy="5608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cdr:x>
      <cdr:y>0.94927</cdr:y>
    </cdr:from>
    <cdr:to>
      <cdr:x>0.36243</cdr:x>
      <cdr:y>1</cdr:y>
    </cdr:to>
    <cdr:sp macro="" textlink="">
      <cdr:nvSpPr>
        <cdr:cNvPr id="5" name="TextBox 4">
          <a:extLst xmlns:a="http://schemas.openxmlformats.org/drawingml/2006/main">
            <a:ext uri="{FF2B5EF4-FFF2-40B4-BE49-F238E27FC236}">
              <a16:creationId xmlns:a16="http://schemas.microsoft.com/office/drawing/2014/main" id="{B5B49798-B50F-5EEB-7574-C6CB51F8C16F}"/>
            </a:ext>
          </a:extLst>
        </cdr:cNvPr>
        <cdr:cNvSpPr txBox="1"/>
      </cdr:nvSpPr>
      <cdr:spPr>
        <a:xfrm xmlns:a="http://schemas.openxmlformats.org/drawingml/2006/main">
          <a:off x="0" y="4406369"/>
          <a:ext cx="3811169" cy="23548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900" dirty="0">
              <a:solidFill>
                <a:schemeClr val="tx1">
                  <a:lumMod val="65000"/>
                  <a:lumOff val="35000"/>
                </a:schemeClr>
              </a:solidFill>
              <a:effectLst/>
              <a:latin typeface="+mn-lt"/>
              <a:ea typeface="+mn-ea"/>
              <a:cs typeface="+mn-cs"/>
            </a:rPr>
            <a:t>Source: SC Revenue and Fiscal Affairs 225-RFA/lhj/08/21/2026</a:t>
          </a:r>
          <a:endParaRPr lang="en-US" sz="900" dirty="0">
            <a:solidFill>
              <a:schemeClr val="tx1">
                <a:lumMod val="65000"/>
                <a:lumOff val="35000"/>
              </a:schemeClr>
            </a:solidFill>
            <a:effectLst/>
          </a:endParaRPr>
        </a:p>
        <a:p xmlns:a="http://schemas.openxmlformats.org/drawingml/2006/main">
          <a:endParaRPr lang="en-US" sz="900" kern="1200" dirty="0">
            <a:solidFill>
              <a:schemeClr val="tx1">
                <a:lumMod val="65000"/>
                <a:lumOff val="35000"/>
              </a:schemeClr>
            </a:solidFill>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0.83863</cdr:x>
      <cdr:y>0.94089</cdr:y>
    </cdr:from>
    <cdr:to>
      <cdr:x>0.97747</cdr:x>
      <cdr:y>0.98444</cdr:y>
    </cdr:to>
    <cdr:sp macro="" textlink="">
      <cdr:nvSpPr>
        <cdr:cNvPr id="2"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0.83863</cdr:x>
      <cdr:y>0.94089</cdr:y>
    </cdr:from>
    <cdr:to>
      <cdr:x>0.97747</cdr:x>
      <cdr:y>0.98444</cdr:y>
    </cdr:to>
    <cdr:sp macro="" textlink="">
      <cdr:nvSpPr>
        <cdr:cNvPr id="3"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0.83863</cdr:x>
      <cdr:y>0.94089</cdr:y>
    </cdr:from>
    <cdr:to>
      <cdr:x>0.97747</cdr:x>
      <cdr:y>0.98444</cdr:y>
    </cdr:to>
    <cdr:sp macro="" textlink="">
      <cdr:nvSpPr>
        <cdr:cNvPr id="4"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0.96004</cdr:y>
    </cdr:from>
    <cdr:to>
      <cdr:x>0.35259</cdr:x>
      <cdr:y>1</cdr:y>
    </cdr:to>
    <cdr:sp macro="" textlink="">
      <cdr:nvSpPr>
        <cdr:cNvPr id="5" name="TextBox 1">
          <a:extLst xmlns:a="http://schemas.openxmlformats.org/drawingml/2006/main">
            <a:ext uri="{FF2B5EF4-FFF2-40B4-BE49-F238E27FC236}">
              <a16:creationId xmlns:a16="http://schemas.microsoft.com/office/drawing/2014/main" id="{FF6B8346-D37F-EE80-5821-6845B987891A}"/>
            </a:ext>
          </a:extLst>
        </cdr:cNvPr>
        <cdr:cNvSpPr txBox="1"/>
      </cdr:nvSpPr>
      <cdr:spPr>
        <a:xfrm xmlns:a="http://schemas.openxmlformats.org/drawingml/2006/main">
          <a:off x="0" y="4456384"/>
          <a:ext cx="3707674" cy="18546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 Revenue</a:t>
          </a:r>
          <a:r>
            <a:rPr lang="en-US" sz="900" kern="1200" baseline="0" dirty="0">
              <a:solidFill>
                <a:schemeClr val="tx1">
                  <a:lumMod val="65000"/>
                  <a:lumOff val="35000"/>
                </a:schemeClr>
              </a:solidFill>
              <a:latin typeface="Franklin Gothic Book" panose="020B0503020102020204" pitchFamily="34" charset="0"/>
            </a:rPr>
            <a:t> and Fiscal Affairs</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0.43054</cdr:x>
      <cdr:y>0.49632</cdr:y>
    </cdr:from>
    <cdr:to>
      <cdr:x>0.53783</cdr:x>
      <cdr:y>0.5216</cdr:y>
    </cdr:to>
    <cdr:sp macro="" textlink="">
      <cdr:nvSpPr>
        <cdr:cNvPr id="2" name="TextBox 1"/>
        <cdr:cNvSpPr txBox="1"/>
      </cdr:nvSpPr>
      <cdr:spPr>
        <a:xfrm xmlns:a="http://schemas.openxmlformats.org/drawingml/2006/main">
          <a:off x="2981325" y="2954656"/>
          <a:ext cx="742950" cy="15049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0.34053</cdr:x>
      <cdr:y>0.64912</cdr:y>
    </cdr:from>
    <cdr:to>
      <cdr:x>0.49936</cdr:x>
      <cdr:y>0.68654</cdr:y>
    </cdr:to>
    <cdr:sp macro="" textlink="">
      <cdr:nvSpPr>
        <cdr:cNvPr id="3" name="TextBox 2"/>
        <cdr:cNvSpPr txBox="1"/>
      </cdr:nvSpPr>
      <cdr:spPr>
        <a:xfrm xmlns:a="http://schemas.openxmlformats.org/drawingml/2006/main">
          <a:off x="2680612" y="3745441"/>
          <a:ext cx="1250291" cy="2159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0.36289</cdr:x>
      <cdr:y>0.47506</cdr:y>
    </cdr:from>
    <cdr:to>
      <cdr:x>0.54257</cdr:x>
      <cdr:y>0.50831</cdr:y>
    </cdr:to>
    <cdr:sp macro="" textlink="">
      <cdr:nvSpPr>
        <cdr:cNvPr id="10" name="TextBox 9"/>
        <cdr:cNvSpPr txBox="1"/>
      </cdr:nvSpPr>
      <cdr:spPr>
        <a:xfrm xmlns:a="http://schemas.openxmlformats.org/drawingml/2006/main">
          <a:off x="2820247" y="2721821"/>
          <a:ext cx="1396365" cy="1904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0.10041</cdr:x>
      <cdr:y>0.024</cdr:y>
    </cdr:from>
    <cdr:to>
      <cdr:x>0.89959</cdr:x>
      <cdr:y>0.1456</cdr:y>
    </cdr:to>
    <cdr:sp macro="" textlink="">
      <cdr:nvSpPr>
        <cdr:cNvPr id="19" name="TextBox 18"/>
        <cdr:cNvSpPr txBox="1"/>
      </cdr:nvSpPr>
      <cdr:spPr>
        <a:xfrm xmlns:a="http://schemas.openxmlformats.org/drawingml/2006/main">
          <a:off x="695324" y="142875"/>
          <a:ext cx="5534025" cy="7239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0.10179</cdr:x>
      <cdr:y>0.0064</cdr:y>
    </cdr:from>
    <cdr:to>
      <cdr:x>0.89546</cdr:x>
      <cdr:y>0.152</cdr:y>
    </cdr:to>
    <cdr:sp macro="" textlink="">
      <cdr:nvSpPr>
        <cdr:cNvPr id="20" name="TextBox 19"/>
        <cdr:cNvSpPr txBox="1"/>
      </cdr:nvSpPr>
      <cdr:spPr>
        <a:xfrm xmlns:a="http://schemas.openxmlformats.org/drawingml/2006/main">
          <a:off x="704850" y="38100"/>
          <a:ext cx="5495925" cy="8667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en-US" sz="1400" b="1" baseline="0" dirty="0"/>
        </a:p>
      </cdr:txBody>
    </cdr:sp>
  </cdr:relSizeAnchor>
  <cdr:relSizeAnchor xmlns:cdr="http://schemas.openxmlformats.org/drawingml/2006/chartDrawing">
    <cdr:from>
      <cdr:x>0.82239</cdr:x>
      <cdr:y>0.28222</cdr:y>
    </cdr:from>
    <cdr:to>
      <cdr:x>0.97683</cdr:x>
      <cdr:y>0.32876</cdr:y>
    </cdr:to>
    <cdr:sp macro="" textlink="">
      <cdr:nvSpPr>
        <cdr:cNvPr id="26" name="TextBox 25"/>
        <cdr:cNvSpPr txBox="1"/>
      </cdr:nvSpPr>
      <cdr:spPr>
        <a:xfrm xmlns:a="http://schemas.openxmlformats.org/drawingml/2006/main">
          <a:off x="6391247" y="1616921"/>
          <a:ext cx="1200239" cy="2667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0.68254</cdr:x>
      <cdr:y>0.42173</cdr:y>
    </cdr:from>
    <cdr:to>
      <cdr:x>0.87962</cdr:x>
      <cdr:y>0.47284</cdr:y>
    </cdr:to>
    <cdr:sp macro="" textlink="">
      <cdr:nvSpPr>
        <cdr:cNvPr id="8" name="TextBox 7"/>
        <cdr:cNvSpPr txBox="1"/>
      </cdr:nvSpPr>
      <cdr:spPr>
        <a:xfrm xmlns:a="http://schemas.openxmlformats.org/drawingml/2006/main">
          <a:off x="5304367" y="2416257"/>
          <a:ext cx="1531619" cy="2928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0.51334</cdr:x>
      <cdr:y>0.71625</cdr:y>
    </cdr:from>
    <cdr:to>
      <cdr:x>0.63024</cdr:x>
      <cdr:y>0.75587</cdr:y>
    </cdr:to>
    <cdr:sp macro="" textlink="">
      <cdr:nvSpPr>
        <cdr:cNvPr id="7" name="TextBox 6"/>
        <cdr:cNvSpPr txBox="1"/>
      </cdr:nvSpPr>
      <cdr:spPr>
        <a:xfrm xmlns:a="http://schemas.openxmlformats.org/drawingml/2006/main">
          <a:off x="4040952" y="4132791"/>
          <a:ext cx="920224" cy="228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800" i="1" dirty="0"/>
        </a:p>
      </cdr:txBody>
    </cdr:sp>
  </cdr:relSizeAnchor>
  <cdr:relSizeAnchor xmlns:cdr="http://schemas.openxmlformats.org/drawingml/2006/chartDrawing">
    <cdr:from>
      <cdr:x>0.51993</cdr:x>
      <cdr:y>0.46951</cdr:y>
    </cdr:from>
    <cdr:to>
      <cdr:x>0.63596</cdr:x>
      <cdr:y>0.53659</cdr:y>
    </cdr:to>
    <cdr:sp macro="" textlink="">
      <cdr:nvSpPr>
        <cdr:cNvPr id="13" name="TextBox 12">
          <a:extLst xmlns:a="http://schemas.openxmlformats.org/drawingml/2006/main">
            <a:ext uri="{FF2B5EF4-FFF2-40B4-BE49-F238E27FC236}">
              <a16:creationId xmlns:a16="http://schemas.microsoft.com/office/drawing/2014/main" id="{66627A5B-D1D3-4325-8F25-D1CEC3E5A630}"/>
            </a:ext>
          </a:extLst>
        </cdr:cNvPr>
        <cdr:cNvSpPr txBox="1"/>
      </cdr:nvSpPr>
      <cdr:spPr>
        <a:xfrm xmlns:a="http://schemas.openxmlformats.org/drawingml/2006/main">
          <a:off x="4509011" y="2957359"/>
          <a:ext cx="1006271" cy="42248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900" b="1" dirty="0">
            <a:solidFill>
              <a:sysClr val="windowText" lastClr="000000"/>
            </a:solidFill>
          </a:endParaRPr>
        </a:p>
      </cdr:txBody>
    </cdr:sp>
  </cdr:relSizeAnchor>
  <cdr:relSizeAnchor xmlns:cdr="http://schemas.openxmlformats.org/drawingml/2006/chartDrawing">
    <cdr:from>
      <cdr:x>0.58547</cdr:x>
      <cdr:y>0.40122</cdr:y>
    </cdr:from>
    <cdr:to>
      <cdr:x>0.71302</cdr:x>
      <cdr:y>0.47805</cdr:y>
    </cdr:to>
    <cdr:sp macro="" textlink="">
      <cdr:nvSpPr>
        <cdr:cNvPr id="14" name="TextBox 13">
          <a:extLst xmlns:a="http://schemas.openxmlformats.org/drawingml/2006/main">
            <a:ext uri="{FF2B5EF4-FFF2-40B4-BE49-F238E27FC236}">
              <a16:creationId xmlns:a16="http://schemas.microsoft.com/office/drawing/2014/main" id="{D568024C-10E6-4282-BA08-B56AD22E7740}"/>
            </a:ext>
          </a:extLst>
        </cdr:cNvPr>
        <cdr:cNvSpPr txBox="1"/>
      </cdr:nvSpPr>
      <cdr:spPr>
        <a:xfrm xmlns:a="http://schemas.openxmlformats.org/drawingml/2006/main">
          <a:off x="5077440" y="2527197"/>
          <a:ext cx="1106129" cy="4839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900" b="1" dirty="0">
            <a:solidFill>
              <a:sysClr val="windowText" lastClr="000000"/>
            </a:solidFill>
          </a:endParaRPr>
        </a:p>
      </cdr:txBody>
    </cdr:sp>
  </cdr:relSizeAnchor>
  <cdr:relSizeAnchor xmlns:cdr="http://schemas.openxmlformats.org/drawingml/2006/chartDrawing">
    <cdr:from>
      <cdr:x>0.80868</cdr:x>
      <cdr:y>0.27317</cdr:y>
    </cdr:from>
    <cdr:to>
      <cdr:x>0.95926</cdr:x>
      <cdr:y>0.53902</cdr:y>
    </cdr:to>
    <cdr:sp macro="" textlink="">
      <cdr:nvSpPr>
        <cdr:cNvPr id="15" name="TextBox 14">
          <a:extLst xmlns:a="http://schemas.openxmlformats.org/drawingml/2006/main">
            <a:ext uri="{FF2B5EF4-FFF2-40B4-BE49-F238E27FC236}">
              <a16:creationId xmlns:a16="http://schemas.microsoft.com/office/drawing/2014/main" id="{4EF9ED69-7F8B-4AF1-8C42-DCF8AFC9BDDD}"/>
            </a:ext>
          </a:extLst>
        </cdr:cNvPr>
        <cdr:cNvSpPr txBox="1"/>
      </cdr:nvSpPr>
      <cdr:spPr>
        <a:xfrm xmlns:a="http://schemas.openxmlformats.org/drawingml/2006/main">
          <a:off x="7013164" y="1720645"/>
          <a:ext cx="1305847" cy="167455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000" b="1" dirty="0">
            <a:solidFill>
              <a:schemeClr val="accent6">
                <a:lumMod val="50000"/>
              </a:schemeClr>
            </a:solidFill>
          </a:endParaRPr>
        </a:p>
      </cdr:txBody>
    </cdr:sp>
  </cdr:relSizeAnchor>
  <cdr:relSizeAnchor xmlns:cdr="http://schemas.openxmlformats.org/drawingml/2006/chartDrawing">
    <cdr:from>
      <cdr:x>0.44703</cdr:x>
      <cdr:y>0.42715</cdr:y>
    </cdr:from>
    <cdr:to>
      <cdr:x>0.55297</cdr:x>
      <cdr:y>0.57285</cdr:y>
    </cdr:to>
    <cdr:sp macro="" textlink="">
      <cdr:nvSpPr>
        <cdr:cNvPr id="4" name="TextBox 3">
          <a:extLst xmlns:a="http://schemas.openxmlformats.org/drawingml/2006/main">
            <a:ext uri="{FF2B5EF4-FFF2-40B4-BE49-F238E27FC236}">
              <a16:creationId xmlns:a16="http://schemas.microsoft.com/office/drawing/2014/main" id="{E3323B36-91F9-483B-817D-72515563E76F}"/>
            </a:ext>
          </a:extLst>
        </cdr:cNvPr>
        <cdr:cNvSpPr txBox="1"/>
      </cdr:nvSpPr>
      <cdr:spPr>
        <a:xfrm xmlns:a="http://schemas.openxmlformats.org/drawingml/2006/main">
          <a:off x="3858815" y="2680947"/>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0.17257</cdr:x>
      <cdr:y>0</cdr:y>
    </cdr:from>
    <cdr:to>
      <cdr:x>0.82441</cdr:x>
      <cdr:y>0.13618</cdr:y>
    </cdr:to>
    <cdr:sp macro="" textlink="">
      <cdr:nvSpPr>
        <cdr:cNvPr id="6" name="TextBox 5">
          <a:extLst xmlns:a="http://schemas.openxmlformats.org/drawingml/2006/main">
            <a:ext uri="{FF2B5EF4-FFF2-40B4-BE49-F238E27FC236}">
              <a16:creationId xmlns:a16="http://schemas.microsoft.com/office/drawing/2014/main" id="{651999E0-56C8-4437-AAD0-776C2501B189}"/>
            </a:ext>
          </a:extLst>
        </cdr:cNvPr>
        <cdr:cNvSpPr txBox="1"/>
      </cdr:nvSpPr>
      <cdr:spPr>
        <a:xfrm xmlns:a="http://schemas.openxmlformats.org/drawingml/2006/main">
          <a:off x="1902645" y="0"/>
          <a:ext cx="7186765" cy="68590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800" b="0" dirty="0">
              <a:solidFill>
                <a:schemeClr val="tx1">
                  <a:lumMod val="65000"/>
                  <a:lumOff val="35000"/>
                </a:schemeClr>
              </a:solidFill>
              <a:latin typeface="+mn-lt"/>
              <a:cs typeface="Calibri" panose="020F0502020204030204" pitchFamily="34" charset="0"/>
            </a:rPr>
            <a:t>FY 2026-27</a:t>
          </a:r>
          <a:r>
            <a:rPr lang="en-US" sz="1800" b="0" baseline="0" dirty="0">
              <a:solidFill>
                <a:schemeClr val="tx1">
                  <a:lumMod val="65000"/>
                  <a:lumOff val="35000"/>
                </a:schemeClr>
              </a:solidFill>
              <a:latin typeface="+mn-lt"/>
              <a:cs typeface="Calibri" panose="020F0502020204030204" pitchFamily="34" charset="0"/>
            </a:rPr>
            <a:t> GENERAL</a:t>
          </a:r>
          <a:r>
            <a:rPr lang="en-US" sz="1800" b="0" dirty="0">
              <a:solidFill>
                <a:schemeClr val="tx1">
                  <a:lumMod val="65000"/>
                  <a:lumOff val="35000"/>
                </a:schemeClr>
              </a:solidFill>
              <a:latin typeface="+mn-lt"/>
              <a:cs typeface="Calibri" panose="020F0502020204030204" pitchFamily="34" charset="0"/>
            </a:rPr>
            <a:t> FUND </a:t>
          </a:r>
          <a:r>
            <a:rPr lang="en-US" sz="1800" b="0" baseline="0" dirty="0">
              <a:solidFill>
                <a:schemeClr val="tx1">
                  <a:lumMod val="65000"/>
                  <a:lumOff val="35000"/>
                </a:schemeClr>
              </a:solidFill>
              <a:latin typeface="+mn-lt"/>
              <a:cs typeface="Calibri" panose="020F0502020204030204" pitchFamily="34" charset="0"/>
            </a:rPr>
            <a:t>BUDGET OUTLOOK - WITH LEGISLATIVE ADJUSTMENTS</a:t>
          </a:r>
        </a:p>
        <a:p xmlns:a="http://schemas.openxmlformats.org/drawingml/2006/main">
          <a:pPr algn="ctr"/>
          <a:r>
            <a:rPr lang="en-US" sz="1400" b="0" baseline="0" dirty="0">
              <a:solidFill>
                <a:schemeClr val="tx1">
                  <a:lumMod val="65000"/>
                  <a:lumOff val="35000"/>
                </a:schemeClr>
              </a:solidFill>
              <a:latin typeface="+mn-lt"/>
              <a:cs typeface="Calibri" panose="020F0502020204030204" pitchFamily="34" charset="0"/>
            </a:rPr>
            <a:t>Actual and Estimated Revenue versus Appropriation Act Expenses</a:t>
          </a:r>
        </a:p>
      </cdr:txBody>
    </cdr:sp>
  </cdr:relSizeAnchor>
  <cdr:relSizeAnchor xmlns:cdr="http://schemas.openxmlformats.org/drawingml/2006/chartDrawing">
    <cdr:from>
      <cdr:x>0.34532</cdr:x>
      <cdr:y>0.37966</cdr:y>
    </cdr:from>
    <cdr:to>
      <cdr:x>0.61626</cdr:x>
      <cdr:y>0.48403</cdr:y>
    </cdr:to>
    <cdr:sp macro="" textlink="">
      <cdr:nvSpPr>
        <cdr:cNvPr id="23" name="TextBox 1"/>
        <cdr:cNvSpPr txBox="1"/>
      </cdr:nvSpPr>
      <cdr:spPr>
        <a:xfrm xmlns:a="http://schemas.openxmlformats.org/drawingml/2006/main">
          <a:off x="2993743" y="2387354"/>
          <a:ext cx="2348879" cy="6562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en-US" sz="1100" b="1" baseline="0" dirty="0">
            <a:solidFill>
              <a:schemeClr val="tx1"/>
            </a:solidFill>
          </a:endParaRPr>
        </a:p>
      </cdr:txBody>
    </cdr:sp>
  </cdr:relSizeAnchor>
  <cdr:relSizeAnchor xmlns:cdr="http://schemas.openxmlformats.org/drawingml/2006/chartDrawing">
    <cdr:from>
      <cdr:x>0.01325</cdr:x>
      <cdr:y>0.95472</cdr:y>
    </cdr:from>
    <cdr:to>
      <cdr:x>0.54404</cdr:x>
      <cdr:y>1</cdr:y>
    </cdr:to>
    <cdr:sp macro="" textlink="">
      <cdr:nvSpPr>
        <cdr:cNvPr id="5" name="TextBox 4">
          <a:extLst xmlns:a="http://schemas.openxmlformats.org/drawingml/2006/main">
            <a:ext uri="{FF2B5EF4-FFF2-40B4-BE49-F238E27FC236}">
              <a16:creationId xmlns:a16="http://schemas.microsoft.com/office/drawing/2014/main" id="{357D6185-0E77-8D5B-3A5D-7031A5DA1E10}"/>
            </a:ext>
          </a:extLst>
        </cdr:cNvPr>
        <cdr:cNvSpPr txBox="1"/>
      </cdr:nvSpPr>
      <cdr:spPr>
        <a:xfrm xmlns:a="http://schemas.openxmlformats.org/drawingml/2006/main">
          <a:off x="140689" y="4298060"/>
          <a:ext cx="5635969" cy="20383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rPr>
            <a:t>Source: SC</a:t>
          </a:r>
          <a:r>
            <a:rPr lang="en-US" sz="900" kern="1200" baseline="0" dirty="0">
              <a:solidFill>
                <a:schemeClr val="tx1">
                  <a:lumMod val="65000"/>
                  <a:lumOff val="35000"/>
                </a:schemeClr>
              </a:solidFill>
            </a:rPr>
            <a:t> Revenue and Fiscal Affairs, 8/21/2026 [Z:\BEA Forecasting\Gen Fund Rev - Estimates and Accuracy] </a:t>
          </a:r>
          <a:endParaRPr lang="en-US" sz="900" kern="1200" dirty="0">
            <a:solidFill>
              <a:schemeClr val="tx1">
                <a:lumMod val="65000"/>
                <a:lumOff val="35000"/>
              </a:schemeClr>
            </a:solidFill>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0.0125</cdr:x>
      <cdr:y>0.92389</cdr:y>
    </cdr:from>
    <cdr:to>
      <cdr:x>0.73351</cdr:x>
      <cdr:y>0.98737</cdr:y>
    </cdr:to>
    <cdr:sp macro="" textlink="">
      <cdr:nvSpPr>
        <cdr:cNvPr id="2" name="TextBox 1">
          <a:extLst xmlns:a="http://schemas.openxmlformats.org/drawingml/2006/main">
            <a:ext uri="{FF2B5EF4-FFF2-40B4-BE49-F238E27FC236}">
              <a16:creationId xmlns:a16="http://schemas.microsoft.com/office/drawing/2014/main" id="{3C7B7FE8-A190-44A8-840B-389283369AEF}"/>
            </a:ext>
          </a:extLst>
        </cdr:cNvPr>
        <cdr:cNvSpPr txBox="1"/>
      </cdr:nvSpPr>
      <cdr:spPr>
        <a:xfrm xmlns:a="http://schemas.openxmlformats.org/drawingml/2006/main">
          <a:off x="131445" y="4288536"/>
          <a:ext cx="7581853" cy="294687"/>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baseline="0" dirty="0">
              <a:solidFill>
                <a:schemeClr val="tx1">
                  <a:lumMod val="65000"/>
                  <a:lumOff val="35000"/>
                </a:schemeClr>
              </a:solidFill>
            </a:rPr>
            <a:t>Includes legislative adjustments for FY 27.</a:t>
          </a:r>
          <a:endParaRPr lang="en-US" sz="900" dirty="0">
            <a:solidFill>
              <a:schemeClr val="tx1">
                <a:lumMod val="65000"/>
                <a:lumOff val="35000"/>
              </a:schemeClr>
            </a:solidFill>
          </a:endParaRPr>
        </a:p>
        <a:p xmlns:a="http://schemas.openxmlformats.org/drawingml/2006/main">
          <a:r>
            <a:rPr lang="en-US" sz="900" dirty="0">
              <a:solidFill>
                <a:schemeClr val="tx1">
                  <a:lumMod val="65000"/>
                  <a:lumOff val="35000"/>
                </a:schemeClr>
              </a:solidFill>
            </a:rPr>
            <a:t>Source: Revenue and Fiscal Affairs - 169A/lhj/9/8/2026</a:t>
          </a:r>
        </a:p>
        <a:p xmlns:a="http://schemas.openxmlformats.org/drawingml/2006/main">
          <a:endParaRPr lang="en-US" sz="900" dirty="0">
            <a:solidFill>
              <a:schemeClr val="tx1">
                <a:lumMod val="65000"/>
                <a:lumOff val="35000"/>
              </a:schemeClr>
            </a:solidFill>
          </a:endParaRPr>
        </a:p>
      </cdr:txBody>
    </cdr:sp>
  </cdr:relSizeAnchor>
</c:userShapes>
</file>

<file path=ppt/drawings/drawing18.xml><?xml version="1.0" encoding="utf-8"?>
<c:userShapes xmlns:c="http://schemas.openxmlformats.org/drawingml/2006/chart">
  <cdr:relSizeAnchor xmlns:cdr="http://schemas.openxmlformats.org/drawingml/2006/chartDrawing">
    <cdr:from>
      <cdr:x>0.0543</cdr:x>
      <cdr:y>0.21249</cdr:y>
    </cdr:from>
    <cdr:to>
      <cdr:x>0.13441</cdr:x>
      <cdr:y>0.3577</cdr:y>
    </cdr:to>
    <cdr:sp macro="" textlink="">
      <cdr:nvSpPr>
        <cdr:cNvPr id="2" name="TextBox 1">
          <a:extLst xmlns:a="http://schemas.openxmlformats.org/drawingml/2006/main">
            <a:ext uri="{FF2B5EF4-FFF2-40B4-BE49-F238E27FC236}">
              <a16:creationId xmlns:a16="http://schemas.microsoft.com/office/drawing/2014/main" id="{8ABA44C6-9265-412D-9CA1-1F9345B5C643}"/>
            </a:ext>
          </a:extLst>
        </cdr:cNvPr>
        <cdr:cNvSpPr txBox="1"/>
      </cdr:nvSpPr>
      <cdr:spPr>
        <a:xfrm xmlns:a="http://schemas.openxmlformats.org/drawingml/2006/main">
          <a:off x="619881" y="133803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0.94393</cdr:y>
    </cdr:from>
    <cdr:to>
      <cdr:x>0.43662</cdr:x>
      <cdr:y>0.98717</cdr:y>
    </cdr:to>
    <cdr:sp macro="" textlink="">
      <cdr:nvSpPr>
        <cdr:cNvPr id="3" name="TextBox 9">
          <a:extLst xmlns:a="http://schemas.openxmlformats.org/drawingml/2006/main">
            <a:ext uri="{FF2B5EF4-FFF2-40B4-BE49-F238E27FC236}">
              <a16:creationId xmlns:a16="http://schemas.microsoft.com/office/drawing/2014/main" id="{577A0BB6-BA40-D885-5208-EDBE3EF37AB6}"/>
            </a:ext>
          </a:extLst>
        </cdr:cNvPr>
        <cdr:cNvSpPr txBox="1"/>
      </cdr:nvSpPr>
      <cdr:spPr>
        <a:xfrm xmlns:a="http://schemas.openxmlformats.org/drawingml/2006/main">
          <a:off x="0" y="5039904"/>
          <a:ext cx="511676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solidFill>
                <a:schemeClr val="tx1">
                  <a:lumMod val="65000"/>
                  <a:lumOff val="35000"/>
                </a:schemeClr>
              </a:solidFill>
              <a:latin typeface="Franklin Gothic Book" panose="020B0503020102020204" pitchFamily="34" charset="0"/>
            </a:rPr>
            <a:t>Source: SC Revenue and Fiscal Affairs, Estimated Tax Savings Report, RFA/lhj/1.21.25</a:t>
          </a:r>
        </a:p>
      </cdr:txBody>
    </cdr:sp>
  </cdr:relSizeAnchor>
</c:userShapes>
</file>

<file path=ppt/drawings/drawing19.xml><?xml version="1.0" encoding="utf-8"?>
<c:userShapes xmlns:c="http://schemas.openxmlformats.org/drawingml/2006/chart">
  <cdr:relSizeAnchor xmlns:cdr="http://schemas.openxmlformats.org/drawingml/2006/chartDrawing">
    <cdr:from>
      <cdr:x>0.12283</cdr:x>
      <cdr:y>0.35966</cdr:y>
    </cdr:from>
    <cdr:to>
      <cdr:x>0.32242</cdr:x>
      <cdr:y>0.47814</cdr:y>
    </cdr:to>
    <cdr:sp macro="" textlink="">
      <cdr:nvSpPr>
        <cdr:cNvPr id="2" name="TextBox 1"/>
        <cdr:cNvSpPr txBox="1"/>
      </cdr:nvSpPr>
      <cdr:spPr>
        <a:xfrm xmlns:a="http://schemas.openxmlformats.org/drawingml/2006/main">
          <a:off x="1063256" y="2259419"/>
          <a:ext cx="1727791" cy="74427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0.0182</cdr:x>
      <cdr:y>0.95808</cdr:y>
    </cdr:from>
    <cdr:to>
      <cdr:x>0.36722</cdr:x>
      <cdr:y>0.99681</cdr:y>
    </cdr:to>
    <cdr:sp macro="" textlink="">
      <cdr:nvSpPr>
        <cdr:cNvPr id="3" name="TextBox 2">
          <a:extLst xmlns:a="http://schemas.openxmlformats.org/drawingml/2006/main">
            <a:ext uri="{FF2B5EF4-FFF2-40B4-BE49-F238E27FC236}">
              <a16:creationId xmlns:a16="http://schemas.microsoft.com/office/drawing/2014/main" id="{08F2BA17-10DD-4D29-9EB0-BE9282740C49}"/>
            </a:ext>
          </a:extLst>
        </cdr:cNvPr>
        <cdr:cNvSpPr txBox="1"/>
      </cdr:nvSpPr>
      <cdr:spPr>
        <a:xfrm xmlns:a="http://schemas.openxmlformats.org/drawingml/2006/main">
          <a:off x="207688" y="6022951"/>
          <a:ext cx="3981880" cy="24349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0.00628</cdr:x>
      <cdr:y>0.95467</cdr:y>
    </cdr:from>
    <cdr:to>
      <cdr:x>0.94978</cdr:x>
      <cdr:y>0.99795</cdr:y>
    </cdr:to>
    <cdr:sp macro="" textlink="">
      <cdr:nvSpPr>
        <cdr:cNvPr id="4" name="TextBox 3">
          <a:extLst xmlns:a="http://schemas.openxmlformats.org/drawingml/2006/main">
            <a:ext uri="{FF2B5EF4-FFF2-40B4-BE49-F238E27FC236}">
              <a16:creationId xmlns:a16="http://schemas.microsoft.com/office/drawing/2014/main" id="{EB5FE82E-EDCB-4DDC-AFF8-ECD215A541CC}"/>
            </a:ext>
          </a:extLst>
        </cdr:cNvPr>
        <cdr:cNvSpPr txBox="1"/>
      </cdr:nvSpPr>
      <cdr:spPr>
        <a:xfrm xmlns:a="http://schemas.openxmlformats.org/drawingml/2006/main">
          <a:off x="66037" y="4582510"/>
          <a:ext cx="9921417" cy="2077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rgbClr val="595959"/>
              </a:solidFill>
              <a:latin typeface="Franklin Gothic Book" panose="020B0503020102020204" pitchFamily="34" charset="0"/>
            </a:rPr>
            <a:t>Source: U.S. Department of Commerce, Bureau of Economic Analysis; SC Revenue and Fiscal Affairs Office 34-kv/9/2/2026; FY27 estimate has been adjusted for legislative</a:t>
          </a:r>
          <a:r>
            <a:rPr lang="en-US" sz="900" baseline="0" dirty="0">
              <a:solidFill>
                <a:srgbClr val="595959"/>
              </a:solidFill>
              <a:latin typeface="Franklin Gothic Book" panose="020B0503020102020204" pitchFamily="34" charset="0"/>
            </a:rPr>
            <a:t> changes</a:t>
          </a:r>
          <a:endParaRPr lang="en-US" sz="900" dirty="0">
            <a:solidFill>
              <a:srgbClr val="595959"/>
            </a:solidFill>
            <a:latin typeface="Franklin Gothic Book" panose="020B0503020102020204" pitchFamily="34" charset="0"/>
          </a:endParaRPr>
        </a:p>
      </cdr:txBody>
    </cdr:sp>
  </cdr:relSizeAnchor>
  <cdr:relSizeAnchor xmlns:cdr="http://schemas.openxmlformats.org/drawingml/2006/chartDrawing">
    <cdr:from>
      <cdr:x>0.77035</cdr:x>
      <cdr:y>0.22589</cdr:y>
    </cdr:from>
    <cdr:to>
      <cdr:x>0.91744</cdr:x>
      <cdr:y>0.37098</cdr:y>
    </cdr:to>
    <cdr:sp macro="" textlink="">
      <cdr:nvSpPr>
        <cdr:cNvPr id="5" name="TextBox 4">
          <a:extLst xmlns:a="http://schemas.openxmlformats.org/drawingml/2006/main">
            <a:ext uri="{FF2B5EF4-FFF2-40B4-BE49-F238E27FC236}">
              <a16:creationId xmlns:a16="http://schemas.microsoft.com/office/drawing/2014/main" id="{6A82BC71-DD96-1774-449E-FA6E7FA47FBD}"/>
            </a:ext>
          </a:extLst>
        </cdr:cNvPr>
        <cdr:cNvSpPr txBox="1"/>
      </cdr:nvSpPr>
      <cdr:spPr>
        <a:xfrm xmlns:a="http://schemas.openxmlformats.org/drawingml/2006/main">
          <a:off x="8100692" y="1084312"/>
          <a:ext cx="1546740" cy="696448"/>
        </a:xfrm>
        <a:prstGeom xmlns:a="http://schemas.openxmlformats.org/drawingml/2006/main" prst="rect">
          <a:avLst/>
        </a:prstGeom>
      </cdr:spPr>
      <cdr:txBody>
        <a:bodyPr xmlns:a="http://schemas.openxmlformats.org/drawingml/2006/main" vertOverflow="clip" horzOverflow="clip" wrap="square" rtlCol="0" anchor="t" anchorCtr="1"/>
        <a:lstStyle xmlns:a="http://schemas.openxmlformats.org/drawingml/2006/main"/>
        <a:p xmlns:a="http://schemas.openxmlformats.org/drawingml/2006/main">
          <a:pPr algn="ctr"/>
          <a:r>
            <a:rPr lang="en-US" sz="1100" kern="1200" dirty="0">
              <a:solidFill>
                <a:srgbClr val="595959"/>
              </a:solidFill>
              <a:latin typeface="Franklin Gothic Book" panose="020B0503020102020204" pitchFamily="34" charset="0"/>
            </a:rPr>
            <a:t>Comprehensive Tax Cut Act of 2022</a:t>
          </a:r>
        </a:p>
      </cdr:txBody>
    </cdr:sp>
  </cdr:relSizeAnchor>
  <cdr:relSizeAnchor xmlns:cdr="http://schemas.openxmlformats.org/drawingml/2006/chartDrawing">
    <cdr:from>
      <cdr:x>0.24477</cdr:x>
      <cdr:y>0.19704</cdr:y>
    </cdr:from>
    <cdr:to>
      <cdr:x>0.49437</cdr:x>
      <cdr:y>0.26185</cdr:y>
    </cdr:to>
    <cdr:sp macro="" textlink="">
      <cdr:nvSpPr>
        <cdr:cNvPr id="8" name="TextBox 1">
          <a:extLst xmlns:a="http://schemas.openxmlformats.org/drawingml/2006/main">
            <a:ext uri="{FF2B5EF4-FFF2-40B4-BE49-F238E27FC236}">
              <a16:creationId xmlns:a16="http://schemas.microsoft.com/office/drawing/2014/main" id="{04D6BEE5-2936-8501-209A-475B91C50C07}"/>
            </a:ext>
          </a:extLst>
        </cdr:cNvPr>
        <cdr:cNvSpPr txBox="1"/>
      </cdr:nvSpPr>
      <cdr:spPr>
        <a:xfrm xmlns:a="http://schemas.openxmlformats.org/drawingml/2006/main">
          <a:off x="2573853" y="945829"/>
          <a:ext cx="2624694" cy="3110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kern="1200" dirty="0">
              <a:solidFill>
                <a:srgbClr val="595959"/>
              </a:solidFill>
              <a:latin typeface="Franklin Gothic Book" panose="020B0503020102020204" pitchFamily="34" charset="0"/>
            </a:rPr>
            <a:t>Sales tax on groceries reduced to 3%</a:t>
          </a:r>
        </a:p>
      </cdr:txBody>
    </cdr:sp>
  </cdr:relSizeAnchor>
  <cdr:relSizeAnchor xmlns:cdr="http://schemas.openxmlformats.org/drawingml/2006/chartDrawing">
    <cdr:from>
      <cdr:x>0.28953</cdr:x>
      <cdr:y>0.31775</cdr:y>
    </cdr:from>
    <cdr:to>
      <cdr:x>0.47479</cdr:x>
      <cdr:y>0.4775</cdr:y>
    </cdr:to>
    <cdr:sp macro="" textlink="">
      <cdr:nvSpPr>
        <cdr:cNvPr id="9" name="TextBox 1">
          <a:extLst xmlns:a="http://schemas.openxmlformats.org/drawingml/2006/main">
            <a:ext uri="{FF2B5EF4-FFF2-40B4-BE49-F238E27FC236}">
              <a16:creationId xmlns:a16="http://schemas.microsoft.com/office/drawing/2014/main" id="{0B37845F-647A-BFA2-917F-00A53F5E765A}"/>
            </a:ext>
          </a:extLst>
        </cdr:cNvPr>
        <cdr:cNvSpPr txBox="1"/>
      </cdr:nvSpPr>
      <cdr:spPr>
        <a:xfrm xmlns:a="http://schemas.openxmlformats.org/drawingml/2006/main">
          <a:off x="3044605" y="1525221"/>
          <a:ext cx="1948120" cy="76681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rgbClr val="595959"/>
              </a:solidFill>
              <a:latin typeface="Franklin Gothic Book" panose="020B0503020102020204" pitchFamily="34" charset="0"/>
            </a:rPr>
            <a:t>Sales tax on groceries reduced to 0%</a:t>
          </a:r>
        </a:p>
      </cdr:txBody>
    </cdr:sp>
  </cdr:relSizeAnchor>
  <cdr:relSizeAnchor xmlns:cdr="http://schemas.openxmlformats.org/drawingml/2006/chartDrawing">
    <cdr:from>
      <cdr:x>0.29729</cdr:x>
      <cdr:y>0.36676</cdr:y>
    </cdr:from>
    <cdr:to>
      <cdr:x>0.54315</cdr:x>
      <cdr:y>0.42752</cdr:y>
    </cdr:to>
    <cdr:sp macro="" textlink="">
      <cdr:nvSpPr>
        <cdr:cNvPr id="10" name="TextBox 1">
          <a:extLst xmlns:a="http://schemas.openxmlformats.org/drawingml/2006/main">
            <a:ext uri="{FF2B5EF4-FFF2-40B4-BE49-F238E27FC236}">
              <a16:creationId xmlns:a16="http://schemas.microsoft.com/office/drawing/2014/main" id="{A0EBECBB-F6EF-420E-78D7-EDE948D59430}"/>
            </a:ext>
          </a:extLst>
        </cdr:cNvPr>
        <cdr:cNvSpPr txBox="1"/>
      </cdr:nvSpPr>
      <cdr:spPr>
        <a:xfrm xmlns:a="http://schemas.openxmlformats.org/drawingml/2006/main">
          <a:off x="3126224" y="1760491"/>
          <a:ext cx="2585365" cy="29165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rgbClr val="595959"/>
              </a:solidFill>
              <a:latin typeface="Franklin Gothic Book" panose="020B0503020102020204" pitchFamily="34" charset="0"/>
            </a:rPr>
            <a:t>2.5% income tax bracket reduced</a:t>
          </a:r>
          <a:r>
            <a:rPr lang="en-US" sz="1100" kern="1200" baseline="0" dirty="0">
              <a:solidFill>
                <a:srgbClr val="595959"/>
              </a:solidFill>
              <a:latin typeface="Franklin Gothic Book" panose="020B0503020102020204" pitchFamily="34" charset="0"/>
            </a:rPr>
            <a:t> to 0%</a:t>
          </a:r>
          <a:endParaRPr lang="en-US" sz="1100" kern="1200" dirty="0">
            <a:solidFill>
              <a:srgbClr val="595959"/>
            </a:solidFill>
            <a:latin typeface="Franklin Gothic Book" panose="020B0503020102020204" pitchFamily="34" charset="0"/>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0.04104</cdr:x>
      <cdr:y>0.92639</cdr:y>
    </cdr:from>
    <cdr:to>
      <cdr:x>0.39088</cdr:x>
      <cdr:y>0.98923</cdr:y>
    </cdr:to>
    <cdr:sp macro="" textlink="">
      <cdr:nvSpPr>
        <cdr:cNvPr id="3" name="TextBox 2"/>
        <cdr:cNvSpPr txBox="1"/>
      </cdr:nvSpPr>
      <cdr:spPr>
        <a:xfrm xmlns:a="http://schemas.openxmlformats.org/drawingml/2006/main">
          <a:off x="355600" y="5825067"/>
          <a:ext cx="3031067" cy="3951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0.05081</cdr:x>
      <cdr:y>0.93268</cdr:y>
    </cdr:from>
    <cdr:to>
      <cdr:x>0.45603</cdr:x>
      <cdr:y>0.99192</cdr:y>
    </cdr:to>
    <cdr:sp macro="" textlink="">
      <cdr:nvSpPr>
        <cdr:cNvPr id="6" name="TextBox 5"/>
        <cdr:cNvSpPr txBox="1"/>
      </cdr:nvSpPr>
      <cdr:spPr>
        <a:xfrm xmlns:a="http://schemas.openxmlformats.org/drawingml/2006/main">
          <a:off x="440267" y="5864578"/>
          <a:ext cx="3510844" cy="3725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0.03648</cdr:x>
      <cdr:y>0.9228</cdr:y>
    </cdr:from>
    <cdr:to>
      <cdr:x>0.45668</cdr:x>
      <cdr:y>0.99551</cdr:y>
    </cdr:to>
    <cdr:sp macro="" textlink="">
      <cdr:nvSpPr>
        <cdr:cNvPr id="11" name="TextBox 10"/>
        <cdr:cNvSpPr txBox="1"/>
      </cdr:nvSpPr>
      <cdr:spPr>
        <a:xfrm xmlns:a="http://schemas.openxmlformats.org/drawingml/2006/main">
          <a:off x="316089" y="5802489"/>
          <a:ext cx="3640667"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000" dirty="0"/>
        </a:p>
      </cdr:txBody>
    </cdr:sp>
  </cdr:relSizeAnchor>
  <cdr:relSizeAnchor xmlns:cdr="http://schemas.openxmlformats.org/drawingml/2006/chartDrawing">
    <cdr:from>
      <cdr:x>0.8399</cdr:x>
      <cdr:y>0.16966</cdr:y>
    </cdr:from>
    <cdr:to>
      <cdr:x>0.96655</cdr:x>
      <cdr:y>0.26055</cdr:y>
    </cdr:to>
    <cdr:sp macro="" textlink="">
      <cdr:nvSpPr>
        <cdr:cNvPr id="2" name="TextBox 1"/>
        <cdr:cNvSpPr txBox="1"/>
      </cdr:nvSpPr>
      <cdr:spPr>
        <a:xfrm xmlns:a="http://schemas.openxmlformats.org/drawingml/2006/main">
          <a:off x="7277100" y="1066800"/>
          <a:ext cx="1097280" cy="57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0.96332</cdr:y>
    </cdr:from>
    <cdr:to>
      <cdr:x>0.87507</cdr:x>
      <cdr:y>1</cdr:y>
    </cdr:to>
    <cdr:sp macro="" textlink="">
      <cdr:nvSpPr>
        <cdr:cNvPr id="12" name="TextBox 1">
          <a:extLst xmlns:a="http://schemas.openxmlformats.org/drawingml/2006/main">
            <a:ext uri="{FF2B5EF4-FFF2-40B4-BE49-F238E27FC236}">
              <a16:creationId xmlns:a16="http://schemas.microsoft.com/office/drawing/2014/main" id="{F54F6D5C-30FD-4727-B977-476435A24722}"/>
            </a:ext>
          </a:extLst>
        </cdr:cNvPr>
        <cdr:cNvSpPr txBox="1"/>
      </cdr:nvSpPr>
      <cdr:spPr>
        <a:xfrm xmlns:a="http://schemas.openxmlformats.org/drawingml/2006/main">
          <a:off x="0" y="4927774"/>
          <a:ext cx="9201912" cy="18764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rgbClr val="595959"/>
              </a:solidFill>
              <a:latin typeface="Franklin Gothic Book" panose="020B0503020102020204" pitchFamily="34" charset="0"/>
            </a:rPr>
            <a:t>Source: U.S. Department of Commerce, Bureau of Economic Analysis; SC Revenue and Fiscal Affairs Office 34-kv/9/2/2026; FY27 estimates have been adjusted for legislative changes.</a:t>
          </a:r>
        </a:p>
      </cdr:txBody>
    </cdr:sp>
  </cdr:relSizeAnchor>
</c:userShapes>
</file>

<file path=ppt/drawings/drawing21.xml><?xml version="1.0" encoding="utf-8"?>
<c:userShapes xmlns:c="http://schemas.openxmlformats.org/drawingml/2006/chart">
  <cdr:relSizeAnchor xmlns:cdr="http://schemas.openxmlformats.org/drawingml/2006/chartDrawing">
    <cdr:from>
      <cdr:x>0.00884</cdr:x>
      <cdr:y>0.96871</cdr:y>
    </cdr:from>
    <cdr:to>
      <cdr:x>0.8588</cdr:x>
      <cdr:y>0.99904</cdr:y>
    </cdr:to>
    <cdr:sp macro="" textlink="">
      <cdr:nvSpPr>
        <cdr:cNvPr id="2" name="TextBox 1">
          <a:extLst xmlns:a="http://schemas.openxmlformats.org/drawingml/2006/main">
            <a:ext uri="{FF2B5EF4-FFF2-40B4-BE49-F238E27FC236}">
              <a16:creationId xmlns:a16="http://schemas.microsoft.com/office/drawing/2014/main" id="{E786ABCD-91BE-9D7A-2C96-A6EB43D022ED}"/>
            </a:ext>
          </a:extLst>
        </cdr:cNvPr>
        <cdr:cNvSpPr txBox="1"/>
      </cdr:nvSpPr>
      <cdr:spPr>
        <a:xfrm xmlns:a="http://schemas.openxmlformats.org/drawingml/2006/main">
          <a:off x="100853" y="6084794"/>
          <a:ext cx="9693088" cy="190500"/>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 Revenue and Fiscal Affairs; individual</a:t>
          </a:r>
          <a:r>
            <a:rPr lang="en-US" sz="900" kern="1200" baseline="0" dirty="0">
              <a:solidFill>
                <a:schemeClr val="tx1">
                  <a:lumMod val="65000"/>
                  <a:lumOff val="35000"/>
                </a:schemeClr>
              </a:solidFill>
              <a:latin typeface="Franklin Gothic Book" panose="020B0503020102020204" pitchFamily="34" charset="0"/>
            </a:rPr>
            <a:t> income tax liability change attributed to each fiscal year without regard to extensions (TY 22 in FY22- 23) 379-RFA/lhj/08/21/2026</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0.02988</cdr:x>
      <cdr:y>0.96328</cdr:y>
    </cdr:from>
    <cdr:to>
      <cdr:x>0.90246</cdr:x>
      <cdr:y>0.99758</cdr:y>
    </cdr:to>
    <cdr:sp macro="" textlink="">
      <cdr:nvSpPr>
        <cdr:cNvPr id="2" name="TextBox 1">
          <a:extLst xmlns:a="http://schemas.openxmlformats.org/drawingml/2006/main">
            <a:ext uri="{FF2B5EF4-FFF2-40B4-BE49-F238E27FC236}">
              <a16:creationId xmlns:a16="http://schemas.microsoft.com/office/drawing/2014/main" id="{28794A50-A55D-D11F-F876-47658EFAAAEF}"/>
            </a:ext>
          </a:extLst>
        </cdr:cNvPr>
        <cdr:cNvSpPr txBox="1"/>
      </cdr:nvSpPr>
      <cdr:spPr>
        <a:xfrm xmlns:a="http://schemas.openxmlformats.org/drawingml/2006/main">
          <a:off x="341262" y="6071075"/>
          <a:ext cx="9965822" cy="21619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75000"/>
                  <a:lumOff val="25000"/>
                </a:schemeClr>
              </a:solidFill>
            </a:rPr>
            <a:t>Source: S.C. Revenue and Fiscal Affairs estimates for tax year 2026</a:t>
          </a:r>
          <a:r>
            <a:rPr lang="en-US" sz="900" kern="1200" baseline="0" dirty="0">
              <a:solidFill>
                <a:schemeClr val="tx1">
                  <a:lumMod val="75000"/>
                  <a:lumOff val="25000"/>
                </a:schemeClr>
              </a:solidFill>
            </a:rPr>
            <a:t> based on tax year 2024 individual income tax returns </a:t>
          </a:r>
          <a:r>
            <a:rPr lang="en-US" sz="900" kern="1200" dirty="0">
              <a:solidFill>
                <a:schemeClr val="tx1">
                  <a:lumMod val="75000"/>
                  <a:lumOff val="25000"/>
                </a:schemeClr>
              </a:solidFill>
            </a:rPr>
            <a:t>186-lhj/08/24/2026</a:t>
          </a:r>
        </a:p>
      </cdr:txBody>
    </cdr:sp>
  </cdr:relSizeAnchor>
</c:userShapes>
</file>

<file path=ppt/drawings/drawing23.xml><?xml version="1.0" encoding="utf-8"?>
<c:userShapes xmlns:c="http://schemas.openxmlformats.org/drawingml/2006/chart">
  <cdr:relSizeAnchor xmlns:cdr="http://schemas.openxmlformats.org/drawingml/2006/chartDrawing">
    <cdr:from>
      <cdr:x>0.45997</cdr:x>
      <cdr:y>0.42746</cdr:y>
    </cdr:from>
    <cdr:to>
      <cdr:x>0.54003</cdr:x>
      <cdr:y>0.57254</cdr:y>
    </cdr:to>
    <cdr:sp macro="" textlink="">
      <cdr:nvSpPr>
        <cdr:cNvPr id="2" name="TextBox 1">
          <a:extLst xmlns:a="http://schemas.openxmlformats.org/drawingml/2006/main">
            <a:ext uri="{FF2B5EF4-FFF2-40B4-BE49-F238E27FC236}">
              <a16:creationId xmlns:a16="http://schemas.microsoft.com/office/drawing/2014/main" id="{9A67659D-2928-6D5E-4E46-15C61A3EFBC5}"/>
            </a:ext>
          </a:extLst>
        </cdr:cNvPr>
        <cdr:cNvSpPr txBox="1"/>
      </cdr:nvSpPr>
      <cdr:spPr>
        <a:xfrm xmlns:a="http://schemas.openxmlformats.org/drawingml/2006/main">
          <a:off x="5253349" y="2694061"/>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0.0304</cdr:x>
      <cdr:y>0.96761</cdr:y>
    </cdr:from>
    <cdr:to>
      <cdr:x>0.70371</cdr:x>
      <cdr:y>0.99637</cdr:y>
    </cdr:to>
    <cdr:sp macro="" textlink="">
      <cdr:nvSpPr>
        <cdr:cNvPr id="3" name="TextBox 2">
          <a:extLst xmlns:a="http://schemas.openxmlformats.org/drawingml/2006/main">
            <a:ext uri="{FF2B5EF4-FFF2-40B4-BE49-F238E27FC236}">
              <a16:creationId xmlns:a16="http://schemas.microsoft.com/office/drawing/2014/main" id="{952ED28A-7F18-778B-BD49-118CCA42116C}"/>
            </a:ext>
          </a:extLst>
        </cdr:cNvPr>
        <cdr:cNvSpPr txBox="1"/>
      </cdr:nvSpPr>
      <cdr:spPr>
        <a:xfrm xmlns:a="http://schemas.openxmlformats.org/drawingml/2006/main">
          <a:off x="319674" y="4491500"/>
          <a:ext cx="7080259" cy="133500"/>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rPr>
            <a:t>Source: Internal</a:t>
          </a:r>
          <a:r>
            <a:rPr lang="en-US" sz="900" kern="1200" baseline="0" dirty="0">
              <a:solidFill>
                <a:schemeClr val="tx1">
                  <a:lumMod val="65000"/>
                  <a:lumOff val="35000"/>
                </a:schemeClr>
              </a:solidFill>
            </a:rPr>
            <a:t> Revenue Service, Statistics of Income, 2023 tax returns [Z:\Senate Finance Tax Study 2026] 8.21.2026</a:t>
          </a:r>
          <a:endParaRPr lang="en-US" sz="900" kern="1200" dirty="0">
            <a:solidFill>
              <a:schemeClr val="tx1">
                <a:lumMod val="65000"/>
                <a:lumOff val="35000"/>
              </a:schemeClr>
            </a:solidFill>
          </a:endParaRPr>
        </a:p>
      </cdr:txBody>
    </cdr:sp>
  </cdr:relSizeAnchor>
</c:userShapes>
</file>

<file path=ppt/drawings/drawing24.xml><?xml version="1.0" encoding="utf-8"?>
<c:userShapes xmlns:c="http://schemas.openxmlformats.org/drawingml/2006/chart">
  <cdr:relSizeAnchor xmlns:cdr="http://schemas.openxmlformats.org/drawingml/2006/chartDrawing">
    <cdr:from>
      <cdr:x>0.01244</cdr:x>
      <cdr:y>0.96512</cdr:y>
    </cdr:from>
    <cdr:to>
      <cdr:x>0.73933</cdr:x>
      <cdr:y>1</cdr:y>
    </cdr:to>
    <cdr:sp macro="" textlink="">
      <cdr:nvSpPr>
        <cdr:cNvPr id="3" name="TextBox 1">
          <a:extLst xmlns:a="http://schemas.openxmlformats.org/drawingml/2006/main">
            <a:ext uri="{FF2B5EF4-FFF2-40B4-BE49-F238E27FC236}">
              <a16:creationId xmlns:a16="http://schemas.microsoft.com/office/drawing/2014/main" id="{4516CC15-655D-4D65-A414-74E667E5AD3A}"/>
            </a:ext>
          </a:extLst>
        </cdr:cNvPr>
        <cdr:cNvSpPr txBox="1"/>
      </cdr:nvSpPr>
      <cdr:spPr>
        <a:xfrm xmlns:a="http://schemas.openxmlformats.org/drawingml/2006/main">
          <a:off x="130905" y="4585653"/>
          <a:ext cx="7649378" cy="165734"/>
        </a:xfrm>
        <a:prstGeom xmlns:a="http://schemas.openxmlformats.org/drawingml/2006/main" prst="rect">
          <a:avLst/>
        </a:prstGeom>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chemeClr val="tx1">
                  <a:lumMod val="75000"/>
                  <a:lumOff val="25000"/>
                </a:schemeClr>
              </a:solidFill>
            </a:rPr>
            <a:t>Source:</a:t>
          </a:r>
          <a:r>
            <a:rPr lang="en-US" sz="900" baseline="0" dirty="0">
              <a:solidFill>
                <a:schemeClr val="tx1">
                  <a:lumMod val="75000"/>
                  <a:lumOff val="25000"/>
                </a:schemeClr>
              </a:solidFill>
            </a:rPr>
            <a:t> S.C. Department of Revenue Individual Income Tax Returns; projections by S.C. Revenue and Fiscal Affairs 131/lhj/8/31/2026</a:t>
          </a:r>
          <a:endParaRPr lang="en-US" sz="900" dirty="0">
            <a:solidFill>
              <a:schemeClr val="tx1">
                <a:lumMod val="75000"/>
                <a:lumOff val="25000"/>
              </a:schemeClr>
            </a:solidFill>
          </a:endParaRPr>
        </a:p>
      </cdr:txBody>
    </cdr:sp>
  </cdr:relSizeAnchor>
</c:userShapes>
</file>

<file path=ppt/drawings/drawing25.xml><?xml version="1.0" encoding="utf-8"?>
<c:userShapes xmlns:c="http://schemas.openxmlformats.org/drawingml/2006/chart">
  <cdr:relSizeAnchor xmlns:cdr="http://schemas.openxmlformats.org/drawingml/2006/chartDrawing">
    <cdr:from>
      <cdr:x>0.0069</cdr:x>
      <cdr:y>0.96497</cdr:y>
    </cdr:from>
    <cdr:to>
      <cdr:x>0.63043</cdr:x>
      <cdr:y>0.99895</cdr:y>
    </cdr:to>
    <cdr:sp macro="" textlink="">
      <cdr:nvSpPr>
        <cdr:cNvPr id="2" name="TextBox 1">
          <a:extLst xmlns:a="http://schemas.openxmlformats.org/drawingml/2006/main">
            <a:ext uri="{FF2B5EF4-FFF2-40B4-BE49-F238E27FC236}">
              <a16:creationId xmlns:a16="http://schemas.microsoft.com/office/drawing/2014/main" id="{81386CBE-CF48-4B56-8321-44F4E64CB114}"/>
            </a:ext>
          </a:extLst>
        </cdr:cNvPr>
        <cdr:cNvSpPr txBox="1"/>
      </cdr:nvSpPr>
      <cdr:spPr>
        <a:xfrm xmlns:a="http://schemas.openxmlformats.org/drawingml/2006/main">
          <a:off x="72558" y="4759287"/>
          <a:ext cx="6556842" cy="167591"/>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dirty="0">
              <a:solidFill>
                <a:schemeClr val="tx1">
                  <a:lumMod val="65000"/>
                  <a:lumOff val="35000"/>
                </a:schemeClr>
              </a:solidFill>
            </a:rPr>
            <a:t>Source: SC</a:t>
          </a:r>
          <a:r>
            <a:rPr lang="en-US" sz="900" baseline="0" dirty="0">
              <a:solidFill>
                <a:schemeClr val="tx1">
                  <a:lumMod val="65000"/>
                  <a:lumOff val="35000"/>
                </a:schemeClr>
              </a:solidFill>
            </a:rPr>
            <a:t> Department of Revenue individual income tax returns; analysis by </a:t>
          </a:r>
          <a:r>
            <a:rPr lang="en-US" sz="900" dirty="0">
              <a:solidFill>
                <a:schemeClr val="tx1">
                  <a:lumMod val="65000"/>
                  <a:lumOff val="35000"/>
                </a:schemeClr>
              </a:solidFill>
            </a:rPr>
            <a:t>SC</a:t>
          </a:r>
          <a:r>
            <a:rPr lang="en-US" sz="900" baseline="0" dirty="0">
              <a:solidFill>
                <a:schemeClr val="tx1">
                  <a:lumMod val="65000"/>
                  <a:lumOff val="35000"/>
                </a:schemeClr>
              </a:solidFill>
            </a:rPr>
            <a:t> Revenue and Fiscal Affairs 314/lhj/8/24/2026</a:t>
          </a:r>
        </a:p>
        <a:p xmlns:a="http://schemas.openxmlformats.org/drawingml/2006/main">
          <a:endParaRPr lang="en-US" sz="900" dirty="0">
            <a:solidFill>
              <a:schemeClr val="tx1">
                <a:lumMod val="65000"/>
                <a:lumOff val="35000"/>
              </a:schemeClr>
            </a:solidFill>
          </a:endParaRPr>
        </a:p>
      </cdr:txBody>
    </cdr:sp>
  </cdr:relSizeAnchor>
</c:userShapes>
</file>

<file path=ppt/drawings/drawing26.xml><?xml version="1.0" encoding="utf-8"?>
<c:userShapes xmlns:c="http://schemas.openxmlformats.org/drawingml/2006/chart">
  <cdr:relSizeAnchor xmlns:cdr="http://schemas.openxmlformats.org/drawingml/2006/chartDrawing">
    <cdr:from>
      <cdr:x>0.01256</cdr:x>
      <cdr:y>0.97357</cdr:y>
    </cdr:from>
    <cdr:to>
      <cdr:x>0.77085</cdr:x>
      <cdr:y>0.9987</cdr:y>
    </cdr:to>
    <cdr:sp macro="" textlink="">
      <cdr:nvSpPr>
        <cdr:cNvPr id="3" name="TextBox 1">
          <a:extLst xmlns:a="http://schemas.openxmlformats.org/drawingml/2006/main">
            <a:ext uri="{FF2B5EF4-FFF2-40B4-BE49-F238E27FC236}">
              <a16:creationId xmlns:a16="http://schemas.microsoft.com/office/drawing/2014/main" id="{BB210FF1-53CD-4EB8-8367-A2E22BAE896F}"/>
            </a:ext>
          </a:extLst>
        </cdr:cNvPr>
        <cdr:cNvSpPr txBox="1"/>
      </cdr:nvSpPr>
      <cdr:spPr>
        <a:xfrm xmlns:a="http://schemas.openxmlformats.org/drawingml/2006/main">
          <a:off x="143329" y="6131140"/>
          <a:ext cx="8653230" cy="158269"/>
        </a:xfrm>
        <a:prstGeom xmlns:a="http://schemas.openxmlformats.org/drawingml/2006/main" prst="rect">
          <a:avLst/>
        </a:prstGeom>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chemeClr val="tx1">
                  <a:lumMod val="65000"/>
                  <a:lumOff val="35000"/>
                </a:schemeClr>
              </a:solidFill>
            </a:rPr>
            <a:t>Source: SC</a:t>
          </a:r>
          <a:r>
            <a:rPr lang="en-US" sz="900" baseline="0" dirty="0">
              <a:solidFill>
                <a:schemeClr val="tx1">
                  <a:lumMod val="65000"/>
                  <a:lumOff val="35000"/>
                </a:schemeClr>
              </a:solidFill>
            </a:rPr>
            <a:t> Revenue and Fiscal Affairs 314/lhj/08/24/2026  Figures reflect</a:t>
          </a:r>
          <a:r>
            <a:rPr lang="en-US" sz="900" dirty="0">
              <a:solidFill>
                <a:schemeClr val="tx1">
                  <a:lumMod val="65000"/>
                  <a:lumOff val="35000"/>
                </a:schemeClr>
              </a:solidFill>
            </a:rPr>
            <a:t> estimated amount utilized.</a:t>
          </a:r>
        </a:p>
      </cdr:txBody>
    </cdr:sp>
  </cdr:relSizeAnchor>
</c:userShapes>
</file>

<file path=ppt/drawings/drawing27.xml><?xml version="1.0" encoding="utf-8"?>
<c:userShapes xmlns:c="http://schemas.openxmlformats.org/drawingml/2006/chart">
  <cdr:relSizeAnchor xmlns:cdr="http://schemas.openxmlformats.org/drawingml/2006/chartDrawing">
    <cdr:from>
      <cdr:x>0.01325</cdr:x>
      <cdr:y>0.97061</cdr:y>
    </cdr:from>
    <cdr:to>
      <cdr:x>0.54482</cdr:x>
      <cdr:y>0.99718</cdr:y>
    </cdr:to>
    <cdr:sp macro="" textlink="">
      <cdr:nvSpPr>
        <cdr:cNvPr id="4" name="TextBox 3">
          <a:extLst xmlns:a="http://schemas.openxmlformats.org/drawingml/2006/main">
            <a:ext uri="{FF2B5EF4-FFF2-40B4-BE49-F238E27FC236}">
              <a16:creationId xmlns:a16="http://schemas.microsoft.com/office/drawing/2014/main" id="{0942A9D9-EA8D-7319-A8E6-EAF7922E5DEE}"/>
            </a:ext>
          </a:extLst>
        </cdr:cNvPr>
        <cdr:cNvSpPr txBox="1"/>
      </cdr:nvSpPr>
      <cdr:spPr>
        <a:xfrm xmlns:a="http://schemas.openxmlformats.org/drawingml/2006/main">
          <a:off x="139332" y="4823019"/>
          <a:ext cx="5589777" cy="132020"/>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rPr>
            <a:t>Source: SC Revenue and Fiscal Affairs - RFA/lhj/08/27/2026   </a:t>
          </a:r>
          <a:r>
            <a:rPr lang="en-US" sz="900" i="1" kern="1200" dirty="0">
              <a:solidFill>
                <a:schemeClr val="tx1">
                  <a:lumMod val="65000"/>
                  <a:lumOff val="35000"/>
                </a:schemeClr>
              </a:solidFill>
            </a:rPr>
            <a:t>[z:/BEA forecasting/Corp/Corp Inc.xlsx]</a:t>
          </a:r>
        </a:p>
      </cdr:txBody>
    </cdr:sp>
  </cdr:relSizeAnchor>
</c:userShapes>
</file>

<file path=ppt/drawings/drawing28.xml><?xml version="1.0" encoding="utf-8"?>
<c:userShapes xmlns:c="http://schemas.openxmlformats.org/drawingml/2006/chart">
  <cdr:relSizeAnchor xmlns:cdr="http://schemas.openxmlformats.org/drawingml/2006/chartDrawing">
    <cdr:from>
      <cdr:x>0.00701</cdr:x>
      <cdr:y>0.93091</cdr:y>
    </cdr:from>
    <cdr:to>
      <cdr:x>0.87607</cdr:x>
      <cdr:y>1</cdr:y>
    </cdr:to>
    <cdr:sp macro="" textlink="">
      <cdr:nvSpPr>
        <cdr:cNvPr id="2" name="TextBox 1">
          <a:extLst xmlns:a="http://schemas.openxmlformats.org/drawingml/2006/main">
            <a:ext uri="{FF2B5EF4-FFF2-40B4-BE49-F238E27FC236}">
              <a16:creationId xmlns:a16="http://schemas.microsoft.com/office/drawing/2014/main" id="{AB62074A-A834-813A-8187-C4E277815D11}"/>
            </a:ext>
          </a:extLst>
        </cdr:cNvPr>
        <cdr:cNvSpPr txBox="1"/>
      </cdr:nvSpPr>
      <cdr:spPr>
        <a:xfrm xmlns:a="http://schemas.openxmlformats.org/drawingml/2006/main">
          <a:off x="73714" y="4321156"/>
          <a:ext cx="9138688" cy="320693"/>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rPr>
            <a:t>Source:</a:t>
          </a:r>
          <a:r>
            <a:rPr lang="en-US" sz="900" kern="1200" baseline="0" dirty="0">
              <a:solidFill>
                <a:schemeClr val="tx1">
                  <a:lumMod val="65000"/>
                  <a:lumOff val="35000"/>
                </a:schemeClr>
              </a:solidFill>
            </a:rPr>
            <a:t> Dept. of Revenue corporate and partnership income tax returns; analysis by SC Revenue and Fiscal Affairs - RFA/lhj/08/25/2026</a:t>
          </a:r>
        </a:p>
        <a:p xmlns:a="http://schemas.openxmlformats.org/drawingml/2006/main">
          <a:r>
            <a:rPr lang="en-US" sz="900" i="1" kern="1200" dirty="0">
              <a:solidFill>
                <a:schemeClr val="tx1">
                  <a:lumMod val="65000"/>
                  <a:lumOff val="35000"/>
                </a:schemeClr>
              </a:solidFill>
            </a:rPr>
            <a:t>Z:\BEA Forecasting\Corp\[Corp Collections by Category Estimates 8.2026.xlsx]</a:t>
          </a:r>
        </a:p>
      </cdr:txBody>
    </cdr:sp>
  </cdr:relSizeAnchor>
</c:userShapes>
</file>

<file path=ppt/drawings/drawing29.xml><?xml version="1.0" encoding="utf-8"?>
<c:userShapes xmlns:c="http://schemas.openxmlformats.org/drawingml/2006/chart">
  <cdr:relSizeAnchor xmlns:cdr="http://schemas.openxmlformats.org/drawingml/2006/chartDrawing">
    <cdr:from>
      <cdr:x>0.01256</cdr:x>
      <cdr:y>0.94774</cdr:y>
    </cdr:from>
    <cdr:to>
      <cdr:x>0.77085</cdr:x>
      <cdr:y>0.9987</cdr:y>
    </cdr:to>
    <cdr:sp macro="" textlink="">
      <cdr:nvSpPr>
        <cdr:cNvPr id="3" name="TextBox 1">
          <a:extLst xmlns:a="http://schemas.openxmlformats.org/drawingml/2006/main">
            <a:ext uri="{FF2B5EF4-FFF2-40B4-BE49-F238E27FC236}">
              <a16:creationId xmlns:a16="http://schemas.microsoft.com/office/drawing/2014/main" id="{BB210FF1-53CD-4EB8-8367-A2E22BAE896F}"/>
            </a:ext>
          </a:extLst>
        </cdr:cNvPr>
        <cdr:cNvSpPr txBox="1"/>
      </cdr:nvSpPr>
      <cdr:spPr>
        <a:xfrm xmlns:a="http://schemas.openxmlformats.org/drawingml/2006/main">
          <a:off x="143449" y="5973154"/>
          <a:ext cx="8660500" cy="321176"/>
        </a:xfrm>
        <a:prstGeom xmlns:a="http://schemas.openxmlformats.org/drawingml/2006/main" prst="rect">
          <a:avLst/>
        </a:prstGeom>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chemeClr val="tx1">
                  <a:lumMod val="65000"/>
                  <a:lumOff val="35000"/>
                </a:schemeClr>
              </a:solidFill>
            </a:rPr>
            <a:t>Includes credits</a:t>
          </a:r>
          <a:r>
            <a:rPr lang="en-US" sz="900" baseline="0" dirty="0">
              <a:solidFill>
                <a:schemeClr val="tx1">
                  <a:lumMod val="65000"/>
                  <a:lumOff val="35000"/>
                </a:schemeClr>
              </a:solidFill>
            </a:rPr>
            <a:t> claimed corporate income or license taxes. Amounts do not include credits against insurance, bank, or any other tax. </a:t>
          </a:r>
        </a:p>
        <a:p xmlns:a="http://schemas.openxmlformats.org/drawingml/2006/main">
          <a:r>
            <a:rPr lang="en-US" sz="900" dirty="0">
              <a:solidFill>
                <a:schemeClr val="tx1">
                  <a:lumMod val="65000"/>
                  <a:lumOff val="35000"/>
                </a:schemeClr>
              </a:solidFill>
            </a:rPr>
            <a:t>Source: SC</a:t>
          </a:r>
          <a:r>
            <a:rPr lang="en-US" sz="900" baseline="0" dirty="0">
              <a:solidFill>
                <a:schemeClr val="tx1">
                  <a:lumMod val="65000"/>
                  <a:lumOff val="35000"/>
                </a:schemeClr>
              </a:solidFill>
            </a:rPr>
            <a:t> Revenue and Fiscal Affairs 314/lhj/08/24/2026</a:t>
          </a:r>
          <a:endParaRPr lang="en-US" sz="900" dirty="0">
            <a:solidFill>
              <a:schemeClr val="tx1">
                <a:lumMod val="65000"/>
                <a:lumOff val="35000"/>
              </a:schemeClr>
            </a:solidFill>
          </a:endParaRPr>
        </a:p>
      </cdr:txBody>
    </cdr:sp>
  </cdr:relSizeAnchor>
</c:userShapes>
</file>

<file path=ppt/drawings/drawing30.xml><?xml version="1.0" encoding="utf-8"?>
<c:userShapes xmlns:c="http://schemas.openxmlformats.org/drawingml/2006/chart">
  <cdr:relSizeAnchor xmlns:cdr="http://schemas.openxmlformats.org/drawingml/2006/chartDrawing">
    <cdr:from>
      <cdr:x>0.00701</cdr:x>
      <cdr:y>0.94774</cdr:y>
    </cdr:from>
    <cdr:to>
      <cdr:x>0.45986</cdr:x>
      <cdr:y>0.98588</cdr:y>
    </cdr:to>
    <cdr:sp macro="" textlink="">
      <cdr:nvSpPr>
        <cdr:cNvPr id="2" name="TextBox 1">
          <a:extLst xmlns:a="http://schemas.openxmlformats.org/drawingml/2006/main">
            <a:ext uri="{FF2B5EF4-FFF2-40B4-BE49-F238E27FC236}">
              <a16:creationId xmlns:a16="http://schemas.microsoft.com/office/drawing/2014/main" id="{F3D38207-B24F-1B63-72B7-9E4211549FC2}"/>
            </a:ext>
          </a:extLst>
        </cdr:cNvPr>
        <cdr:cNvSpPr txBox="1"/>
      </cdr:nvSpPr>
      <cdr:spPr>
        <a:xfrm xmlns:a="http://schemas.openxmlformats.org/drawingml/2006/main">
          <a:off x="80117" y="5973154"/>
          <a:ext cx="5171986" cy="2403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0.01258</cdr:x>
      <cdr:y>0.95763</cdr:y>
    </cdr:from>
    <cdr:to>
      <cdr:x>0.48558</cdr:x>
      <cdr:y>0.99294</cdr:y>
    </cdr:to>
    <cdr:sp macro="" textlink="">
      <cdr:nvSpPr>
        <cdr:cNvPr id="3" name="TextBox 2">
          <a:extLst xmlns:a="http://schemas.openxmlformats.org/drawingml/2006/main">
            <a:ext uri="{FF2B5EF4-FFF2-40B4-BE49-F238E27FC236}">
              <a16:creationId xmlns:a16="http://schemas.microsoft.com/office/drawing/2014/main" id="{5AB20709-AA42-5B43-F77B-33482EBFDD54}"/>
            </a:ext>
          </a:extLst>
        </cdr:cNvPr>
        <cdr:cNvSpPr txBox="1"/>
      </cdr:nvSpPr>
      <cdr:spPr>
        <a:xfrm xmlns:a="http://schemas.openxmlformats.org/drawingml/2006/main">
          <a:off x="143675" y="6035467"/>
          <a:ext cx="5402189" cy="2225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chemeClr val="tx1">
                  <a:lumMod val="65000"/>
                  <a:lumOff val="35000"/>
                </a:schemeClr>
              </a:solidFill>
            </a:rPr>
            <a:t>Source:</a:t>
          </a:r>
          <a:r>
            <a:rPr lang="en-US" sz="900" kern="1200" baseline="0" dirty="0">
              <a:solidFill>
                <a:schemeClr val="tx1">
                  <a:lumMod val="65000"/>
                  <a:lumOff val="35000"/>
                </a:schemeClr>
              </a:solidFill>
            </a:rPr>
            <a:t> SC Revenue and Fiscal Affairs, 8/31/2026</a:t>
          </a:r>
          <a:endParaRPr lang="en-US" sz="900" kern="1200" dirty="0">
            <a:solidFill>
              <a:schemeClr val="tx1">
                <a:lumMod val="65000"/>
                <a:lumOff val="35000"/>
              </a:schemeClr>
            </a:solidFill>
          </a:endParaRPr>
        </a:p>
      </cdr:txBody>
    </cdr:sp>
  </cdr:relSizeAnchor>
</c:userShapes>
</file>

<file path=ppt/drawings/drawing31.xml><?xml version="1.0" encoding="utf-8"?>
<c:userShapes xmlns:c="http://schemas.openxmlformats.org/drawingml/2006/chart">
  <cdr:relSizeAnchor xmlns:cdr="http://schemas.openxmlformats.org/drawingml/2006/chartDrawing">
    <cdr:from>
      <cdr:x>0.00075</cdr:x>
      <cdr:y>0.94412</cdr:y>
    </cdr:from>
    <cdr:to>
      <cdr:x>0.74513</cdr:x>
      <cdr:y>0.99863</cdr:y>
    </cdr:to>
    <cdr:sp macro="" textlink="">
      <cdr:nvSpPr>
        <cdr:cNvPr id="2" name="TextBox 1">
          <a:extLst xmlns:a="http://schemas.openxmlformats.org/drawingml/2006/main">
            <a:ext uri="{FF2B5EF4-FFF2-40B4-BE49-F238E27FC236}">
              <a16:creationId xmlns:a16="http://schemas.microsoft.com/office/drawing/2014/main" id="{2532A833-F6AD-4BD9-83E1-5692B53EF890}"/>
            </a:ext>
          </a:extLst>
        </cdr:cNvPr>
        <cdr:cNvSpPr txBox="1"/>
      </cdr:nvSpPr>
      <cdr:spPr>
        <a:xfrm xmlns:a="http://schemas.openxmlformats.org/drawingml/2006/main">
          <a:off x="8042" y="5030910"/>
          <a:ext cx="7982120" cy="290454"/>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dirty="0">
              <a:solidFill>
                <a:schemeClr val="tx1">
                  <a:lumMod val="65000"/>
                  <a:lumOff val="35000"/>
                </a:schemeClr>
              </a:solidFill>
            </a:rPr>
            <a:t>Source: S.C.</a:t>
          </a:r>
          <a:r>
            <a:rPr lang="en-US" sz="900" baseline="0" dirty="0">
              <a:solidFill>
                <a:schemeClr val="tx1">
                  <a:lumMod val="65000"/>
                  <a:lumOff val="35000"/>
                </a:schemeClr>
              </a:solidFill>
            </a:rPr>
            <a:t> Dept. of Revenue C-Corp Returns; Compiled by Revenue and Fiscal Affairs- RFA/lhj/8/25/2026</a:t>
          </a:r>
        </a:p>
        <a:p xmlns:a="http://schemas.openxmlformats.org/drawingml/2006/main">
          <a:r>
            <a:rPr lang="en-US" sz="900" i="1" dirty="0">
              <a:solidFill>
                <a:schemeClr val="tx1">
                  <a:lumMod val="65000"/>
                  <a:lumOff val="35000"/>
                </a:schemeClr>
              </a:solidFill>
            </a:rPr>
            <a:t>[Z:\Income Tax Data\Corporation Summary\[2023 Corporate Liability Distribution.xlsx]</a:t>
          </a:r>
        </a:p>
      </cdr:txBody>
    </cdr:sp>
  </cdr:relSizeAnchor>
</c:userShapes>
</file>

<file path=ppt/drawings/drawing32.xml><?xml version="1.0" encoding="utf-8"?>
<c:userShapes xmlns:c="http://schemas.openxmlformats.org/drawingml/2006/chart">
  <cdr:relSizeAnchor xmlns:cdr="http://schemas.openxmlformats.org/drawingml/2006/chartDrawing">
    <cdr:from>
      <cdr:x>0.034</cdr:x>
      <cdr:y>0.85714</cdr:y>
    </cdr:from>
    <cdr:to>
      <cdr:x>0.95159</cdr:x>
      <cdr:y>0.97934</cdr:y>
    </cdr:to>
    <cdr:sp macro="" textlink="">
      <cdr:nvSpPr>
        <cdr:cNvPr id="2" name="TextBox 1">
          <a:extLst xmlns:a="http://schemas.openxmlformats.org/drawingml/2006/main">
            <a:ext uri="{FF2B5EF4-FFF2-40B4-BE49-F238E27FC236}">
              <a16:creationId xmlns:a16="http://schemas.microsoft.com/office/drawing/2014/main" id="{C174AA46-44F7-6BC5-86D3-0EDAC508E506}"/>
            </a:ext>
          </a:extLst>
        </cdr:cNvPr>
        <cdr:cNvSpPr txBox="1"/>
      </cdr:nvSpPr>
      <cdr:spPr>
        <a:xfrm xmlns:a="http://schemas.openxmlformats.org/drawingml/2006/main">
          <a:off x="357530" y="3978719"/>
          <a:ext cx="9649054" cy="56723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rgbClr val="595959"/>
              </a:solidFill>
            </a:rPr>
            <a:t>Source: U.S. Bureau of Labor Statistics, Consumer Expenditure Survey;</a:t>
          </a:r>
          <a:r>
            <a:rPr lang="en-US" sz="900" kern="1200" baseline="0" dirty="0">
              <a:solidFill>
                <a:srgbClr val="595959"/>
              </a:solidFill>
            </a:rPr>
            <a:t> U.S. Bureau of Economic Analysis, Input-Output Accounts Data; S.C. Department of Revenue Net Taxable and Gross Sales data; </a:t>
          </a:r>
          <a:r>
            <a:rPr lang="en-US" sz="900" b="0" i="0" dirty="0">
              <a:solidFill>
                <a:srgbClr val="595959"/>
              </a:solidFill>
              <a:effectLst/>
              <a:latin typeface="+mn-lt"/>
              <a:ea typeface="+mn-ea"/>
              <a:cs typeface="+mn-cs"/>
            </a:rPr>
            <a:t>U.S. Bureau of Labor Statistics, Consumer Price Index for All Urban Consumers: All Items in U.S. City Average [CPIAUCSL]; S.C.</a:t>
          </a:r>
          <a:r>
            <a:rPr lang="en-US" sz="900" b="0" i="0" baseline="0" dirty="0">
              <a:solidFill>
                <a:srgbClr val="595959"/>
              </a:solidFill>
              <a:effectLst/>
              <a:latin typeface="+mn-lt"/>
              <a:ea typeface="+mn-ea"/>
              <a:cs typeface="+mn-cs"/>
            </a:rPr>
            <a:t> Revenue and Fiscal Affairs Office  S.C. Population Estimates and Projections - mad/08/20/2026</a:t>
          </a:r>
          <a:endParaRPr lang="en-US" sz="900" kern="1200" dirty="0">
            <a:solidFill>
              <a:srgbClr val="595959"/>
            </a:solidFill>
          </a:endParaRPr>
        </a:p>
      </cdr:txBody>
    </cdr:sp>
  </cdr:relSizeAnchor>
</c:userShapes>
</file>

<file path=ppt/drawings/drawing33.xml><?xml version="1.0" encoding="utf-8"?>
<c:userShapes xmlns:c="http://schemas.openxmlformats.org/drawingml/2006/chart">
  <cdr:relSizeAnchor xmlns:cdr="http://schemas.openxmlformats.org/drawingml/2006/chartDrawing">
    <cdr:from>
      <cdr:x>0.10909</cdr:x>
      <cdr:y>0.35352</cdr:y>
    </cdr:from>
    <cdr:to>
      <cdr:x>0.27273</cdr:x>
      <cdr:y>0.49577</cdr:y>
    </cdr:to>
    <cdr:sp macro="" textlink="">
      <cdr:nvSpPr>
        <cdr:cNvPr id="2" name="TextBox 1"/>
        <cdr:cNvSpPr txBox="1"/>
      </cdr:nvSpPr>
      <cdr:spPr>
        <a:xfrm xmlns:a="http://schemas.openxmlformats.org/drawingml/2006/main">
          <a:off x="934065" y="2056581"/>
          <a:ext cx="1401096" cy="8275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0.00383</cdr:x>
      <cdr:y>0.95385</cdr:y>
    </cdr:from>
    <cdr:to>
      <cdr:x>0.9625</cdr:x>
      <cdr:y>1</cdr:y>
    </cdr:to>
    <cdr:sp macro="" textlink="">
      <cdr:nvSpPr>
        <cdr:cNvPr id="61" name="TextBox 1">
          <a:extLst xmlns:a="http://schemas.openxmlformats.org/drawingml/2006/main">
            <a:ext uri="{FF2B5EF4-FFF2-40B4-BE49-F238E27FC236}">
              <a16:creationId xmlns:a16="http://schemas.microsoft.com/office/drawing/2014/main" id="{D7EB0171-12CD-4359-B1ED-20D965C70657}"/>
            </a:ext>
          </a:extLst>
        </cdr:cNvPr>
        <cdr:cNvSpPr txBox="1"/>
      </cdr:nvSpPr>
      <cdr:spPr>
        <a:xfrm xmlns:a="http://schemas.openxmlformats.org/drawingml/2006/main">
          <a:off x="39550" y="4505115"/>
          <a:ext cx="9899839" cy="2179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rgbClr val="595959"/>
              </a:solidFill>
              <a:latin typeface="Franklin Gothic Book" panose="020B0503020102020204" pitchFamily="34" charset="0"/>
            </a:rPr>
            <a:t>Source: U.S. Department of Commerce, Bureau of Economic Analysis; SC Revenue and Fiscal Affairs Office 32-kv/9/2/2026; FY27 estimates have been adjusted for legislative changes </a:t>
          </a:r>
        </a:p>
      </cdr:txBody>
    </cdr:sp>
  </cdr:relSizeAnchor>
  <cdr:relSizeAnchor xmlns:cdr="http://schemas.openxmlformats.org/drawingml/2006/chartDrawing">
    <cdr:from>
      <cdr:x>0.18463</cdr:x>
      <cdr:y>0.34671</cdr:y>
    </cdr:from>
    <cdr:to>
      <cdr:x>0.24878</cdr:x>
      <cdr:y>0.48419</cdr:y>
    </cdr:to>
    <cdr:sp macro="" textlink="">
      <cdr:nvSpPr>
        <cdr:cNvPr id="3" name="TextBox 2">
          <a:extLst xmlns:a="http://schemas.openxmlformats.org/drawingml/2006/main">
            <a:ext uri="{FF2B5EF4-FFF2-40B4-BE49-F238E27FC236}">
              <a16:creationId xmlns:a16="http://schemas.microsoft.com/office/drawing/2014/main" id="{ACBCA664-25E6-AB7C-34FB-F95973C7FA59}"/>
            </a:ext>
          </a:extLst>
        </cdr:cNvPr>
        <cdr:cNvSpPr txBox="1"/>
      </cdr:nvSpPr>
      <cdr:spPr>
        <a:xfrm xmlns:a="http://schemas.openxmlformats.org/drawingml/2006/main">
          <a:off x="1941467" y="1767610"/>
          <a:ext cx="674576" cy="70087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kern="1200" dirty="0">
              <a:solidFill>
                <a:srgbClr val="595959"/>
              </a:solidFill>
            </a:rPr>
            <a:t>1985</a:t>
          </a:r>
        </a:p>
        <a:p xmlns:a="http://schemas.openxmlformats.org/drawingml/2006/main">
          <a:r>
            <a:rPr lang="en-US" sz="1100" kern="1200" dirty="0">
              <a:solidFill>
                <a:srgbClr val="595959"/>
              </a:solidFill>
            </a:rPr>
            <a:t>EIA</a:t>
          </a:r>
          <a:r>
            <a:rPr lang="en-US" sz="1100" kern="1200" baseline="0" dirty="0">
              <a:solidFill>
                <a:srgbClr val="595959"/>
              </a:solidFill>
            </a:rPr>
            <a:t> 1% enacted</a:t>
          </a:r>
        </a:p>
        <a:p xmlns:a="http://schemas.openxmlformats.org/drawingml/2006/main">
          <a:r>
            <a:rPr lang="en-US" sz="1100" kern="1200" baseline="0" dirty="0">
              <a:solidFill>
                <a:srgbClr val="595959"/>
              </a:solidFill>
            </a:rPr>
            <a:t>Maximum cap on autos enacted</a:t>
          </a:r>
          <a:endParaRPr lang="en-US" sz="1100" kern="1200" dirty="0">
            <a:solidFill>
              <a:srgbClr val="595959"/>
            </a:solidFill>
          </a:endParaRPr>
        </a:p>
      </cdr:txBody>
    </cdr:sp>
  </cdr:relSizeAnchor>
  <cdr:relSizeAnchor xmlns:cdr="http://schemas.openxmlformats.org/drawingml/2006/chartDrawing">
    <cdr:from>
      <cdr:x>0.60911</cdr:x>
      <cdr:y>0.32954</cdr:y>
    </cdr:from>
    <cdr:to>
      <cdr:x>0.67325</cdr:x>
      <cdr:y>0.44591</cdr:y>
    </cdr:to>
    <cdr:sp macro="" textlink="">
      <cdr:nvSpPr>
        <cdr:cNvPr id="4" name="TextBox 1">
          <a:extLst xmlns:a="http://schemas.openxmlformats.org/drawingml/2006/main">
            <a:ext uri="{FF2B5EF4-FFF2-40B4-BE49-F238E27FC236}">
              <a16:creationId xmlns:a16="http://schemas.microsoft.com/office/drawing/2014/main" id="{AEAE753C-6CAE-21BC-464C-BC23E6964321}"/>
            </a:ext>
          </a:extLst>
        </cdr:cNvPr>
        <cdr:cNvSpPr txBox="1"/>
      </cdr:nvSpPr>
      <cdr:spPr>
        <a:xfrm xmlns:a="http://schemas.openxmlformats.org/drawingml/2006/main">
          <a:off x="6405179" y="1680069"/>
          <a:ext cx="674471" cy="59327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rgbClr val="595959"/>
              </a:solidFill>
            </a:rPr>
            <a:t>2007</a:t>
          </a:r>
        </a:p>
        <a:p xmlns:a="http://schemas.openxmlformats.org/drawingml/2006/main">
          <a:r>
            <a:rPr lang="en-US" sz="1100" kern="1200" dirty="0">
              <a:solidFill>
                <a:srgbClr val="595959"/>
              </a:solidFill>
            </a:rPr>
            <a:t>HEX 1% enacted</a:t>
          </a:r>
        </a:p>
      </cdr:txBody>
    </cdr:sp>
  </cdr:relSizeAnchor>
  <cdr:relSizeAnchor xmlns:cdr="http://schemas.openxmlformats.org/drawingml/2006/chartDrawing">
    <cdr:from>
      <cdr:x>0.57868</cdr:x>
      <cdr:y>0.48366</cdr:y>
    </cdr:from>
    <cdr:to>
      <cdr:x>0.64282</cdr:x>
      <cdr:y>0.5882</cdr:y>
    </cdr:to>
    <cdr:sp macro="" textlink="">
      <cdr:nvSpPr>
        <cdr:cNvPr id="5" name="TextBox 1">
          <a:extLst xmlns:a="http://schemas.openxmlformats.org/drawingml/2006/main">
            <a:ext uri="{FF2B5EF4-FFF2-40B4-BE49-F238E27FC236}">
              <a16:creationId xmlns:a16="http://schemas.microsoft.com/office/drawing/2014/main" id="{6A8E289E-9733-15E2-109C-EF976C683E57}"/>
            </a:ext>
          </a:extLst>
        </cdr:cNvPr>
        <cdr:cNvSpPr txBox="1"/>
      </cdr:nvSpPr>
      <cdr:spPr>
        <a:xfrm xmlns:a="http://schemas.openxmlformats.org/drawingml/2006/main">
          <a:off x="6085131" y="2465797"/>
          <a:ext cx="674470" cy="53296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rgbClr val="595959"/>
              </a:solidFill>
            </a:rPr>
            <a:t>2006</a:t>
          </a:r>
        </a:p>
        <a:p xmlns:a="http://schemas.openxmlformats.org/drawingml/2006/main">
          <a:r>
            <a:rPr lang="en-US" sz="1100" kern="1200" dirty="0">
              <a:solidFill>
                <a:srgbClr val="595959"/>
              </a:solidFill>
            </a:rPr>
            <a:t>Sales tax on groceries reduced to 3%</a:t>
          </a:r>
        </a:p>
      </cdr:txBody>
    </cdr:sp>
  </cdr:relSizeAnchor>
  <cdr:relSizeAnchor xmlns:cdr="http://schemas.openxmlformats.org/drawingml/2006/chartDrawing">
    <cdr:from>
      <cdr:x>0.61166</cdr:x>
      <cdr:y>0.5721</cdr:y>
    </cdr:from>
    <cdr:to>
      <cdr:x>0.6758</cdr:x>
      <cdr:y>0.68846</cdr:y>
    </cdr:to>
    <cdr:sp macro="" textlink="">
      <cdr:nvSpPr>
        <cdr:cNvPr id="6" name="TextBox 1">
          <a:extLst xmlns:a="http://schemas.openxmlformats.org/drawingml/2006/main">
            <a:ext uri="{FF2B5EF4-FFF2-40B4-BE49-F238E27FC236}">
              <a16:creationId xmlns:a16="http://schemas.microsoft.com/office/drawing/2014/main" id="{A04C73DB-2255-A05D-36A6-6A54EE8E0248}"/>
            </a:ext>
          </a:extLst>
        </cdr:cNvPr>
        <cdr:cNvSpPr txBox="1"/>
      </cdr:nvSpPr>
      <cdr:spPr>
        <a:xfrm xmlns:a="http://schemas.openxmlformats.org/drawingml/2006/main">
          <a:off x="6431983" y="2916681"/>
          <a:ext cx="674470" cy="59322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kern="1200" dirty="0">
              <a:solidFill>
                <a:srgbClr val="595959"/>
              </a:solidFill>
            </a:rPr>
            <a:t>2007</a:t>
          </a:r>
        </a:p>
        <a:p xmlns:a="http://schemas.openxmlformats.org/drawingml/2006/main">
          <a:r>
            <a:rPr lang="en-US" sz="1100" kern="1200" dirty="0">
              <a:solidFill>
                <a:srgbClr val="595959"/>
              </a:solidFill>
            </a:rPr>
            <a:t>Sales tax on groceries reduced to 0%</a:t>
          </a:r>
        </a:p>
      </cdr:txBody>
    </cdr:sp>
  </cdr:relSizeAnchor>
</c:userShapes>
</file>

<file path=ppt/drawings/drawing34.xml><?xml version="1.0" encoding="utf-8"?>
<c:userShapes xmlns:c="http://schemas.openxmlformats.org/drawingml/2006/chart">
  <cdr:relSizeAnchor xmlns:cdr="http://schemas.openxmlformats.org/drawingml/2006/chartDrawing">
    <cdr:from>
      <cdr:x>0.13194</cdr:x>
      <cdr:y>0.22039</cdr:y>
    </cdr:from>
    <cdr:to>
      <cdr:x>0.41183</cdr:x>
      <cdr:y>0.28375</cdr:y>
    </cdr:to>
    <cdr:sp macro="" textlink="">
      <cdr:nvSpPr>
        <cdr:cNvPr id="2" name="Right Brace 1">
          <a:extLst xmlns:a="http://schemas.openxmlformats.org/drawingml/2006/main">
            <a:ext uri="{FF2B5EF4-FFF2-40B4-BE49-F238E27FC236}">
              <a16:creationId xmlns:a16="http://schemas.microsoft.com/office/drawing/2014/main" id="{CF4B05A7-12A6-1773-DA8E-74EC27C268A1}"/>
            </a:ext>
          </a:extLst>
        </cdr:cNvPr>
        <cdr:cNvSpPr/>
      </cdr:nvSpPr>
      <cdr:spPr>
        <a:xfrm xmlns:a="http://schemas.openxmlformats.org/drawingml/2006/main" rot="16200000">
          <a:off x="2156115" y="372343"/>
          <a:ext cx="398318" cy="2424541"/>
        </a:xfrm>
        <a:prstGeom xmlns:a="http://schemas.openxmlformats.org/drawingml/2006/main" prst="rightBrace">
          <a:avLst/>
        </a:prstGeom>
        <a:ln xmlns:a="http://schemas.openxmlformats.org/drawingml/2006/main">
          <a:solidFill>
            <a:schemeClr val="accent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kern="1200" dirty="0"/>
        </a:p>
      </cdr:txBody>
    </cdr:sp>
  </cdr:relSizeAnchor>
  <cdr:relSizeAnchor xmlns:cdr="http://schemas.openxmlformats.org/drawingml/2006/chartDrawing">
    <cdr:from>
      <cdr:x>0.46467</cdr:x>
      <cdr:y>0.45712</cdr:y>
    </cdr:from>
    <cdr:to>
      <cdr:x>0.74069</cdr:x>
      <cdr:y>0.52048</cdr:y>
    </cdr:to>
    <cdr:sp macro="" textlink="">
      <cdr:nvSpPr>
        <cdr:cNvPr id="3" name="Right Brace 2">
          <a:extLst xmlns:a="http://schemas.openxmlformats.org/drawingml/2006/main">
            <a:ext uri="{FF2B5EF4-FFF2-40B4-BE49-F238E27FC236}">
              <a16:creationId xmlns:a16="http://schemas.microsoft.com/office/drawing/2014/main" id="{132E7C02-D60A-EB9C-716F-CC821E0278BB}"/>
            </a:ext>
          </a:extLst>
        </cdr:cNvPr>
        <cdr:cNvSpPr/>
      </cdr:nvSpPr>
      <cdr:spPr>
        <a:xfrm xmlns:a="http://schemas.openxmlformats.org/drawingml/2006/main" rot="16200000">
          <a:off x="5021700" y="1877288"/>
          <a:ext cx="398318" cy="2391067"/>
        </a:xfrm>
        <a:prstGeom xmlns:a="http://schemas.openxmlformats.org/drawingml/2006/main" prst="rightBrace">
          <a:avLst/>
        </a:prstGeom>
        <a:ln xmlns:a="http://schemas.openxmlformats.org/drawingml/2006/main">
          <a:solidFill>
            <a:schemeClr val="accent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kern="1200" dirty="0"/>
        </a:p>
      </cdr:txBody>
    </cdr:sp>
  </cdr:relSizeAnchor>
  <cdr:relSizeAnchor xmlns:cdr="http://schemas.openxmlformats.org/drawingml/2006/chartDrawing">
    <cdr:from>
      <cdr:x>0.78067</cdr:x>
      <cdr:y>0.35537</cdr:y>
    </cdr:from>
    <cdr:to>
      <cdr:x>0.86364</cdr:x>
      <cdr:y>0.39256</cdr:y>
    </cdr:to>
    <cdr:sp macro="" textlink="">
      <cdr:nvSpPr>
        <cdr:cNvPr id="4" name="Right Brace 3">
          <a:extLst xmlns:a="http://schemas.openxmlformats.org/drawingml/2006/main">
            <a:ext uri="{FF2B5EF4-FFF2-40B4-BE49-F238E27FC236}">
              <a16:creationId xmlns:a16="http://schemas.microsoft.com/office/drawing/2014/main" id="{CCF2BD79-3FD8-0EE2-3F2C-4A8F9EE3592A}"/>
            </a:ext>
          </a:extLst>
        </cdr:cNvPr>
        <cdr:cNvSpPr/>
      </cdr:nvSpPr>
      <cdr:spPr>
        <a:xfrm xmlns:a="http://schemas.openxmlformats.org/drawingml/2006/main" rot="16200000">
          <a:off x="7002219" y="1991708"/>
          <a:ext cx="233795" cy="718444"/>
        </a:xfrm>
        <a:prstGeom xmlns:a="http://schemas.openxmlformats.org/drawingml/2006/main" prst="rightBrace">
          <a:avLst/>
        </a:prstGeom>
        <a:ln xmlns:a="http://schemas.openxmlformats.org/drawingml/2006/main">
          <a:solidFill>
            <a:schemeClr val="accent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kern="1200" dirty="0"/>
        </a:p>
      </cdr:txBody>
    </cdr:sp>
  </cdr:relSizeAnchor>
  <cdr:relSizeAnchor xmlns:cdr="http://schemas.openxmlformats.org/drawingml/2006/chartDrawing">
    <cdr:from>
      <cdr:x>0.22</cdr:x>
      <cdr:y>0.10431</cdr:y>
    </cdr:from>
    <cdr:to>
      <cdr:x>0.329</cdr:x>
      <cdr:y>0.21625</cdr:y>
    </cdr:to>
    <cdr:sp macro="" textlink="">
      <cdr:nvSpPr>
        <cdr:cNvPr id="5" name="TextBox 4">
          <a:extLst xmlns:a="http://schemas.openxmlformats.org/drawingml/2006/main">
            <a:ext uri="{FF2B5EF4-FFF2-40B4-BE49-F238E27FC236}">
              <a16:creationId xmlns:a16="http://schemas.microsoft.com/office/drawing/2014/main" id="{0FD7B2B6-BC2B-5D1B-9617-566FBEE29927}"/>
            </a:ext>
          </a:extLst>
        </cdr:cNvPr>
        <cdr:cNvSpPr txBox="1"/>
      </cdr:nvSpPr>
      <cdr:spPr>
        <a:xfrm xmlns:a="http://schemas.openxmlformats.org/drawingml/2006/main">
          <a:off x="2313432" y="484187"/>
          <a:ext cx="1146200" cy="519613"/>
        </a:xfrm>
        <a:prstGeom xmlns:a="http://schemas.openxmlformats.org/drawingml/2006/main" prst="rect">
          <a:avLst/>
        </a:prstGeom>
        <a:solidFill xmlns:a="http://schemas.openxmlformats.org/drawingml/2006/main">
          <a:sysClr val="window" lastClr="FFFFFF"/>
        </a:solidFill>
      </cdr:spPr>
      <cdr:txBody>
        <a:bodyPr xmlns:a="http://schemas.openxmlformats.org/drawingml/2006/main" vertOverflow="clip" wrap="square" rtlCol="0"/>
        <a:lstStyle xmlns:a="http://schemas.openxmlformats.org/drawingml/2006/main"/>
        <a:p xmlns:a="http://schemas.openxmlformats.org/drawingml/2006/main">
          <a:pPr algn="ctr"/>
          <a:r>
            <a:rPr lang="en-US" kern="1200" dirty="0">
              <a:solidFill>
                <a:srgbClr val="595959"/>
              </a:solidFill>
            </a:rPr>
            <a:t>1998 -</a:t>
          </a:r>
          <a:r>
            <a:rPr lang="en-US" kern="1200" baseline="0" dirty="0">
              <a:solidFill>
                <a:srgbClr val="595959"/>
              </a:solidFill>
            </a:rPr>
            <a:t> 2008 Average: 35%</a:t>
          </a:r>
        </a:p>
        <a:p xmlns:a="http://schemas.openxmlformats.org/drawingml/2006/main">
          <a:pPr algn="ctr"/>
          <a:endParaRPr lang="en-US" sz="1100" kern="1200" baseline="0" dirty="0"/>
        </a:p>
        <a:p xmlns:a="http://schemas.openxmlformats.org/drawingml/2006/main">
          <a:pPr algn="ctr"/>
          <a:endParaRPr lang="en-US" sz="1100" kern="1200" dirty="0"/>
        </a:p>
      </cdr:txBody>
    </cdr:sp>
  </cdr:relSizeAnchor>
  <cdr:relSizeAnchor xmlns:cdr="http://schemas.openxmlformats.org/drawingml/2006/chartDrawing">
    <cdr:from>
      <cdr:x>0.54965</cdr:x>
      <cdr:y>0.35336</cdr:y>
    </cdr:from>
    <cdr:to>
      <cdr:x>0.658</cdr:x>
      <cdr:y>0.46264</cdr:y>
    </cdr:to>
    <cdr:sp macro="" textlink="">
      <cdr:nvSpPr>
        <cdr:cNvPr id="6" name="TextBox 1">
          <a:extLst xmlns:a="http://schemas.openxmlformats.org/drawingml/2006/main">
            <a:ext uri="{FF2B5EF4-FFF2-40B4-BE49-F238E27FC236}">
              <a16:creationId xmlns:a16="http://schemas.microsoft.com/office/drawing/2014/main" id="{8D43160B-5A0E-85A1-3E72-C404BA5BD79B}"/>
            </a:ext>
          </a:extLst>
        </cdr:cNvPr>
        <cdr:cNvSpPr txBox="1"/>
      </cdr:nvSpPr>
      <cdr:spPr>
        <a:xfrm xmlns:a="http://schemas.openxmlformats.org/drawingml/2006/main">
          <a:off x="5779900" y="1640263"/>
          <a:ext cx="1139365" cy="507248"/>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kern="1200" dirty="0">
              <a:solidFill>
                <a:srgbClr val="595959"/>
              </a:solidFill>
            </a:rPr>
            <a:t>2009 - 2019 </a:t>
          </a:r>
        </a:p>
        <a:p xmlns:a="http://schemas.openxmlformats.org/drawingml/2006/main">
          <a:pPr algn="ctr"/>
          <a:r>
            <a:rPr lang="en-US" kern="1200" baseline="0" dirty="0">
              <a:solidFill>
                <a:srgbClr val="595959"/>
              </a:solidFill>
            </a:rPr>
            <a:t>Average: 32%</a:t>
          </a:r>
        </a:p>
        <a:p xmlns:a="http://schemas.openxmlformats.org/drawingml/2006/main">
          <a:endParaRPr lang="en-US" sz="1100" kern="1200" baseline="0" dirty="0"/>
        </a:p>
        <a:p xmlns:a="http://schemas.openxmlformats.org/drawingml/2006/main">
          <a:endParaRPr lang="en-US" sz="1100" kern="1200" dirty="0"/>
        </a:p>
      </cdr:txBody>
    </cdr:sp>
  </cdr:relSizeAnchor>
  <cdr:relSizeAnchor xmlns:cdr="http://schemas.openxmlformats.org/drawingml/2006/chartDrawing">
    <cdr:from>
      <cdr:x>0.009</cdr:x>
      <cdr:y>0.9449</cdr:y>
    </cdr:from>
    <cdr:to>
      <cdr:x>0.97659</cdr:x>
      <cdr:y>0.9876</cdr:y>
    </cdr:to>
    <cdr:sp macro="" textlink="">
      <cdr:nvSpPr>
        <cdr:cNvPr id="8" name="TextBox 7">
          <a:extLst xmlns:a="http://schemas.openxmlformats.org/drawingml/2006/main">
            <a:ext uri="{FF2B5EF4-FFF2-40B4-BE49-F238E27FC236}">
              <a16:creationId xmlns:a16="http://schemas.microsoft.com/office/drawing/2014/main" id="{0E3CB065-277F-F283-41B1-2866D1AB998E}"/>
            </a:ext>
          </a:extLst>
        </cdr:cNvPr>
        <cdr:cNvSpPr txBox="1"/>
      </cdr:nvSpPr>
      <cdr:spPr>
        <a:xfrm xmlns:a="http://schemas.openxmlformats.org/drawingml/2006/main">
          <a:off x="77933" y="5940136"/>
          <a:ext cx="8382000" cy="2684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rgbClr val="595959"/>
              </a:solidFill>
            </a:rPr>
            <a:t>Source:</a:t>
          </a:r>
          <a:r>
            <a:rPr lang="en-US" sz="900" kern="1200" baseline="0" dirty="0">
              <a:solidFill>
                <a:srgbClr val="595959"/>
              </a:solidFill>
            </a:rPr>
            <a:t> </a:t>
          </a:r>
          <a:r>
            <a:rPr lang="en-US" sz="900" b="0" i="0" dirty="0">
              <a:solidFill>
                <a:srgbClr val="595959"/>
              </a:solidFill>
              <a:effectLst/>
              <a:latin typeface="+mn-lt"/>
              <a:ea typeface="+mn-ea"/>
              <a:cs typeface="+mn-cs"/>
            </a:rPr>
            <a:t>U.S. Bureau of Economic Analysis, Personal Consumption Expenditures: Services [PCES], Personal Consumption Expenditures: Goods [PCEG] - mad/08/24/2026</a:t>
          </a:r>
          <a:endParaRPr lang="en-US" sz="900" kern="1200" dirty="0">
            <a:solidFill>
              <a:srgbClr val="595959"/>
            </a:solidFill>
          </a:endParaRPr>
        </a:p>
      </cdr:txBody>
    </cdr:sp>
  </cdr:relSizeAnchor>
  <cdr:relSizeAnchor xmlns:cdr="http://schemas.openxmlformats.org/drawingml/2006/chartDrawing">
    <cdr:from>
      <cdr:x>0.80385</cdr:x>
      <cdr:y>0.17401</cdr:y>
    </cdr:from>
    <cdr:to>
      <cdr:x>0.86482</cdr:x>
      <cdr:y>0.3376</cdr:y>
    </cdr:to>
    <cdr:sp macro="" textlink="">
      <cdr:nvSpPr>
        <cdr:cNvPr id="7" name="TextBox 1">
          <a:extLst xmlns:a="http://schemas.openxmlformats.org/drawingml/2006/main">
            <a:ext uri="{FF2B5EF4-FFF2-40B4-BE49-F238E27FC236}">
              <a16:creationId xmlns:a16="http://schemas.microsoft.com/office/drawing/2014/main" id="{93FA72CF-5189-3D71-A2D1-AD2C644E8F08}"/>
            </a:ext>
          </a:extLst>
        </cdr:cNvPr>
        <cdr:cNvSpPr txBox="1"/>
      </cdr:nvSpPr>
      <cdr:spPr>
        <a:xfrm xmlns:a="http://schemas.openxmlformats.org/drawingml/2006/main">
          <a:off x="8452945" y="807735"/>
          <a:ext cx="641131" cy="759346"/>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kern="1200" baseline="0" dirty="0">
              <a:solidFill>
                <a:srgbClr val="595959"/>
              </a:solidFill>
            </a:rPr>
            <a:t>Peak</a:t>
          </a:r>
        </a:p>
        <a:p xmlns:a="http://schemas.openxmlformats.org/drawingml/2006/main">
          <a:pPr algn="ctr"/>
          <a:r>
            <a:rPr lang="en-US" kern="1200" baseline="0" dirty="0">
              <a:solidFill>
                <a:srgbClr val="595959"/>
              </a:solidFill>
            </a:rPr>
            <a:t>COVID-era </a:t>
          </a:r>
        </a:p>
        <a:p xmlns:a="http://schemas.openxmlformats.org/drawingml/2006/main">
          <a:pPr algn="ctr"/>
          <a:r>
            <a:rPr lang="en-US" kern="1200" baseline="0" dirty="0">
              <a:solidFill>
                <a:srgbClr val="595959"/>
              </a:solidFill>
            </a:rPr>
            <a:t>Average:</a:t>
          </a:r>
        </a:p>
        <a:p xmlns:a="http://schemas.openxmlformats.org/drawingml/2006/main">
          <a:pPr algn="ctr"/>
          <a:r>
            <a:rPr lang="en-US" kern="1200" baseline="0" dirty="0">
              <a:solidFill>
                <a:srgbClr val="595959"/>
              </a:solidFill>
            </a:rPr>
            <a:t>34% </a:t>
          </a:r>
        </a:p>
        <a:p xmlns:a="http://schemas.openxmlformats.org/drawingml/2006/main">
          <a:endParaRPr lang="en-US" sz="1100" kern="1200" dirty="0"/>
        </a:p>
      </cdr:txBody>
    </cdr:sp>
  </cdr:relSizeAnchor>
</c:userShapes>
</file>

<file path=ppt/drawings/drawing35.xml><?xml version="1.0" encoding="utf-8"?>
<c:userShapes xmlns:c="http://schemas.openxmlformats.org/drawingml/2006/chart">
  <cdr:relSizeAnchor xmlns:cdr="http://schemas.openxmlformats.org/drawingml/2006/chartDrawing">
    <cdr:from>
      <cdr:x>0.41233</cdr:x>
      <cdr:y>0.22827</cdr:y>
    </cdr:from>
    <cdr:to>
      <cdr:x>0.46725</cdr:x>
      <cdr:y>0.26524</cdr:y>
    </cdr:to>
    <cdr:sp macro="" textlink="">
      <cdr:nvSpPr>
        <cdr:cNvPr id="2" name="TextBox 1">
          <a:extLst xmlns:a="http://schemas.openxmlformats.org/drawingml/2006/main">
            <a:ext uri="{FF2B5EF4-FFF2-40B4-BE49-F238E27FC236}">
              <a16:creationId xmlns:a16="http://schemas.microsoft.com/office/drawing/2014/main" id="{126C983C-B1CA-A867-19F2-1EB039B9807A}"/>
            </a:ext>
          </a:extLst>
        </cdr:cNvPr>
        <cdr:cNvSpPr txBox="1"/>
      </cdr:nvSpPr>
      <cdr:spPr>
        <a:xfrm xmlns:a="http://schemas.openxmlformats.org/drawingml/2006/main">
          <a:off x="4335929" y="1117805"/>
          <a:ext cx="577517" cy="181033"/>
        </a:xfrm>
        <a:prstGeom xmlns:a="http://schemas.openxmlformats.org/drawingml/2006/main" prst="rect">
          <a:avLst/>
        </a:prstGeom>
        <a:solidFill xmlns:a="http://schemas.openxmlformats.org/drawingml/2006/main">
          <a:sysClr val="window" lastClr="FFFFFF"/>
        </a:solidFill>
      </cdr:spPr>
      <cdr:txBody>
        <a:bodyPr xmlns:a="http://schemas.openxmlformats.org/drawingml/2006/main" vertOverflow="clip" wrap="square" rtlCol="0"/>
        <a:lstStyle xmlns:a="http://schemas.openxmlformats.org/drawingml/2006/main"/>
        <a:p xmlns:a="http://schemas.openxmlformats.org/drawingml/2006/main">
          <a:r>
            <a:rPr lang="en-US" kern="1200" dirty="0">
              <a:solidFill>
                <a:schemeClr val="tx1">
                  <a:lumMod val="65000"/>
                  <a:lumOff val="35000"/>
                </a:schemeClr>
              </a:solidFill>
            </a:rPr>
            <a:t>85%</a:t>
          </a:r>
        </a:p>
      </cdr:txBody>
    </cdr:sp>
  </cdr:relSizeAnchor>
  <cdr:relSizeAnchor xmlns:cdr="http://schemas.openxmlformats.org/drawingml/2006/chartDrawing">
    <cdr:from>
      <cdr:x>0.19147</cdr:x>
      <cdr:y>0.13401</cdr:y>
    </cdr:from>
    <cdr:to>
      <cdr:x>0.2503</cdr:x>
      <cdr:y>0.18046</cdr:y>
    </cdr:to>
    <cdr:sp macro="" textlink="">
      <cdr:nvSpPr>
        <cdr:cNvPr id="3" name="TextBox 1">
          <a:extLst xmlns:a="http://schemas.openxmlformats.org/drawingml/2006/main">
            <a:ext uri="{FF2B5EF4-FFF2-40B4-BE49-F238E27FC236}">
              <a16:creationId xmlns:a16="http://schemas.microsoft.com/office/drawing/2014/main" id="{4A64A30D-63BC-4005-8E86-2724F30ECB75}"/>
            </a:ext>
          </a:extLst>
        </cdr:cNvPr>
        <cdr:cNvSpPr txBox="1"/>
      </cdr:nvSpPr>
      <cdr:spPr>
        <a:xfrm xmlns:a="http://schemas.openxmlformats.org/drawingml/2006/main">
          <a:off x="2013427" y="656202"/>
          <a:ext cx="618632" cy="227470"/>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kern="1200" dirty="0">
              <a:solidFill>
                <a:schemeClr val="tx1">
                  <a:lumMod val="65000"/>
                  <a:lumOff val="35000"/>
                </a:schemeClr>
              </a:solidFill>
            </a:rPr>
            <a:t>100%</a:t>
          </a:r>
        </a:p>
      </cdr:txBody>
    </cdr:sp>
  </cdr:relSizeAnchor>
  <cdr:relSizeAnchor xmlns:cdr="http://schemas.openxmlformats.org/drawingml/2006/chartDrawing">
    <cdr:from>
      <cdr:x>0.64047</cdr:x>
      <cdr:y>0.53069</cdr:y>
    </cdr:from>
    <cdr:to>
      <cdr:x>0.68953</cdr:x>
      <cdr:y>0.57304</cdr:y>
    </cdr:to>
    <cdr:sp macro="" textlink="">
      <cdr:nvSpPr>
        <cdr:cNvPr id="4" name="TextBox 1">
          <a:extLst xmlns:a="http://schemas.openxmlformats.org/drawingml/2006/main">
            <a:ext uri="{FF2B5EF4-FFF2-40B4-BE49-F238E27FC236}">
              <a16:creationId xmlns:a16="http://schemas.microsoft.com/office/drawing/2014/main" id="{756128E2-A568-FD18-1009-0BF7AF625DD3}"/>
            </a:ext>
          </a:extLst>
        </cdr:cNvPr>
        <cdr:cNvSpPr txBox="1"/>
      </cdr:nvSpPr>
      <cdr:spPr>
        <a:xfrm xmlns:a="http://schemas.openxmlformats.org/drawingml/2006/main">
          <a:off x="5554134" y="3342217"/>
          <a:ext cx="425449" cy="266700"/>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kern="1200" dirty="0">
              <a:solidFill>
                <a:schemeClr val="tx1">
                  <a:lumMod val="65000"/>
                  <a:lumOff val="35000"/>
                </a:schemeClr>
              </a:solidFill>
            </a:rPr>
            <a:t>36%</a:t>
          </a:r>
        </a:p>
      </cdr:txBody>
    </cdr:sp>
  </cdr:relSizeAnchor>
  <cdr:relSizeAnchor xmlns:cdr="http://schemas.openxmlformats.org/drawingml/2006/chartDrawing">
    <cdr:from>
      <cdr:x>0.85648</cdr:x>
      <cdr:y>0.66345</cdr:y>
    </cdr:from>
    <cdr:to>
      <cdr:x>0.90554</cdr:x>
      <cdr:y>0.70579</cdr:y>
    </cdr:to>
    <cdr:sp macro="" textlink="">
      <cdr:nvSpPr>
        <cdr:cNvPr id="5" name="TextBox 1">
          <a:extLst xmlns:a="http://schemas.openxmlformats.org/drawingml/2006/main">
            <a:ext uri="{FF2B5EF4-FFF2-40B4-BE49-F238E27FC236}">
              <a16:creationId xmlns:a16="http://schemas.microsoft.com/office/drawing/2014/main" id="{5F1F8520-F46A-69D9-4EAD-288B74695A2B}"/>
            </a:ext>
          </a:extLst>
        </cdr:cNvPr>
        <cdr:cNvSpPr txBox="1"/>
      </cdr:nvSpPr>
      <cdr:spPr>
        <a:xfrm xmlns:a="http://schemas.openxmlformats.org/drawingml/2006/main">
          <a:off x="7427384" y="4178300"/>
          <a:ext cx="425449" cy="266700"/>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kern="1200" dirty="0">
              <a:solidFill>
                <a:schemeClr val="tx1">
                  <a:lumMod val="65000"/>
                  <a:lumOff val="35000"/>
                </a:schemeClr>
              </a:solidFill>
            </a:rPr>
            <a:t>13%</a:t>
          </a:r>
        </a:p>
      </cdr:txBody>
    </cdr:sp>
  </cdr:relSizeAnchor>
  <cdr:relSizeAnchor xmlns:cdr="http://schemas.openxmlformats.org/drawingml/2006/chartDrawing">
    <cdr:from>
      <cdr:x>0.0598</cdr:x>
      <cdr:y>0.9377</cdr:y>
    </cdr:from>
    <cdr:to>
      <cdr:x>0.92628</cdr:x>
      <cdr:y>0.97635</cdr:y>
    </cdr:to>
    <cdr:sp macro="" textlink="">
      <cdr:nvSpPr>
        <cdr:cNvPr id="6" name="TextBox 5">
          <a:extLst xmlns:a="http://schemas.openxmlformats.org/drawingml/2006/main">
            <a:ext uri="{FF2B5EF4-FFF2-40B4-BE49-F238E27FC236}">
              <a16:creationId xmlns:a16="http://schemas.microsoft.com/office/drawing/2014/main" id="{3259FF70-948E-42DA-5AAE-1AEB2A354FF4}"/>
            </a:ext>
          </a:extLst>
        </cdr:cNvPr>
        <cdr:cNvSpPr txBox="1"/>
      </cdr:nvSpPr>
      <cdr:spPr>
        <a:xfrm xmlns:a="http://schemas.openxmlformats.org/drawingml/2006/main">
          <a:off x="518584" y="5905499"/>
          <a:ext cx="7514167" cy="24341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cdr:x>
      <cdr:y>0.94946</cdr:y>
    </cdr:from>
    <cdr:to>
      <cdr:x>0.97681</cdr:x>
      <cdr:y>1</cdr:y>
    </cdr:to>
    <cdr:sp macro="" textlink="">
      <cdr:nvSpPr>
        <cdr:cNvPr id="7" name="TextBox 6">
          <a:extLst xmlns:a="http://schemas.openxmlformats.org/drawingml/2006/main">
            <a:ext uri="{FF2B5EF4-FFF2-40B4-BE49-F238E27FC236}">
              <a16:creationId xmlns:a16="http://schemas.microsoft.com/office/drawing/2014/main" id="{A3E2FDBC-2CCF-A118-8232-F49FB1AF575D}"/>
            </a:ext>
          </a:extLst>
        </cdr:cNvPr>
        <cdr:cNvSpPr txBox="1"/>
      </cdr:nvSpPr>
      <cdr:spPr>
        <a:xfrm xmlns:a="http://schemas.openxmlformats.org/drawingml/2006/main">
          <a:off x="0" y="5979583"/>
          <a:ext cx="8470933" cy="3182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900" kern="1200" dirty="0">
              <a:solidFill>
                <a:srgbClr val="595959"/>
              </a:solidFill>
            </a:rPr>
            <a:t>Source: </a:t>
          </a:r>
          <a:r>
            <a:rPr lang="en-US" sz="900" dirty="0">
              <a:solidFill>
                <a:srgbClr val="595959"/>
              </a:solidFill>
              <a:effectLst/>
              <a:latin typeface="+mn-lt"/>
              <a:ea typeface="+mn-ea"/>
              <a:cs typeface="+mn-cs"/>
            </a:rPr>
            <a:t>Source: U.S.</a:t>
          </a:r>
          <a:r>
            <a:rPr lang="en-US" sz="900" baseline="0" dirty="0">
              <a:solidFill>
                <a:srgbClr val="595959"/>
              </a:solidFill>
              <a:effectLst/>
              <a:latin typeface="+mn-lt"/>
              <a:ea typeface="+mn-ea"/>
              <a:cs typeface="+mn-cs"/>
            </a:rPr>
            <a:t> Department of Commerce, Bureau of Economic Analysis, S.C. Department of Revenue; S.C. Revenue and Fiscal Affairs Office, 171D-mad/08/25/2026</a:t>
          </a:r>
          <a:endParaRPr lang="en-US" sz="900" kern="1200" dirty="0">
            <a:solidFill>
              <a:srgbClr val="595959"/>
            </a:solidFill>
          </a:endParaRPr>
        </a:p>
      </cdr:txBody>
    </cdr:sp>
  </cdr:relSizeAnchor>
</c:userShapes>
</file>

<file path=ppt/drawings/drawing36.xml><?xml version="1.0" encoding="utf-8"?>
<c:userShapes xmlns:c="http://schemas.openxmlformats.org/drawingml/2006/chart">
  <cdr:relSizeAnchor xmlns:cdr="http://schemas.openxmlformats.org/drawingml/2006/chartDrawing">
    <cdr:from>
      <cdr:x>0.0057</cdr:x>
      <cdr:y>0.95344</cdr:y>
    </cdr:from>
    <cdr:to>
      <cdr:x>0.9097</cdr:x>
      <cdr:y>1</cdr:y>
    </cdr:to>
    <cdr:sp macro="" textlink="">
      <cdr:nvSpPr>
        <cdr:cNvPr id="2" name="TextBox 1">
          <a:extLst xmlns:a="http://schemas.openxmlformats.org/drawingml/2006/main">
            <a:ext uri="{FF2B5EF4-FFF2-40B4-BE49-F238E27FC236}">
              <a16:creationId xmlns:a16="http://schemas.microsoft.com/office/drawing/2014/main" id="{FCC191C8-631D-B8A3-B251-0B0367E54CD8}"/>
            </a:ext>
          </a:extLst>
        </cdr:cNvPr>
        <cdr:cNvSpPr txBox="1"/>
      </cdr:nvSpPr>
      <cdr:spPr>
        <a:xfrm xmlns:a="http://schemas.openxmlformats.org/drawingml/2006/main">
          <a:off x="59933" y="4425704"/>
          <a:ext cx="9506102" cy="2161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rgbClr val="595959"/>
              </a:solidFill>
            </a:rPr>
            <a:t>Source: S.C. Department of Revenue</a:t>
          </a:r>
        </a:p>
      </cdr:txBody>
    </cdr:sp>
  </cdr:relSizeAnchor>
  <cdr:relSizeAnchor xmlns:cdr="http://schemas.openxmlformats.org/drawingml/2006/chartDrawing">
    <cdr:from>
      <cdr:x>0.692</cdr:x>
      <cdr:y>0.41598</cdr:y>
    </cdr:from>
    <cdr:to>
      <cdr:x>0.877</cdr:x>
      <cdr:y>0.55647</cdr:y>
    </cdr:to>
    <cdr:sp macro="" textlink="">
      <cdr:nvSpPr>
        <cdr:cNvPr id="3" name="TextBox 2">
          <a:extLst xmlns:a="http://schemas.openxmlformats.org/drawingml/2006/main">
            <a:ext uri="{FF2B5EF4-FFF2-40B4-BE49-F238E27FC236}">
              <a16:creationId xmlns:a16="http://schemas.microsoft.com/office/drawing/2014/main" id="{64459C84-1FF1-8195-1732-7D29309AC916}"/>
            </a:ext>
          </a:extLst>
        </cdr:cNvPr>
        <cdr:cNvSpPr txBox="1"/>
      </cdr:nvSpPr>
      <cdr:spPr>
        <a:xfrm xmlns:a="http://schemas.openxmlformats.org/drawingml/2006/main">
          <a:off x="5992091" y="2615045"/>
          <a:ext cx="1601932" cy="8832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0.0512</cdr:x>
      <cdr:y>0.04848</cdr:y>
    </cdr:from>
    <cdr:to>
      <cdr:x>0.1568</cdr:x>
      <cdr:y>0.19394</cdr:y>
    </cdr:to>
    <cdr:sp macro="" textlink="">
      <cdr:nvSpPr>
        <cdr:cNvPr id="4" name="TextBox 3">
          <a:extLst xmlns:a="http://schemas.openxmlformats.org/drawingml/2006/main">
            <a:ext uri="{FF2B5EF4-FFF2-40B4-BE49-F238E27FC236}">
              <a16:creationId xmlns:a16="http://schemas.microsoft.com/office/drawing/2014/main" id="{9B877810-D5DA-0299-C390-9102C3260DB6}"/>
            </a:ext>
          </a:extLst>
        </cdr:cNvPr>
        <cdr:cNvSpPr txBox="1"/>
      </cdr:nvSpPr>
      <cdr:spPr>
        <a:xfrm xmlns:a="http://schemas.openxmlformats.org/drawingml/2006/main">
          <a:off x="443345" y="3048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0.4472</cdr:x>
      <cdr:y>0.42727</cdr:y>
    </cdr:from>
    <cdr:to>
      <cdr:x>0.5528</cdr:x>
      <cdr:y>0.57273</cdr:y>
    </cdr:to>
    <cdr:sp macro="" textlink="">
      <cdr:nvSpPr>
        <cdr:cNvPr id="5" name="TextBox 4">
          <a:extLst xmlns:a="http://schemas.openxmlformats.org/drawingml/2006/main">
            <a:ext uri="{FF2B5EF4-FFF2-40B4-BE49-F238E27FC236}">
              <a16:creationId xmlns:a16="http://schemas.microsoft.com/office/drawing/2014/main" id="{B0BA8209-6B3F-DABB-297A-8739DCBC96A6}"/>
            </a:ext>
          </a:extLst>
        </cdr:cNvPr>
        <cdr:cNvSpPr txBox="1"/>
      </cdr:nvSpPr>
      <cdr:spPr>
        <a:xfrm xmlns:a="http://schemas.openxmlformats.org/drawingml/2006/main">
          <a:off x="3872345" y="268605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drawings/drawing37.xml><?xml version="1.0" encoding="utf-8"?>
<c:userShapes xmlns:c="http://schemas.openxmlformats.org/drawingml/2006/chart">
  <cdr:relSizeAnchor xmlns:cdr="http://schemas.openxmlformats.org/drawingml/2006/chartDrawing">
    <cdr:from>
      <cdr:x>0.14529</cdr:x>
      <cdr:y>0.93516</cdr:y>
    </cdr:from>
    <cdr:to>
      <cdr:x>0.90969</cdr:x>
      <cdr:y>0.97998</cdr:y>
    </cdr:to>
    <cdr:sp macro="" textlink="">
      <cdr:nvSpPr>
        <cdr:cNvPr id="2" name="TextBox 1">
          <a:extLst xmlns:a="http://schemas.openxmlformats.org/drawingml/2006/main">
            <a:ext uri="{FF2B5EF4-FFF2-40B4-BE49-F238E27FC236}">
              <a16:creationId xmlns:a16="http://schemas.microsoft.com/office/drawing/2014/main" id="{6FBA1159-2B76-CE5F-FB79-B452A04AFDC1}"/>
            </a:ext>
          </a:extLst>
        </cdr:cNvPr>
        <cdr:cNvSpPr txBox="1"/>
      </cdr:nvSpPr>
      <cdr:spPr>
        <a:xfrm xmlns:a="http://schemas.openxmlformats.org/drawingml/2006/main">
          <a:off x="1647948" y="3892550"/>
          <a:ext cx="8670410" cy="186541"/>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rgbClr val="595959"/>
              </a:solidFill>
              <a:latin typeface="Franklin Gothic Book" panose="020B0503020102020204" pitchFamily="34" charset="0"/>
            </a:rPr>
            <a:t>Note: Distribution reflects percentages</a:t>
          </a:r>
          <a:r>
            <a:rPr lang="en-US" sz="900" kern="1200" baseline="0" dirty="0">
              <a:solidFill>
                <a:srgbClr val="595959"/>
              </a:solidFill>
              <a:latin typeface="Franklin Gothic Book" panose="020B0503020102020204" pitchFamily="34" charset="0"/>
            </a:rPr>
            <a:t> across total collectable amounts.</a:t>
          </a:r>
          <a:endParaRPr lang="en-US" sz="900" kern="1200" dirty="0">
            <a:solidFill>
              <a:srgbClr val="595959"/>
            </a:solidFill>
            <a:latin typeface="Franklin Gothic Book" panose="020B0503020102020204" pitchFamily="34" charset="0"/>
          </a:endParaRPr>
        </a:p>
      </cdr:txBody>
    </cdr:sp>
  </cdr:relSizeAnchor>
</c:userShapes>
</file>

<file path=ppt/drawings/drawing38.xml><?xml version="1.0" encoding="utf-8"?>
<c:userShapes xmlns:c="http://schemas.openxmlformats.org/drawingml/2006/chart">
  <cdr:relSizeAnchor xmlns:cdr="http://schemas.openxmlformats.org/drawingml/2006/chartDrawing">
    <cdr:from>
      <cdr:x>0.10909</cdr:x>
      <cdr:y>0.35352</cdr:y>
    </cdr:from>
    <cdr:to>
      <cdr:x>0.27273</cdr:x>
      <cdr:y>0.49577</cdr:y>
    </cdr:to>
    <cdr:sp macro="" textlink="">
      <cdr:nvSpPr>
        <cdr:cNvPr id="2" name="TextBox 1"/>
        <cdr:cNvSpPr txBox="1"/>
      </cdr:nvSpPr>
      <cdr:spPr>
        <a:xfrm xmlns:a="http://schemas.openxmlformats.org/drawingml/2006/main">
          <a:off x="934065" y="2056581"/>
          <a:ext cx="1401096" cy="8275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0.00383</cdr:x>
      <cdr:y>0.96468</cdr:y>
    </cdr:from>
    <cdr:to>
      <cdr:x>0.67413</cdr:x>
      <cdr:y>1</cdr:y>
    </cdr:to>
    <cdr:sp macro="" textlink="">
      <cdr:nvSpPr>
        <cdr:cNvPr id="61" name="TextBox 1">
          <a:extLst xmlns:a="http://schemas.openxmlformats.org/drawingml/2006/main">
            <a:ext uri="{FF2B5EF4-FFF2-40B4-BE49-F238E27FC236}">
              <a16:creationId xmlns:a16="http://schemas.microsoft.com/office/drawing/2014/main" id="{D7EB0171-12CD-4359-B1ED-20D965C70657}"/>
            </a:ext>
          </a:extLst>
        </cdr:cNvPr>
        <cdr:cNvSpPr txBox="1"/>
      </cdr:nvSpPr>
      <cdr:spPr>
        <a:xfrm xmlns:a="http://schemas.openxmlformats.org/drawingml/2006/main">
          <a:off x="43742" y="6074670"/>
          <a:ext cx="7655633" cy="2224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dirty="0">
              <a:solidFill>
                <a:srgbClr val="595959"/>
              </a:solidFill>
              <a:latin typeface="Franklin Gothic Book" panose="020B0503020102020204" pitchFamily="34" charset="0"/>
            </a:rPr>
            <a:t>Source: SC</a:t>
          </a:r>
          <a:r>
            <a:rPr lang="en-US" sz="900" baseline="0" dirty="0">
              <a:solidFill>
                <a:srgbClr val="595959"/>
              </a:solidFill>
              <a:latin typeface="Franklin Gothic Book" panose="020B0503020102020204" pitchFamily="34" charset="0"/>
            </a:rPr>
            <a:t> Department of Revenue, </a:t>
          </a:r>
          <a:r>
            <a:rPr lang="en-US" sz="900" dirty="0">
              <a:solidFill>
                <a:srgbClr val="595959"/>
              </a:solidFill>
              <a:latin typeface="Franklin Gothic Book" panose="020B0503020102020204" pitchFamily="34" charset="0"/>
            </a:rPr>
            <a:t>SC Revenue and Fiscal Affairs Office 32m-mad/8/24/2026</a:t>
          </a:r>
        </a:p>
      </cdr:txBody>
    </cdr:sp>
  </cdr:relSizeAnchor>
  <cdr:relSizeAnchor xmlns:cdr="http://schemas.openxmlformats.org/drawingml/2006/chartDrawing">
    <cdr:from>
      <cdr:x>0.48175</cdr:x>
      <cdr:y>0.61019</cdr:y>
    </cdr:from>
    <cdr:to>
      <cdr:x>0.65288</cdr:x>
      <cdr:y>0.66667</cdr:y>
    </cdr:to>
    <cdr:sp macro="" textlink="">
      <cdr:nvSpPr>
        <cdr:cNvPr id="3" name="TextBox 2">
          <a:extLst xmlns:a="http://schemas.openxmlformats.org/drawingml/2006/main">
            <a:ext uri="{FF2B5EF4-FFF2-40B4-BE49-F238E27FC236}">
              <a16:creationId xmlns:a16="http://schemas.microsoft.com/office/drawing/2014/main" id="{395D3005-B37F-6397-3BD8-277F7433BF40}"/>
            </a:ext>
          </a:extLst>
        </cdr:cNvPr>
        <cdr:cNvSpPr txBox="1"/>
      </cdr:nvSpPr>
      <cdr:spPr>
        <a:xfrm xmlns:a="http://schemas.openxmlformats.org/drawingml/2006/main">
          <a:off x="5893594" y="4395391"/>
          <a:ext cx="2093515" cy="40679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0.53319</cdr:x>
      <cdr:y>0.5908</cdr:y>
    </cdr:from>
    <cdr:to>
      <cdr:x>0.60793</cdr:x>
      <cdr:y>0.71774</cdr:y>
    </cdr:to>
    <cdr:sp macro="" textlink="">
      <cdr:nvSpPr>
        <cdr:cNvPr id="4" name="TextBox 3">
          <a:extLst xmlns:a="http://schemas.openxmlformats.org/drawingml/2006/main">
            <a:ext uri="{FF2B5EF4-FFF2-40B4-BE49-F238E27FC236}">
              <a16:creationId xmlns:a16="http://schemas.microsoft.com/office/drawing/2014/main" id="{CE5285D4-47F2-E68B-4073-0F4C1F2840ED}"/>
            </a:ext>
          </a:extLst>
        </cdr:cNvPr>
        <cdr:cNvSpPr txBox="1"/>
      </cdr:nvSpPr>
      <cdr:spPr>
        <a:xfrm xmlns:a="http://schemas.openxmlformats.org/drawingml/2006/main">
          <a:off x="6522839" y="425569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0.79941</cdr:x>
      <cdr:y>0.52529</cdr:y>
    </cdr:from>
    <cdr:to>
      <cdr:x>0.93972</cdr:x>
      <cdr:y>0.56981</cdr:y>
    </cdr:to>
    <cdr:sp macro="" textlink="">
      <cdr:nvSpPr>
        <cdr:cNvPr id="5" name="TextBox 4">
          <a:extLst xmlns:a="http://schemas.openxmlformats.org/drawingml/2006/main">
            <a:ext uri="{FF2B5EF4-FFF2-40B4-BE49-F238E27FC236}">
              <a16:creationId xmlns:a16="http://schemas.microsoft.com/office/drawing/2014/main" id="{84176FA3-1AD8-98CE-11D6-323A70CE62A8}"/>
            </a:ext>
          </a:extLst>
        </cdr:cNvPr>
        <cdr:cNvSpPr txBox="1"/>
      </cdr:nvSpPr>
      <cdr:spPr>
        <a:xfrm xmlns:a="http://schemas.openxmlformats.org/drawingml/2006/main">
          <a:off x="8406278" y="2728974"/>
          <a:ext cx="1475444" cy="2312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kern="1200" dirty="0"/>
            <a:t>General</a:t>
          </a:r>
          <a:r>
            <a:rPr lang="en-US" kern="1200" baseline="0" dirty="0"/>
            <a:t> Fund: 4%</a:t>
          </a:r>
          <a:endParaRPr lang="en-US" kern="1200" dirty="0"/>
        </a:p>
      </cdr:txBody>
    </cdr:sp>
  </cdr:relSizeAnchor>
  <cdr:relSizeAnchor xmlns:cdr="http://schemas.openxmlformats.org/drawingml/2006/chartDrawing">
    <cdr:from>
      <cdr:x>0.68957</cdr:x>
      <cdr:y>0.45792</cdr:y>
    </cdr:from>
    <cdr:to>
      <cdr:x>0.95044</cdr:x>
      <cdr:y>0.5</cdr:y>
    </cdr:to>
    <cdr:sp macro="" textlink="">
      <cdr:nvSpPr>
        <cdr:cNvPr id="6" name="TextBox 1">
          <a:extLst xmlns:a="http://schemas.openxmlformats.org/drawingml/2006/main">
            <a:ext uri="{FF2B5EF4-FFF2-40B4-BE49-F238E27FC236}">
              <a16:creationId xmlns:a16="http://schemas.microsoft.com/office/drawing/2014/main" id="{CFF05E56-2AD2-E2B7-9BBA-846A18A12F84}"/>
            </a:ext>
          </a:extLst>
        </cdr:cNvPr>
        <cdr:cNvSpPr txBox="1"/>
      </cdr:nvSpPr>
      <cdr:spPr>
        <a:xfrm xmlns:a="http://schemas.openxmlformats.org/drawingml/2006/main">
          <a:off x="7251206" y="2378977"/>
          <a:ext cx="2743204" cy="2186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kern="1200" dirty="0"/>
            <a:t>Education Improvement Act Fund (EIA): </a:t>
          </a:r>
          <a:r>
            <a:rPr lang="en-US" kern="1200" baseline="0" dirty="0"/>
            <a:t>1%</a:t>
          </a:r>
          <a:endParaRPr lang="en-US" kern="1200" dirty="0"/>
        </a:p>
      </cdr:txBody>
    </cdr:sp>
  </cdr:relSizeAnchor>
  <cdr:relSizeAnchor xmlns:cdr="http://schemas.openxmlformats.org/drawingml/2006/chartDrawing">
    <cdr:from>
      <cdr:x>0.70467</cdr:x>
      <cdr:y>0.3674</cdr:y>
    </cdr:from>
    <cdr:to>
      <cdr:x>0.97434</cdr:x>
      <cdr:y>0.40748</cdr:y>
    </cdr:to>
    <cdr:sp macro="" textlink="">
      <cdr:nvSpPr>
        <cdr:cNvPr id="7" name="TextBox 1">
          <a:extLst xmlns:a="http://schemas.openxmlformats.org/drawingml/2006/main">
            <a:ext uri="{FF2B5EF4-FFF2-40B4-BE49-F238E27FC236}">
              <a16:creationId xmlns:a16="http://schemas.microsoft.com/office/drawing/2014/main" id="{E440C6D2-4E90-BD29-544C-828D6D935313}"/>
            </a:ext>
          </a:extLst>
        </cdr:cNvPr>
        <cdr:cNvSpPr txBox="1"/>
      </cdr:nvSpPr>
      <cdr:spPr>
        <a:xfrm xmlns:a="http://schemas.openxmlformats.org/drawingml/2006/main">
          <a:off x="7410069" y="1908712"/>
          <a:ext cx="2835742" cy="20820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kern="1200" baseline="0" dirty="0">
              <a:solidFill>
                <a:schemeClr val="bg1"/>
              </a:solidFill>
            </a:rPr>
            <a:t>Homestead Exemption Fund (HEX): 1%</a:t>
          </a:r>
          <a:endParaRPr lang="en-US" kern="1200" dirty="0">
            <a:solidFill>
              <a:schemeClr val="bg1"/>
            </a:solidFill>
          </a:endParaRPr>
        </a:p>
      </cdr:txBody>
    </cdr:sp>
  </cdr:relSizeAnchor>
  <cdr:relSizeAnchor xmlns:cdr="http://schemas.openxmlformats.org/drawingml/2006/chartDrawing">
    <cdr:from>
      <cdr:x>0.77921</cdr:x>
      <cdr:y>0.21723</cdr:y>
    </cdr:from>
    <cdr:to>
      <cdr:x>0.95992</cdr:x>
      <cdr:y>0.33944</cdr:y>
    </cdr:to>
    <cdr:sp macro="" textlink="">
      <cdr:nvSpPr>
        <cdr:cNvPr id="8" name="TextBox 7">
          <a:extLst xmlns:a="http://schemas.openxmlformats.org/drawingml/2006/main">
            <a:ext uri="{FF2B5EF4-FFF2-40B4-BE49-F238E27FC236}">
              <a16:creationId xmlns:a16="http://schemas.microsoft.com/office/drawing/2014/main" id="{7FA7FDBC-3059-1C74-DC85-FFF0B6BFCA2A}"/>
            </a:ext>
          </a:extLst>
        </cdr:cNvPr>
        <cdr:cNvSpPr txBox="1"/>
      </cdr:nvSpPr>
      <cdr:spPr>
        <a:xfrm xmlns:a="http://schemas.openxmlformats.org/drawingml/2006/main">
          <a:off x="8193899" y="1108940"/>
          <a:ext cx="1900202" cy="6238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kern="1200" dirty="0">
              <a:solidFill>
                <a:schemeClr val="bg1"/>
              </a:solidFill>
            </a:rPr>
            <a:t>Local Option Sales Taxes:</a:t>
          </a:r>
        </a:p>
        <a:p xmlns:a="http://schemas.openxmlformats.org/drawingml/2006/main">
          <a:pPr algn="ctr"/>
          <a:r>
            <a:rPr lang="en-US" kern="1200" dirty="0">
              <a:solidFill>
                <a:schemeClr val="bg1"/>
              </a:solidFill>
            </a:rPr>
            <a:t>FY 26 Statewide</a:t>
          </a:r>
          <a:r>
            <a:rPr lang="en-US" kern="1200" baseline="0" dirty="0">
              <a:solidFill>
                <a:schemeClr val="bg1"/>
              </a:solidFill>
            </a:rPr>
            <a:t> </a:t>
          </a:r>
          <a:r>
            <a:rPr lang="en-US" kern="1200" dirty="0">
              <a:solidFill>
                <a:schemeClr val="bg1"/>
              </a:solidFill>
            </a:rPr>
            <a:t>Average Rate: 1.62%</a:t>
          </a:r>
        </a:p>
      </cdr:txBody>
    </cdr:sp>
  </cdr:relSizeAnchor>
</c:userShapes>
</file>

<file path=ppt/drawings/drawing39.xml><?xml version="1.0" encoding="utf-8"?>
<c:userShapes xmlns:c="http://schemas.openxmlformats.org/drawingml/2006/chart">
  <cdr:relSizeAnchor xmlns:cdr="http://schemas.openxmlformats.org/drawingml/2006/chartDrawing">
    <cdr:from>
      <cdr:x>0.04209</cdr:x>
      <cdr:y>0.94798</cdr:y>
    </cdr:from>
    <cdr:to>
      <cdr:x>0.92411</cdr:x>
      <cdr:y>0.9896</cdr:y>
    </cdr:to>
    <cdr:sp macro="" textlink="">
      <cdr:nvSpPr>
        <cdr:cNvPr id="2" name="TextBox 1">
          <a:extLst xmlns:a="http://schemas.openxmlformats.org/drawingml/2006/main">
            <a:ext uri="{FF2B5EF4-FFF2-40B4-BE49-F238E27FC236}">
              <a16:creationId xmlns:a16="http://schemas.microsoft.com/office/drawing/2014/main" id="{C5AD7E0C-5980-EAB3-42CC-FB21D6BB1030}"/>
            </a:ext>
          </a:extLst>
        </cdr:cNvPr>
        <cdr:cNvSpPr txBox="1"/>
      </cdr:nvSpPr>
      <cdr:spPr>
        <a:xfrm xmlns:a="http://schemas.openxmlformats.org/drawingml/2006/main">
          <a:off x="479885" y="5962214"/>
          <a:ext cx="10055783" cy="2617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0.4599</cdr:x>
      <cdr:y>0.42731</cdr:y>
    </cdr:from>
    <cdr:to>
      <cdr:x>0.5401</cdr:x>
      <cdr:y>0.57269</cdr:y>
    </cdr:to>
    <cdr:sp macro="" textlink="">
      <cdr:nvSpPr>
        <cdr:cNvPr id="3" name="TextBox 2">
          <a:extLst xmlns:a="http://schemas.openxmlformats.org/drawingml/2006/main">
            <a:ext uri="{FF2B5EF4-FFF2-40B4-BE49-F238E27FC236}">
              <a16:creationId xmlns:a16="http://schemas.microsoft.com/office/drawing/2014/main" id="{B1E17289-1B4E-EBBD-1C62-3333BD4F5550}"/>
            </a:ext>
          </a:extLst>
        </cdr:cNvPr>
        <cdr:cNvSpPr txBox="1"/>
      </cdr:nvSpPr>
      <cdr:spPr>
        <a:xfrm xmlns:a="http://schemas.openxmlformats.org/drawingml/2006/main">
          <a:off x="5243258" y="2687504"/>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0.04855</cdr:x>
      <cdr:y>0.94451</cdr:y>
    </cdr:from>
    <cdr:to>
      <cdr:x>0.99362</cdr:x>
      <cdr:y>1</cdr:y>
    </cdr:to>
    <cdr:sp macro="" textlink="">
      <cdr:nvSpPr>
        <cdr:cNvPr id="4" name="TextBox 3">
          <a:extLst xmlns:a="http://schemas.openxmlformats.org/drawingml/2006/main">
            <a:ext uri="{FF2B5EF4-FFF2-40B4-BE49-F238E27FC236}">
              <a16:creationId xmlns:a16="http://schemas.microsoft.com/office/drawing/2014/main" id="{4AB0F8ED-FB89-FE04-D033-B01ED3CA5601}"/>
            </a:ext>
          </a:extLst>
        </cdr:cNvPr>
        <cdr:cNvSpPr txBox="1"/>
      </cdr:nvSpPr>
      <cdr:spPr>
        <a:xfrm xmlns:a="http://schemas.openxmlformats.org/drawingml/2006/main">
          <a:off x="553468" y="5940400"/>
          <a:ext cx="10774738" cy="3490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0.4599</cdr:x>
      <cdr:y>0.42731</cdr:y>
    </cdr:from>
    <cdr:to>
      <cdr:x>0.5401</cdr:x>
      <cdr:y>0.57269</cdr:y>
    </cdr:to>
    <cdr:sp macro="" textlink="">
      <cdr:nvSpPr>
        <cdr:cNvPr id="5" name="TextBox 4">
          <a:extLst xmlns:a="http://schemas.openxmlformats.org/drawingml/2006/main">
            <a:ext uri="{FF2B5EF4-FFF2-40B4-BE49-F238E27FC236}">
              <a16:creationId xmlns:a16="http://schemas.microsoft.com/office/drawing/2014/main" id="{E73AEE82-6FB1-85CD-61FC-1F277466315C}"/>
            </a:ext>
          </a:extLst>
        </cdr:cNvPr>
        <cdr:cNvSpPr txBox="1"/>
      </cdr:nvSpPr>
      <cdr:spPr>
        <a:xfrm xmlns:a="http://schemas.openxmlformats.org/drawingml/2006/main">
          <a:off x="5243258" y="2687504"/>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0.01913</cdr:x>
      <cdr:y>0.85461</cdr:y>
    </cdr:from>
    <cdr:to>
      <cdr:x>0.88775</cdr:x>
      <cdr:y>1</cdr:y>
    </cdr:to>
    <cdr:sp macro="" textlink="">
      <cdr:nvSpPr>
        <cdr:cNvPr id="6" name="TextBox 5">
          <a:extLst xmlns:a="http://schemas.openxmlformats.org/drawingml/2006/main">
            <a:ext uri="{FF2B5EF4-FFF2-40B4-BE49-F238E27FC236}">
              <a16:creationId xmlns:a16="http://schemas.microsoft.com/office/drawing/2014/main" id="{D9695246-B425-E30D-2597-CDFD1FC1005F}"/>
            </a:ext>
          </a:extLst>
        </cdr:cNvPr>
        <cdr:cNvSpPr txBox="1"/>
      </cdr:nvSpPr>
      <cdr:spPr>
        <a:xfrm xmlns:a="http://schemas.openxmlformats.org/drawingml/2006/main">
          <a:off x="218129" y="5375008"/>
          <a:ext cx="9903091"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0.60276</cdr:x>
      <cdr:y>0.10592</cdr:y>
    </cdr:from>
    <cdr:to>
      <cdr:x>0.68296</cdr:x>
      <cdr:y>0.25131</cdr:y>
    </cdr:to>
    <cdr:sp macro="" textlink="">
      <cdr:nvSpPr>
        <cdr:cNvPr id="7" name="TextBox 6">
          <a:extLst xmlns:a="http://schemas.openxmlformats.org/drawingml/2006/main">
            <a:ext uri="{FF2B5EF4-FFF2-40B4-BE49-F238E27FC236}">
              <a16:creationId xmlns:a16="http://schemas.microsoft.com/office/drawing/2014/main" id="{EE52C4F3-4FCB-536B-89AB-B85603625F01}"/>
            </a:ext>
          </a:extLst>
        </cdr:cNvPr>
        <cdr:cNvSpPr txBox="1"/>
      </cdr:nvSpPr>
      <cdr:spPr>
        <a:xfrm xmlns:a="http://schemas.openxmlformats.org/drawingml/2006/main">
          <a:off x="6871960" y="666168"/>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cdr:x>
      <cdr:y>0.95213</cdr:y>
    </cdr:from>
    <cdr:to>
      <cdr:x>0.69768</cdr:x>
      <cdr:y>1</cdr:y>
    </cdr:to>
    <cdr:sp macro="" textlink="">
      <cdr:nvSpPr>
        <cdr:cNvPr id="8" name="TextBox 7">
          <a:extLst xmlns:a="http://schemas.openxmlformats.org/drawingml/2006/main">
            <a:ext uri="{FF2B5EF4-FFF2-40B4-BE49-F238E27FC236}">
              <a16:creationId xmlns:a16="http://schemas.microsoft.com/office/drawing/2014/main" id="{A3EB9A70-6CAD-CEAD-A606-006AFE6DCFC6}"/>
            </a:ext>
          </a:extLst>
        </cdr:cNvPr>
        <cdr:cNvSpPr txBox="1"/>
      </cdr:nvSpPr>
      <cdr:spPr>
        <a:xfrm xmlns:a="http://schemas.openxmlformats.org/drawingml/2006/main">
          <a:off x="0" y="4641908"/>
          <a:ext cx="7336523" cy="2333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 Department of Revenue, SC Local</a:t>
          </a:r>
          <a:r>
            <a:rPr lang="en-US" sz="900" kern="1200" baseline="0" dirty="0">
              <a:solidFill>
                <a:schemeClr val="tx1">
                  <a:lumMod val="65000"/>
                  <a:lumOff val="35000"/>
                </a:schemeClr>
              </a:solidFill>
              <a:latin typeface="Franklin Gothic Book" panose="020B0503020102020204" pitchFamily="34" charset="0"/>
            </a:rPr>
            <a:t> Tax Designation by County, Effective May 1, 2026. RFA/lpw/8/24/2026</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40.xml><?xml version="1.0" encoding="utf-8"?>
<c:userShapes xmlns:c="http://schemas.openxmlformats.org/drawingml/2006/chart">
  <cdr:relSizeAnchor xmlns:cdr="http://schemas.openxmlformats.org/drawingml/2006/chartDrawing">
    <cdr:from>
      <cdr:x>0.02296</cdr:x>
      <cdr:y>0.90667</cdr:y>
    </cdr:from>
    <cdr:to>
      <cdr:x>0.68779</cdr:x>
      <cdr:y>0.98833</cdr:y>
    </cdr:to>
    <cdr:sp macro="" textlink="">
      <cdr:nvSpPr>
        <cdr:cNvPr id="2" name="TextBox 1">
          <a:extLst xmlns:a="http://schemas.openxmlformats.org/drawingml/2006/main">
            <a:ext uri="{FF2B5EF4-FFF2-40B4-BE49-F238E27FC236}">
              <a16:creationId xmlns:a16="http://schemas.microsoft.com/office/drawing/2014/main" id="{5F051BF1-CB8A-6779-3675-63DC751D3DA1}"/>
            </a:ext>
          </a:extLst>
        </cdr:cNvPr>
        <cdr:cNvSpPr txBox="1"/>
      </cdr:nvSpPr>
      <cdr:spPr>
        <a:xfrm xmlns:a="http://schemas.openxmlformats.org/drawingml/2006/main">
          <a:off x="261676" y="5694066"/>
          <a:ext cx="7578132" cy="5128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0.01745</cdr:x>
      <cdr:y>0.86667</cdr:y>
    </cdr:from>
    <cdr:to>
      <cdr:x>0.6079</cdr:x>
      <cdr:y>0.94167</cdr:y>
    </cdr:to>
    <cdr:sp macro="" textlink="">
      <cdr:nvSpPr>
        <cdr:cNvPr id="3" name="TextBox 2">
          <a:extLst xmlns:a="http://schemas.openxmlformats.org/drawingml/2006/main">
            <a:ext uri="{FF2B5EF4-FFF2-40B4-BE49-F238E27FC236}">
              <a16:creationId xmlns:a16="http://schemas.microsoft.com/office/drawing/2014/main" id="{F531D71F-E7BA-11DA-8FC2-084CB2C23953}"/>
            </a:ext>
          </a:extLst>
        </cdr:cNvPr>
        <cdr:cNvSpPr txBox="1"/>
      </cdr:nvSpPr>
      <cdr:spPr>
        <a:xfrm xmlns:a="http://schemas.openxmlformats.org/drawingml/2006/main">
          <a:off x="198874" y="5442857"/>
          <a:ext cx="6730302" cy="47101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0.02663</cdr:x>
      <cdr:y>0.89</cdr:y>
    </cdr:from>
    <cdr:to>
      <cdr:x>0.69421</cdr:x>
      <cdr:y>0.95833</cdr:y>
    </cdr:to>
    <cdr:sp macro="" textlink="">
      <cdr:nvSpPr>
        <cdr:cNvPr id="4" name="TextBox 3">
          <a:extLst xmlns:a="http://schemas.openxmlformats.org/drawingml/2006/main">
            <a:ext uri="{FF2B5EF4-FFF2-40B4-BE49-F238E27FC236}">
              <a16:creationId xmlns:a16="http://schemas.microsoft.com/office/drawing/2014/main" id="{77CF8633-1842-76D5-14DD-40E8677194D3}"/>
            </a:ext>
          </a:extLst>
        </cdr:cNvPr>
        <cdr:cNvSpPr txBox="1"/>
      </cdr:nvSpPr>
      <cdr:spPr>
        <a:xfrm xmlns:a="http://schemas.openxmlformats.org/drawingml/2006/main">
          <a:off x="303544" y="5589396"/>
          <a:ext cx="7609533" cy="4291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0.02663</cdr:x>
      <cdr:y>0.90833</cdr:y>
    </cdr:from>
    <cdr:to>
      <cdr:x>0.41965</cdr:x>
      <cdr:y>0.95833</cdr:y>
    </cdr:to>
    <cdr:sp macro="" textlink="">
      <cdr:nvSpPr>
        <cdr:cNvPr id="5" name="TextBox 4">
          <a:extLst xmlns:a="http://schemas.openxmlformats.org/drawingml/2006/main">
            <a:ext uri="{FF2B5EF4-FFF2-40B4-BE49-F238E27FC236}">
              <a16:creationId xmlns:a16="http://schemas.microsoft.com/office/drawing/2014/main" id="{17C698CB-DF9A-9E2C-DEBC-3D3624CACBBE}"/>
            </a:ext>
          </a:extLst>
        </cdr:cNvPr>
        <cdr:cNvSpPr txBox="1"/>
      </cdr:nvSpPr>
      <cdr:spPr>
        <a:xfrm xmlns:a="http://schemas.openxmlformats.org/drawingml/2006/main">
          <a:off x="303544" y="5704533"/>
          <a:ext cx="4479890" cy="3140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0.00669</cdr:x>
      <cdr:y>0.93298</cdr:y>
    </cdr:from>
    <cdr:to>
      <cdr:x>0.99331</cdr:x>
      <cdr:y>1</cdr:y>
    </cdr:to>
    <cdr:sp macro="" textlink="">
      <cdr:nvSpPr>
        <cdr:cNvPr id="6" name="TextBox 5">
          <a:extLst xmlns:a="http://schemas.openxmlformats.org/drawingml/2006/main">
            <a:ext uri="{FF2B5EF4-FFF2-40B4-BE49-F238E27FC236}">
              <a16:creationId xmlns:a16="http://schemas.microsoft.com/office/drawing/2014/main" id="{6C9260D5-8981-EAAD-3303-D3D3537F399B}"/>
            </a:ext>
          </a:extLst>
        </cdr:cNvPr>
        <cdr:cNvSpPr txBox="1"/>
      </cdr:nvSpPr>
      <cdr:spPr>
        <a:xfrm xmlns:a="http://schemas.openxmlformats.org/drawingml/2006/main">
          <a:off x="70349" y="4782651"/>
          <a:ext cx="10374902" cy="343559"/>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kern="1200" dirty="0">
              <a:solidFill>
                <a:schemeClr val="tx1">
                  <a:lumMod val="65000"/>
                  <a:lumOff val="35000"/>
                </a:schemeClr>
              </a:solidFill>
            </a:rPr>
            <a:t>Source: SC Dept.</a:t>
          </a:r>
          <a:r>
            <a:rPr lang="en-US" sz="900" kern="1200" baseline="0" dirty="0">
              <a:solidFill>
                <a:schemeClr val="tx1">
                  <a:lumMod val="65000"/>
                  <a:lumOff val="35000"/>
                </a:schemeClr>
              </a:solidFill>
            </a:rPr>
            <a:t> of Revenue local option sales tax revenue and net taxable sales by county; RFA estimates based on other local option sales tax or net taxable sales </a:t>
          </a:r>
          <a:r>
            <a:rPr lang="en-US" sz="900" baseline="0" dirty="0">
              <a:solidFill>
                <a:srgbClr val="595959"/>
              </a:solidFill>
              <a:effectLst/>
              <a:latin typeface="+mn-lt"/>
              <a:ea typeface="+mn-ea"/>
              <a:cs typeface="+mn-cs"/>
            </a:rPr>
            <a:t>3</a:t>
          </a:r>
          <a:r>
            <a:rPr lang="en-US" sz="900" kern="1200" baseline="0" dirty="0">
              <a:solidFill>
                <a:srgbClr val="595959"/>
              </a:solidFill>
              <a:latin typeface="+mn-lt"/>
              <a:ea typeface="+mn-ea"/>
              <a:cs typeface="+mn-cs"/>
            </a:rPr>
            <a:t>76B</a:t>
          </a:r>
          <a:r>
            <a:rPr lang="en-US" sz="900" baseline="0" dirty="0">
              <a:solidFill>
                <a:srgbClr val="595959"/>
              </a:solidFill>
              <a:effectLst/>
              <a:latin typeface="+mn-lt"/>
              <a:ea typeface="+mn-ea"/>
              <a:cs typeface="+mn-cs"/>
            </a:rPr>
            <a:t> - </a:t>
          </a:r>
          <a:r>
            <a:rPr lang="en-US" sz="900" kern="1200" baseline="0" dirty="0">
              <a:solidFill>
                <a:schemeClr val="tx1">
                  <a:lumMod val="65000"/>
                  <a:lumOff val="35000"/>
                </a:schemeClr>
              </a:solidFill>
              <a:latin typeface="+mn-lt"/>
              <a:ea typeface="+mn-ea"/>
              <a:cs typeface="+mn-cs"/>
            </a:rPr>
            <a:t>RFA/md/01/27/2026 </a:t>
          </a:r>
        </a:p>
      </cdr:txBody>
    </cdr:sp>
  </cdr:relSizeAnchor>
  <cdr:relSizeAnchor xmlns:cdr="http://schemas.openxmlformats.org/drawingml/2006/chartDrawing">
    <cdr:from>
      <cdr:x>0.90034</cdr:x>
      <cdr:y>0.58966</cdr:y>
    </cdr:from>
    <cdr:to>
      <cdr:x>0.98056</cdr:x>
      <cdr:y>0.62966</cdr:y>
    </cdr:to>
    <cdr:sp macro="" textlink="">
      <cdr:nvSpPr>
        <cdr:cNvPr id="7" name="TextBox 6">
          <a:extLst xmlns:a="http://schemas.openxmlformats.org/drawingml/2006/main">
            <a:ext uri="{FF2B5EF4-FFF2-40B4-BE49-F238E27FC236}">
              <a16:creationId xmlns:a16="http://schemas.microsoft.com/office/drawing/2014/main" id="{EC36962A-5052-9B6B-0D24-EEABB93EADAC}"/>
            </a:ext>
          </a:extLst>
        </cdr:cNvPr>
        <cdr:cNvSpPr txBox="1"/>
      </cdr:nvSpPr>
      <cdr:spPr>
        <a:xfrm xmlns:a="http://schemas.openxmlformats.org/drawingml/2006/main">
          <a:off x="9467656" y="2884190"/>
          <a:ext cx="843562" cy="19565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kern="1200" dirty="0">
              <a:solidFill>
                <a:schemeClr val="tx1">
                  <a:lumMod val="65000"/>
                  <a:lumOff val="35000"/>
                </a:schemeClr>
              </a:solidFill>
            </a:rPr>
            <a:t>(e)- Estimate</a:t>
          </a:r>
        </a:p>
      </cdr:txBody>
    </cdr:sp>
  </cdr:relSizeAnchor>
  <cdr:relSizeAnchor xmlns:cdr="http://schemas.openxmlformats.org/drawingml/2006/chartDrawing">
    <cdr:from>
      <cdr:x>0</cdr:x>
      <cdr:y>0.96006</cdr:y>
    </cdr:from>
    <cdr:to>
      <cdr:x>0.53307</cdr:x>
      <cdr:y>1</cdr:y>
    </cdr:to>
    <cdr:sp macro="" textlink="">
      <cdr:nvSpPr>
        <cdr:cNvPr id="8" name="TextBox 7">
          <a:extLst xmlns:a="http://schemas.openxmlformats.org/drawingml/2006/main">
            <a:ext uri="{FF2B5EF4-FFF2-40B4-BE49-F238E27FC236}">
              <a16:creationId xmlns:a16="http://schemas.microsoft.com/office/drawing/2014/main" id="{FDED9722-455A-16A7-9194-C2D1E9417FF9}"/>
            </a:ext>
          </a:extLst>
        </cdr:cNvPr>
        <cdr:cNvSpPr txBox="1"/>
      </cdr:nvSpPr>
      <cdr:spPr>
        <a:xfrm xmlns:a="http://schemas.openxmlformats.org/drawingml/2006/main">
          <a:off x="0" y="4695932"/>
          <a:ext cx="5605551" cy="1953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rgbClr val="595959"/>
              </a:solidFill>
            </a:rPr>
            <a:t>Note: Collections do not include tax on</a:t>
          </a:r>
          <a:r>
            <a:rPr lang="en-US" sz="900" kern="1200" baseline="0" dirty="0">
              <a:solidFill>
                <a:srgbClr val="595959"/>
              </a:solidFill>
            </a:rPr>
            <a:t> unprepared food.</a:t>
          </a:r>
          <a:endParaRPr lang="en-US" sz="900" kern="1200" dirty="0">
            <a:solidFill>
              <a:srgbClr val="595959"/>
            </a:solidFill>
          </a:endParaRPr>
        </a:p>
      </cdr:txBody>
    </cdr:sp>
  </cdr:relSizeAnchor>
</c:userShapes>
</file>

<file path=ppt/drawings/drawing41.xml><?xml version="1.0" encoding="utf-8"?>
<c:userShapes xmlns:c="http://schemas.openxmlformats.org/drawingml/2006/chart">
  <cdr:relSizeAnchor xmlns:cdr="http://schemas.openxmlformats.org/drawingml/2006/chartDrawing">
    <cdr:from>
      <cdr:x>0.00919</cdr:x>
      <cdr:y>0.93313</cdr:y>
    </cdr:from>
    <cdr:to>
      <cdr:x>0.87076</cdr:x>
      <cdr:y>1</cdr:y>
    </cdr:to>
    <cdr:sp macro="" textlink="">
      <cdr:nvSpPr>
        <cdr:cNvPr id="2" name="TextBox 1">
          <a:extLst xmlns:a="http://schemas.openxmlformats.org/drawingml/2006/main">
            <a:ext uri="{FF2B5EF4-FFF2-40B4-BE49-F238E27FC236}">
              <a16:creationId xmlns:a16="http://schemas.microsoft.com/office/drawing/2014/main" id="{8F4D9E06-D087-31DF-B6D5-044FC16A10D9}"/>
            </a:ext>
          </a:extLst>
        </cdr:cNvPr>
        <cdr:cNvSpPr txBox="1"/>
      </cdr:nvSpPr>
      <cdr:spPr>
        <a:xfrm xmlns:a="http://schemas.openxmlformats.org/drawingml/2006/main">
          <a:off x="97537" y="4331430"/>
          <a:ext cx="9143958" cy="3104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 Department of Transportation, Monthly Motor Fuel Revenue History, SC Revenue</a:t>
          </a:r>
          <a:r>
            <a:rPr lang="en-US" sz="900" kern="1200" baseline="0" dirty="0">
              <a:solidFill>
                <a:schemeClr val="tx1">
                  <a:lumMod val="65000"/>
                  <a:lumOff val="35000"/>
                </a:schemeClr>
              </a:solidFill>
              <a:latin typeface="Franklin Gothic Book" panose="020B0503020102020204" pitchFamily="34" charset="0"/>
            </a:rPr>
            <a:t> and Fiscal Affairs, Motor Fuel User Fee History. RFA/8/24/2026</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42.xml><?xml version="1.0" encoding="utf-8"?>
<c:userShapes xmlns:c="http://schemas.openxmlformats.org/drawingml/2006/chart">
  <cdr:relSizeAnchor xmlns:cdr="http://schemas.openxmlformats.org/drawingml/2006/chartDrawing">
    <cdr:from>
      <cdr:x>0.01013</cdr:x>
      <cdr:y>0.34387</cdr:y>
    </cdr:from>
    <cdr:to>
      <cdr:x>0.05277</cdr:x>
      <cdr:y>0.51615</cdr:y>
    </cdr:to>
    <cdr:sp macro="" textlink="">
      <cdr:nvSpPr>
        <cdr:cNvPr id="2" name="TextBox 1">
          <a:extLst xmlns:a="http://schemas.openxmlformats.org/drawingml/2006/main">
            <a:ext uri="{FF2B5EF4-FFF2-40B4-BE49-F238E27FC236}">
              <a16:creationId xmlns:a16="http://schemas.microsoft.com/office/drawing/2014/main" id="{B6DC8283-2209-90F4-0AF0-837EC79067DA}"/>
            </a:ext>
          </a:extLst>
        </cdr:cNvPr>
        <cdr:cNvSpPr txBox="1"/>
      </cdr:nvSpPr>
      <cdr:spPr>
        <a:xfrm xmlns:a="http://schemas.openxmlformats.org/drawingml/2006/main" rot="16200000">
          <a:off x="-269036" y="2518560"/>
          <a:ext cx="1083016" cy="36941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dirty="0">
              <a:solidFill>
                <a:srgbClr val="595959"/>
              </a:solidFill>
            </a:rPr>
            <a:t>(Millions)</a:t>
          </a:r>
        </a:p>
      </cdr:txBody>
    </cdr:sp>
  </cdr:relSizeAnchor>
  <cdr:relSizeAnchor xmlns:cdr="http://schemas.openxmlformats.org/drawingml/2006/chartDrawing">
    <cdr:from>
      <cdr:x>0.03855</cdr:x>
      <cdr:y>0.94549</cdr:y>
    </cdr:from>
    <cdr:to>
      <cdr:x>1</cdr:x>
      <cdr:y>0.99883</cdr:y>
    </cdr:to>
    <cdr:sp macro="" textlink="">
      <cdr:nvSpPr>
        <cdr:cNvPr id="3" name="TextBox 2">
          <a:extLst xmlns:a="http://schemas.openxmlformats.org/drawingml/2006/main">
            <a:ext uri="{FF2B5EF4-FFF2-40B4-BE49-F238E27FC236}">
              <a16:creationId xmlns:a16="http://schemas.microsoft.com/office/drawing/2014/main" id="{6A2AC836-0AFD-48F3-1616-819C8BF69450}"/>
            </a:ext>
          </a:extLst>
        </cdr:cNvPr>
        <cdr:cNvSpPr txBox="1"/>
      </cdr:nvSpPr>
      <cdr:spPr>
        <a:xfrm xmlns:a="http://schemas.openxmlformats.org/drawingml/2006/main">
          <a:off x="405384" y="4456987"/>
          <a:ext cx="10110216" cy="25141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rgbClr val="595959"/>
              </a:solidFill>
            </a:rPr>
            <a:t>Source:</a:t>
          </a:r>
          <a:r>
            <a:rPr lang="en-US" sz="900" kern="1200" baseline="0" dirty="0">
              <a:solidFill>
                <a:srgbClr val="595959"/>
              </a:solidFill>
            </a:rPr>
            <a:t> SC Revenue and Fiscal Affairs BEA Forecast, </a:t>
          </a:r>
          <a:r>
            <a:rPr lang="en-US" sz="900" baseline="0" dirty="0">
              <a:solidFill>
                <a:srgbClr val="595959"/>
              </a:solidFill>
              <a:effectLst/>
              <a:latin typeface="+mn-lt"/>
              <a:ea typeface="+mn-ea"/>
              <a:cs typeface="+mn-cs"/>
            </a:rPr>
            <a:t>SC Department of Revenue, Tax Collections by County; SC Revenue and Fiscal Affairs Office, Local Government Finance Report </a:t>
          </a:r>
          <a:r>
            <a:rPr lang="en-US" sz="900" kern="1200" baseline="0" dirty="0">
              <a:solidFill>
                <a:srgbClr val="595959"/>
              </a:solidFill>
            </a:rPr>
            <a:t> RFA/mkm/9/3/2026</a:t>
          </a:r>
          <a:endParaRPr lang="en-US" sz="900" kern="1200" dirty="0">
            <a:solidFill>
              <a:srgbClr val="595959"/>
            </a:solidFill>
          </a:endParaRPr>
        </a:p>
      </cdr:txBody>
    </cdr:sp>
  </cdr:relSizeAnchor>
</c:userShapes>
</file>

<file path=ppt/drawings/drawing43.xml><?xml version="1.0" encoding="utf-8"?>
<c:userShapes xmlns:c="http://schemas.openxmlformats.org/drawingml/2006/chart">
  <cdr:relSizeAnchor xmlns:cdr="http://schemas.openxmlformats.org/drawingml/2006/chartDrawing">
    <cdr:from>
      <cdr:x>0.06681</cdr:x>
      <cdr:y>0.91991</cdr:y>
    </cdr:from>
    <cdr:to>
      <cdr:x>1</cdr:x>
      <cdr:y>1</cdr:y>
    </cdr:to>
    <cdr:sp macro="" textlink="">
      <cdr:nvSpPr>
        <cdr:cNvPr id="2" name="TextBox 1">
          <a:extLst xmlns:a="http://schemas.openxmlformats.org/drawingml/2006/main">
            <a:ext uri="{FF2B5EF4-FFF2-40B4-BE49-F238E27FC236}">
              <a16:creationId xmlns:a16="http://schemas.microsoft.com/office/drawing/2014/main" id="{295B5577-5149-5831-A3C1-997904F38138}"/>
            </a:ext>
          </a:extLst>
        </cdr:cNvPr>
        <cdr:cNvSpPr txBox="1"/>
      </cdr:nvSpPr>
      <cdr:spPr>
        <a:xfrm xmlns:a="http://schemas.openxmlformats.org/drawingml/2006/main">
          <a:off x="346167" y="4230642"/>
          <a:ext cx="4835433" cy="36834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chemeClr val="tx1">
                  <a:lumMod val="65000"/>
                  <a:lumOff val="35000"/>
                </a:schemeClr>
              </a:solidFill>
              <a:latin typeface="Franklin Gothic Book" panose="020B0503020102020204" pitchFamily="34" charset="0"/>
            </a:rPr>
            <a:t>Note: Revenue</a:t>
          </a:r>
          <a:r>
            <a:rPr lang="en-US" sz="900" kern="1200" baseline="0" dirty="0">
              <a:solidFill>
                <a:schemeClr val="tx1">
                  <a:lumMod val="65000"/>
                  <a:lumOff val="35000"/>
                </a:schemeClr>
              </a:solidFill>
              <a:latin typeface="Franklin Gothic Book" panose="020B0503020102020204" pitchFamily="34" charset="0"/>
            </a:rPr>
            <a:t> does not include bonds and leases</a:t>
          </a:r>
          <a:endParaRPr lang="en-US" sz="900" kern="1200" dirty="0">
            <a:solidFill>
              <a:schemeClr val="tx1">
                <a:lumMod val="65000"/>
                <a:lumOff val="35000"/>
              </a:schemeClr>
            </a:solidFill>
            <a:latin typeface="Franklin Gothic Book" panose="020B0503020102020204" pitchFamily="34" charset="0"/>
          </a:endParaRPr>
        </a:p>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 RFA, 2024 Local Government</a:t>
          </a:r>
          <a:r>
            <a:rPr lang="en-US" sz="900" kern="1200" baseline="0" dirty="0">
              <a:solidFill>
                <a:schemeClr val="tx1">
                  <a:lumMod val="65000"/>
                  <a:lumOff val="35000"/>
                </a:schemeClr>
              </a:solidFill>
              <a:latin typeface="Franklin Gothic Book" panose="020B0503020102020204" pitchFamily="34" charset="0"/>
            </a:rPr>
            <a:t> Finance Report - RFA/lpw/8/26/2026</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44.xml><?xml version="1.0" encoding="utf-8"?>
<c:userShapes xmlns:c="http://schemas.openxmlformats.org/drawingml/2006/chart">
  <cdr:relSizeAnchor xmlns:cdr="http://schemas.openxmlformats.org/drawingml/2006/chartDrawing">
    <cdr:from>
      <cdr:x>0</cdr:x>
      <cdr:y>0.90287</cdr:y>
    </cdr:from>
    <cdr:to>
      <cdr:x>1</cdr:x>
      <cdr:y>0.98388</cdr:y>
    </cdr:to>
    <cdr:sp macro="" textlink="">
      <cdr:nvSpPr>
        <cdr:cNvPr id="2" name="TextBox 1">
          <a:extLst xmlns:a="http://schemas.openxmlformats.org/drawingml/2006/main">
            <a:ext uri="{FF2B5EF4-FFF2-40B4-BE49-F238E27FC236}">
              <a16:creationId xmlns:a16="http://schemas.microsoft.com/office/drawing/2014/main" id="{9818F488-BB86-4C33-F3E2-54D5EBA455CB}"/>
            </a:ext>
          </a:extLst>
        </cdr:cNvPr>
        <cdr:cNvSpPr txBox="1"/>
      </cdr:nvSpPr>
      <cdr:spPr>
        <a:xfrm xmlns:a="http://schemas.openxmlformats.org/drawingml/2006/main">
          <a:off x="0" y="4152288"/>
          <a:ext cx="5181600" cy="3725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chemeClr val="tx1">
                  <a:lumMod val="65000"/>
                  <a:lumOff val="35000"/>
                </a:schemeClr>
              </a:solidFill>
              <a:latin typeface="Franklin Gothic Book" panose="020B0503020102020204" pitchFamily="34" charset="0"/>
            </a:rPr>
            <a:t>Note: Revenue</a:t>
          </a:r>
          <a:r>
            <a:rPr lang="en-US" sz="900" kern="1200" baseline="0" dirty="0">
              <a:solidFill>
                <a:schemeClr val="tx1">
                  <a:lumMod val="65000"/>
                  <a:lumOff val="35000"/>
                </a:schemeClr>
              </a:solidFill>
              <a:latin typeface="Franklin Gothic Book" panose="020B0503020102020204" pitchFamily="34" charset="0"/>
            </a:rPr>
            <a:t> does not include bonds and leases</a:t>
          </a:r>
          <a:endParaRPr lang="en-US" sz="900" kern="1200" dirty="0">
            <a:solidFill>
              <a:schemeClr val="tx1">
                <a:lumMod val="65000"/>
                <a:lumOff val="35000"/>
              </a:schemeClr>
            </a:solidFill>
            <a:latin typeface="Franklin Gothic Book" panose="020B0503020102020204" pitchFamily="34" charset="0"/>
          </a:endParaRPr>
        </a:p>
        <a:p xmlns:a="http://schemas.openxmlformats.org/drawingml/2006/main">
          <a:r>
            <a:rPr lang="en-US" sz="900" kern="1200" dirty="0">
              <a:solidFill>
                <a:schemeClr val="tx1">
                  <a:lumMod val="65000"/>
                  <a:lumOff val="35000"/>
                </a:schemeClr>
              </a:solidFill>
              <a:latin typeface="Franklin Gothic Book" panose="020B0503020102020204" pitchFamily="34" charset="0"/>
            </a:rPr>
            <a:t>Source: SC</a:t>
          </a:r>
          <a:r>
            <a:rPr lang="en-US" sz="900" kern="1200" baseline="0" dirty="0">
              <a:solidFill>
                <a:schemeClr val="tx1">
                  <a:lumMod val="65000"/>
                  <a:lumOff val="35000"/>
                </a:schemeClr>
              </a:solidFill>
              <a:latin typeface="Franklin Gothic Book" panose="020B0503020102020204" pitchFamily="34" charset="0"/>
            </a:rPr>
            <a:t> Department of Education, FY 2023-24 Statement of Revenues; </a:t>
          </a:r>
          <a:r>
            <a:rPr lang="en-US" sz="900" kern="1200" dirty="0">
              <a:solidFill>
                <a:schemeClr val="tx1">
                  <a:lumMod val="65000"/>
                  <a:lumOff val="35000"/>
                </a:schemeClr>
              </a:solidFill>
              <a:latin typeface="Franklin Gothic Book" panose="020B0503020102020204" pitchFamily="34" charset="0"/>
            </a:rPr>
            <a:t>SC Revenue and Fiscal Affairs, 2024 Local Government</a:t>
          </a:r>
          <a:r>
            <a:rPr lang="en-US" sz="900" kern="1200" baseline="0" dirty="0">
              <a:solidFill>
                <a:schemeClr val="tx1">
                  <a:lumMod val="65000"/>
                  <a:lumOff val="35000"/>
                </a:schemeClr>
              </a:solidFill>
              <a:latin typeface="Franklin Gothic Book" panose="020B0503020102020204" pitchFamily="34" charset="0"/>
            </a:rPr>
            <a:t> Finance Report - RFA/lpw/8/26/2026</a:t>
          </a:r>
          <a:endParaRPr lang="en-US" sz="900" kern="1200" dirty="0">
            <a:solidFill>
              <a:schemeClr val="tx1">
                <a:lumMod val="65000"/>
                <a:lumOff val="35000"/>
              </a:schemeClr>
            </a:solidFill>
            <a:latin typeface="Franklin Gothic Book" panose="020B0503020102020204" pitchFamily="34" charset="0"/>
          </a:endParaRPr>
        </a:p>
      </cdr:txBody>
    </cdr:sp>
  </cdr:relSizeAnchor>
</c:userShapes>
</file>

<file path=ppt/drawings/drawing45.xml><?xml version="1.0" encoding="utf-8"?>
<c:userShapes xmlns:c="http://schemas.openxmlformats.org/drawingml/2006/chart">
  <cdr:relSizeAnchor xmlns:cdr="http://schemas.openxmlformats.org/drawingml/2006/chartDrawing">
    <cdr:from>
      <cdr:x>0.45993</cdr:x>
      <cdr:y>0.42727</cdr:y>
    </cdr:from>
    <cdr:to>
      <cdr:x>0.54007</cdr:x>
      <cdr:y>0.57273</cdr:y>
    </cdr:to>
    <cdr:sp macro="" textlink="">
      <cdr:nvSpPr>
        <cdr:cNvPr id="2" name="TextBox 1">
          <a:extLst xmlns:a="http://schemas.openxmlformats.org/drawingml/2006/main">
            <a:ext uri="{FF2B5EF4-FFF2-40B4-BE49-F238E27FC236}">
              <a16:creationId xmlns:a16="http://schemas.microsoft.com/office/drawing/2014/main" id="{B34E8F42-2A2F-F1BF-7CBF-DA3D8B2C04B5}"/>
            </a:ext>
          </a:extLst>
        </cdr:cNvPr>
        <cdr:cNvSpPr txBox="1"/>
      </cdr:nvSpPr>
      <cdr:spPr>
        <a:xfrm xmlns:a="http://schemas.openxmlformats.org/drawingml/2006/main">
          <a:off x="5247773" y="268605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0.03594</cdr:x>
      <cdr:y>0.91158</cdr:y>
    </cdr:from>
    <cdr:to>
      <cdr:x>0.96336</cdr:x>
      <cdr:y>1</cdr:y>
    </cdr:to>
    <cdr:sp macro="" textlink="">
      <cdr:nvSpPr>
        <cdr:cNvPr id="3" name="TextBox 2">
          <a:extLst xmlns:a="http://schemas.openxmlformats.org/drawingml/2006/main">
            <a:ext uri="{FF2B5EF4-FFF2-40B4-BE49-F238E27FC236}">
              <a16:creationId xmlns:a16="http://schemas.microsoft.com/office/drawing/2014/main" id="{EFA7B3F0-6EBA-AD08-3564-791A8088C8A6}"/>
            </a:ext>
          </a:extLst>
        </cdr:cNvPr>
        <cdr:cNvSpPr txBox="1"/>
      </cdr:nvSpPr>
      <cdr:spPr>
        <a:xfrm xmlns:a="http://schemas.openxmlformats.org/drawingml/2006/main">
          <a:off x="377952" y="4430666"/>
          <a:ext cx="9752356" cy="42976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rgbClr val="595959"/>
              </a:solidFill>
              <a:latin typeface="Franklin Gothic Book" panose="020B0503020102020204" pitchFamily="34" charset="0"/>
            </a:rPr>
            <a:t>Source:</a:t>
          </a:r>
          <a:r>
            <a:rPr lang="en-US" sz="900" kern="1200" baseline="0" dirty="0">
              <a:solidFill>
                <a:srgbClr val="595959"/>
              </a:solidFill>
              <a:latin typeface="Franklin Gothic Book" panose="020B0503020102020204" pitchFamily="34" charset="0"/>
            </a:rPr>
            <a:t> SC Department of Education, Statement of Revenues; SC Department of Revenue, Tax Collections by County; SC Revenue and Fiscal Affairs Office, Local Government Finance Report (municipal data) RFA/mkm/9/3/2026</a:t>
          </a:r>
          <a:endParaRPr lang="en-US" sz="900" kern="1200" dirty="0">
            <a:solidFill>
              <a:srgbClr val="595959"/>
            </a:solidFill>
            <a:latin typeface="Franklin Gothic Book" panose="020B0503020102020204" pitchFamily="34" charset="0"/>
          </a:endParaRPr>
        </a:p>
      </cdr:txBody>
    </cdr:sp>
  </cdr:relSizeAnchor>
</c:userShapes>
</file>

<file path=ppt/drawings/drawing46.xml><?xml version="1.0" encoding="utf-8"?>
<c:userShapes xmlns:c="http://schemas.openxmlformats.org/drawingml/2006/chart">
  <cdr:relSizeAnchor xmlns:cdr="http://schemas.openxmlformats.org/drawingml/2006/chartDrawing">
    <cdr:from>
      <cdr:x>0.03114</cdr:x>
      <cdr:y>0.92609</cdr:y>
    </cdr:from>
    <cdr:to>
      <cdr:x>0.66624</cdr:x>
      <cdr:y>0.99439</cdr:y>
    </cdr:to>
    <cdr:sp macro="" textlink="">
      <cdr:nvSpPr>
        <cdr:cNvPr id="3" name="TextBox 2">
          <a:extLst xmlns:a="http://schemas.openxmlformats.org/drawingml/2006/main">
            <a:ext uri="{FF2B5EF4-FFF2-40B4-BE49-F238E27FC236}">
              <a16:creationId xmlns:a16="http://schemas.microsoft.com/office/drawing/2014/main" id="{3B84E268-E494-4AC3-A0CE-7FCBF255F586}"/>
            </a:ext>
          </a:extLst>
        </cdr:cNvPr>
        <cdr:cNvSpPr txBox="1"/>
      </cdr:nvSpPr>
      <cdr:spPr>
        <a:xfrm xmlns:a="http://schemas.openxmlformats.org/drawingml/2006/main">
          <a:off x="327456" y="4298760"/>
          <a:ext cx="6678457" cy="317050"/>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r>
            <a:rPr lang="en-US" sz="900" baseline="0" dirty="0">
              <a:solidFill>
                <a:schemeClr val="tx1">
                  <a:lumMod val="65000"/>
                  <a:lumOff val="35000"/>
                </a:schemeClr>
              </a:solidFill>
              <a:latin typeface="Franklin Gothic Book" panose="020B0503020102020204" pitchFamily="34" charset="0"/>
            </a:rPr>
            <a:t>Note: Includes Fee-in-lieu </a:t>
          </a:r>
        </a:p>
        <a:p xmlns:a="http://schemas.openxmlformats.org/drawingml/2006/main">
          <a:r>
            <a:rPr lang="en-US" sz="900" baseline="0" dirty="0">
              <a:solidFill>
                <a:schemeClr val="tx1">
                  <a:lumMod val="65000"/>
                  <a:lumOff val="35000"/>
                </a:schemeClr>
              </a:solidFill>
              <a:latin typeface="Franklin Gothic Book" panose="020B0503020102020204" pitchFamily="34" charset="0"/>
            </a:rPr>
            <a:t>Source:  Department of Revenue 2026 Index of Taxpaying Ability; calculations by Revenue and Fiscal Affairs 378-RFA/mkm/8/19/2026</a:t>
          </a:r>
        </a:p>
        <a:p xmlns:a="http://schemas.openxmlformats.org/drawingml/2006/main">
          <a:endParaRPr lang="en-US" sz="900" dirty="0">
            <a:latin typeface="Franklin Gothic Book" panose="020B0503020102020204" pitchFamily="34" charset="0"/>
          </a:endParaRPr>
        </a:p>
      </cdr:txBody>
    </cdr:sp>
  </cdr:relSizeAnchor>
</c:userShapes>
</file>

<file path=ppt/drawings/drawing47.xml><?xml version="1.0" encoding="utf-8"?>
<c:userShapes xmlns:c="http://schemas.openxmlformats.org/drawingml/2006/chart">
  <cdr:relSizeAnchor xmlns:cdr="http://schemas.openxmlformats.org/drawingml/2006/chartDrawing">
    <cdr:from>
      <cdr:x>0.01105</cdr:x>
      <cdr:y>0.90923</cdr:y>
    </cdr:from>
    <cdr:to>
      <cdr:x>0.54043</cdr:x>
      <cdr:y>1</cdr:y>
    </cdr:to>
    <cdr:sp macro="" textlink="">
      <cdr:nvSpPr>
        <cdr:cNvPr id="2" name="TextBox 1"/>
        <cdr:cNvSpPr txBox="1"/>
      </cdr:nvSpPr>
      <cdr:spPr>
        <a:xfrm xmlns:a="http://schemas.openxmlformats.org/drawingml/2006/main">
          <a:off x="126091" y="5724525"/>
          <a:ext cx="6040729" cy="57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chemeClr val="tx1"/>
              </a:solidFill>
              <a:latin typeface="Franklin Gothic Book" panose="020B0503020102020204" pitchFamily="34" charset="0"/>
            </a:rPr>
            <a:t>Note: All Other includes other personal property,</a:t>
          </a:r>
          <a:r>
            <a:rPr lang="en-US" sz="900" baseline="0" dirty="0">
              <a:solidFill>
                <a:schemeClr val="tx1"/>
              </a:solidFill>
              <a:latin typeface="Franklin Gothic Book" panose="020B0503020102020204" pitchFamily="34" charset="0"/>
            </a:rPr>
            <a:t> m</a:t>
          </a:r>
          <a:r>
            <a:rPr lang="en-US" sz="900" dirty="0">
              <a:solidFill>
                <a:schemeClr val="tx1"/>
              </a:solidFill>
              <a:latin typeface="Franklin Gothic Book" panose="020B0503020102020204" pitchFamily="34" charset="0"/>
            </a:rPr>
            <a:t>otor carrier, agricultural</a:t>
          </a:r>
          <a:r>
            <a:rPr lang="en-US" sz="900" baseline="0" dirty="0">
              <a:solidFill>
                <a:schemeClr val="tx1"/>
              </a:solidFill>
              <a:latin typeface="Franklin Gothic Book" panose="020B0503020102020204" pitchFamily="34" charset="0"/>
            </a:rPr>
            <a:t> real property (corporate and private)</a:t>
          </a:r>
        </a:p>
        <a:p xmlns:a="http://schemas.openxmlformats.org/drawingml/2006/main">
          <a:r>
            <a:rPr lang="en-US" sz="900" baseline="0" dirty="0">
              <a:solidFill>
                <a:schemeClr val="tx1"/>
              </a:solidFill>
              <a:latin typeface="Franklin Gothic Book" panose="020B0503020102020204" pitchFamily="34" charset="0"/>
            </a:rPr>
            <a:t>Source: DOR Index of Taxpaying Ability; calculations by Revenue and Fiscal Affairs 229-RFA/mkm/8/28/2026</a:t>
          </a:r>
        </a:p>
        <a:p xmlns:a="http://schemas.openxmlformats.org/drawingml/2006/main">
          <a:endParaRPr lang="en-US" sz="1100" dirty="0"/>
        </a:p>
      </cdr:txBody>
    </cdr:sp>
  </cdr:relSizeAnchor>
</c:userShapes>
</file>

<file path=ppt/drawings/drawing48.xml><?xml version="1.0" encoding="utf-8"?>
<c:userShapes xmlns:c="http://schemas.openxmlformats.org/drawingml/2006/chart">
  <cdr:relSizeAnchor xmlns:cdr="http://schemas.openxmlformats.org/drawingml/2006/chartDrawing">
    <cdr:from>
      <cdr:x>0</cdr:x>
      <cdr:y>0.92381</cdr:y>
    </cdr:from>
    <cdr:to>
      <cdr:x>0.65883</cdr:x>
      <cdr:y>1</cdr:y>
    </cdr:to>
    <cdr:sp macro="" textlink="">
      <cdr:nvSpPr>
        <cdr:cNvPr id="2" name="TextBox 1">
          <a:extLst xmlns:a="http://schemas.openxmlformats.org/drawingml/2006/main">
            <a:ext uri="{FF2B5EF4-FFF2-40B4-BE49-F238E27FC236}">
              <a16:creationId xmlns:a16="http://schemas.microsoft.com/office/drawing/2014/main" id="{C8B89F6B-C10F-0C9D-805B-FA16C721DF22}"/>
            </a:ext>
          </a:extLst>
        </cdr:cNvPr>
        <cdr:cNvSpPr txBox="1"/>
      </cdr:nvSpPr>
      <cdr:spPr>
        <a:xfrm xmlns:a="http://schemas.openxmlformats.org/drawingml/2006/main">
          <a:off x="0" y="4488079"/>
          <a:ext cx="6927993" cy="3701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chemeClr val="tx1"/>
              </a:solidFill>
              <a:latin typeface="Franklin Gothic Book" panose="020B0503020102020204" pitchFamily="34" charset="0"/>
            </a:rPr>
            <a:t>Note: All Other includes other personal property,</a:t>
          </a:r>
          <a:r>
            <a:rPr lang="en-US" sz="900" baseline="0" dirty="0">
              <a:solidFill>
                <a:schemeClr val="tx1"/>
              </a:solidFill>
              <a:latin typeface="Franklin Gothic Book" panose="020B0503020102020204" pitchFamily="34" charset="0"/>
            </a:rPr>
            <a:t> m</a:t>
          </a:r>
          <a:r>
            <a:rPr lang="en-US" sz="900" dirty="0">
              <a:solidFill>
                <a:schemeClr val="tx1"/>
              </a:solidFill>
              <a:latin typeface="Franklin Gothic Book" panose="020B0503020102020204" pitchFamily="34" charset="0"/>
            </a:rPr>
            <a:t>otor carrier, agricultural</a:t>
          </a:r>
          <a:r>
            <a:rPr lang="en-US" sz="900" baseline="0" dirty="0">
              <a:solidFill>
                <a:schemeClr val="tx1"/>
              </a:solidFill>
              <a:latin typeface="Franklin Gothic Book" panose="020B0503020102020204" pitchFamily="34" charset="0"/>
            </a:rPr>
            <a:t> real property (corporate and private)</a:t>
          </a:r>
        </a:p>
        <a:p xmlns:a="http://schemas.openxmlformats.org/drawingml/2006/main">
          <a:r>
            <a:rPr lang="en-US" sz="900" kern="1200" dirty="0">
              <a:solidFill>
                <a:schemeClr val="tx1"/>
              </a:solidFill>
            </a:rPr>
            <a:t>Source: Department</a:t>
          </a:r>
          <a:r>
            <a:rPr lang="en-US" sz="900" kern="1200" baseline="0" dirty="0">
              <a:solidFill>
                <a:schemeClr val="tx1"/>
              </a:solidFill>
            </a:rPr>
            <a:t> of Revenue Index of Taxpaying Ability and Revenue and Fiscal Affairs RFA/mkm/9/2/2026</a:t>
          </a:r>
          <a:endParaRPr lang="en-US" sz="900" kern="1200" dirty="0">
            <a:solidFill>
              <a:schemeClr val="tx1"/>
            </a:solidFill>
          </a:endParaRPr>
        </a:p>
      </cdr:txBody>
    </cdr:sp>
  </cdr:relSizeAnchor>
  <cdr:relSizeAnchor xmlns:cdr="http://schemas.openxmlformats.org/drawingml/2006/chartDrawing">
    <cdr:from>
      <cdr:x>0.014</cdr:x>
      <cdr:y>0.26935</cdr:y>
    </cdr:from>
    <cdr:to>
      <cdr:x>0.03507</cdr:x>
      <cdr:y>0.69667</cdr:y>
    </cdr:to>
    <cdr:sp macro="" textlink="">
      <cdr:nvSpPr>
        <cdr:cNvPr id="3" name="TextBox 2">
          <a:extLst xmlns:a="http://schemas.openxmlformats.org/drawingml/2006/main">
            <a:ext uri="{FF2B5EF4-FFF2-40B4-BE49-F238E27FC236}">
              <a16:creationId xmlns:a16="http://schemas.microsoft.com/office/drawing/2014/main" id="{21ADB1BA-9AB2-D66D-491D-6808FAC16F08}"/>
            </a:ext>
          </a:extLst>
        </cdr:cNvPr>
        <cdr:cNvSpPr txBox="1"/>
      </cdr:nvSpPr>
      <cdr:spPr>
        <a:xfrm xmlns:a="http://schemas.openxmlformats.org/drawingml/2006/main" rot="16200000">
          <a:off x="-733764" y="2131265"/>
          <a:ext cx="1983555" cy="2215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dirty="0">
              <a:solidFill>
                <a:schemeClr val="tx1"/>
              </a:solidFill>
            </a:rPr>
            <a:t>Percentage of Statewide</a:t>
          </a:r>
          <a:r>
            <a:rPr lang="en-US" sz="1100" kern="1200" baseline="0" dirty="0">
              <a:solidFill>
                <a:schemeClr val="tx1"/>
              </a:solidFill>
            </a:rPr>
            <a:t> Total</a:t>
          </a:r>
          <a:endParaRPr lang="en-US" sz="1100" kern="1200" dirty="0">
            <a:solidFill>
              <a:schemeClr val="tx1"/>
            </a:solidFill>
          </a:endParaRPr>
        </a:p>
      </cdr:txBody>
    </cdr:sp>
  </cdr:relSizeAnchor>
</c:userShapes>
</file>

<file path=ppt/drawings/drawing49.xml><?xml version="1.0" encoding="utf-8"?>
<c:userShapes xmlns:c="http://schemas.openxmlformats.org/drawingml/2006/chart">
  <cdr:relSizeAnchor xmlns:cdr="http://schemas.openxmlformats.org/drawingml/2006/chartDrawing">
    <cdr:from>
      <cdr:x>0.04751</cdr:x>
      <cdr:y>0.94686</cdr:y>
    </cdr:from>
    <cdr:to>
      <cdr:x>0.58352</cdr:x>
      <cdr:y>0.98468</cdr:y>
    </cdr:to>
    <cdr:sp macro="" textlink="">
      <cdr:nvSpPr>
        <cdr:cNvPr id="2" name="TextBox 1">
          <a:extLst xmlns:a="http://schemas.openxmlformats.org/drawingml/2006/main">
            <a:ext uri="{FF2B5EF4-FFF2-40B4-BE49-F238E27FC236}">
              <a16:creationId xmlns:a16="http://schemas.microsoft.com/office/drawing/2014/main" id="{BD3BE4F0-C011-4252-8DA3-D8A6BAEC8F4E}"/>
            </a:ext>
          </a:extLst>
        </cdr:cNvPr>
        <cdr:cNvSpPr txBox="1"/>
      </cdr:nvSpPr>
      <cdr:spPr>
        <a:xfrm xmlns:a="http://schemas.openxmlformats.org/drawingml/2006/main">
          <a:off x="499596" y="4395175"/>
          <a:ext cx="5636467" cy="1755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chemeClr val="tx1"/>
              </a:solidFill>
              <a:effectLst/>
              <a:uLnTx/>
              <a:uFillTx/>
              <a:latin typeface="Franklin Gothic Book" panose="020F0502020204030204" pitchFamily="34" charset="0"/>
              <a:ea typeface="+mn-ea"/>
              <a:cs typeface="+mn-cs"/>
            </a:rPr>
            <a:t>Source: Department of Revenue 2026 Index of Taxpaying Ability RFA/mkm/02/20/2026</a:t>
          </a:r>
          <a:endParaRPr kumimoji="0" lang="en-US" sz="600" b="0" i="0" u="none" strike="noStrike" kern="0" cap="none" spc="0" normalizeH="0" baseline="0" noProof="0" dirty="0">
            <a:ln>
              <a:noFill/>
            </a:ln>
            <a:solidFill>
              <a:schemeClr val="tx1"/>
            </a:solidFill>
            <a:effectLst/>
            <a:uLnTx/>
            <a:uFillTx/>
            <a:latin typeface="Franklin Gothic Book" panose="020F0502020204030204" pitchFamily="34" charset="0"/>
            <a:ea typeface="+mn-ea"/>
            <a:cs typeface="+mn-cs"/>
          </a:endParaRPr>
        </a:p>
      </cdr:txBody>
    </cdr:sp>
  </cdr:relSizeAnchor>
</c:userShapes>
</file>

<file path=ppt/drawings/drawing50.xml><?xml version="1.0" encoding="utf-8"?>
<c:userShapes xmlns:c="http://schemas.openxmlformats.org/drawingml/2006/chart">
  <cdr:relSizeAnchor xmlns:cdr="http://schemas.openxmlformats.org/drawingml/2006/chartDrawing">
    <cdr:from>
      <cdr:x>0.03983</cdr:x>
      <cdr:y>0.94097</cdr:y>
    </cdr:from>
    <cdr:to>
      <cdr:x>0.62038</cdr:x>
      <cdr:y>0.99919</cdr:y>
    </cdr:to>
    <cdr:sp macro="" textlink="">
      <cdr:nvSpPr>
        <cdr:cNvPr id="2" name="TextBox 1">
          <a:extLst xmlns:a="http://schemas.openxmlformats.org/drawingml/2006/main">
            <a:ext uri="{FF2B5EF4-FFF2-40B4-BE49-F238E27FC236}">
              <a16:creationId xmlns:a16="http://schemas.microsoft.com/office/drawing/2014/main" id="{2FE7DF62-045A-4F75-BD8A-6DE491365966}"/>
            </a:ext>
          </a:extLst>
        </cdr:cNvPr>
        <cdr:cNvSpPr txBox="1"/>
      </cdr:nvSpPr>
      <cdr:spPr>
        <a:xfrm xmlns:a="http://schemas.openxmlformats.org/drawingml/2006/main">
          <a:off x="418836" y="4367847"/>
          <a:ext cx="6104832" cy="2702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chemeClr val="tx1"/>
              </a:solidFill>
              <a:effectLst/>
              <a:latin typeface="Franklin Gothic Book" panose="020B0503020102020204" pitchFamily="34" charset="0"/>
              <a:ea typeface="+mn-ea"/>
              <a:cs typeface="+mn-cs"/>
            </a:rPr>
            <a:t> Source: Department of Revenue 2026 Index of Taxpaying Ability RFA/mkm/02/20/2026</a:t>
          </a:r>
          <a:endParaRPr lang="en-US" sz="600" dirty="0">
            <a:solidFill>
              <a:schemeClr val="tx1"/>
            </a:solidFill>
            <a:effectLst/>
            <a:latin typeface="Franklin Gothic Book" panose="020B0503020102020204" pitchFamily="34" charset="0"/>
          </a:endParaRPr>
        </a:p>
      </cdr:txBody>
    </cdr:sp>
  </cdr:relSizeAnchor>
</c:userShapes>
</file>

<file path=ppt/drawings/drawing51.xml><?xml version="1.0" encoding="utf-8"?>
<c:userShapes xmlns:c="http://schemas.openxmlformats.org/drawingml/2006/chart">
  <cdr:relSizeAnchor xmlns:cdr="http://schemas.openxmlformats.org/drawingml/2006/chartDrawing">
    <cdr:from>
      <cdr:x>0.0212</cdr:x>
      <cdr:y>0.95798</cdr:y>
    </cdr:from>
    <cdr:to>
      <cdr:x>0.52083</cdr:x>
      <cdr:y>1</cdr:y>
    </cdr:to>
    <cdr:sp macro="" textlink="">
      <cdr:nvSpPr>
        <cdr:cNvPr id="2" name="TextBox 1">
          <a:extLst xmlns:a="http://schemas.openxmlformats.org/drawingml/2006/main">
            <a:ext uri="{FF2B5EF4-FFF2-40B4-BE49-F238E27FC236}">
              <a16:creationId xmlns:a16="http://schemas.microsoft.com/office/drawing/2014/main" id="{DA7C2322-81D7-4567-B837-573AAE35FFE8}"/>
            </a:ext>
          </a:extLst>
        </cdr:cNvPr>
        <cdr:cNvSpPr txBox="1"/>
      </cdr:nvSpPr>
      <cdr:spPr>
        <a:xfrm xmlns:a="http://schemas.openxmlformats.org/drawingml/2006/main">
          <a:off x="242107" y="5815968"/>
          <a:ext cx="5706323" cy="2551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595959"/>
              </a:solidFill>
              <a:effectLst/>
              <a:uLnTx/>
              <a:uFillTx/>
              <a:latin typeface="Franklin Gothic Book" panose="020F0502020204030204" pitchFamily="34" charset="0"/>
              <a:ea typeface="+mn-ea"/>
              <a:cs typeface="+mn-cs"/>
            </a:rPr>
            <a:t>Source: Department of Revenue 2026 Index of Taxpaying Ability RFA/mkm/02/20/2026</a:t>
          </a:r>
        </a:p>
      </cdr:txBody>
    </cdr:sp>
  </cdr:relSizeAnchor>
  <cdr:relSizeAnchor xmlns:cdr="http://schemas.openxmlformats.org/drawingml/2006/chartDrawing">
    <cdr:from>
      <cdr:x>0.24841</cdr:x>
      <cdr:y>0</cdr:y>
    </cdr:from>
    <cdr:to>
      <cdr:x>0.74697</cdr:x>
      <cdr:y>0.1341</cdr:y>
    </cdr:to>
    <cdr:sp macro="" textlink="">
      <cdr:nvSpPr>
        <cdr:cNvPr id="3" name="TextBox 2">
          <a:extLst xmlns:a="http://schemas.openxmlformats.org/drawingml/2006/main">
            <a:ext uri="{FF2B5EF4-FFF2-40B4-BE49-F238E27FC236}">
              <a16:creationId xmlns:a16="http://schemas.microsoft.com/office/drawing/2014/main" id="{092BF372-F5E8-DA6A-54FE-DA7DD3B61179}"/>
            </a:ext>
          </a:extLst>
        </cdr:cNvPr>
        <cdr:cNvSpPr txBox="1"/>
      </cdr:nvSpPr>
      <cdr:spPr>
        <a:xfrm xmlns:a="http://schemas.openxmlformats.org/drawingml/2006/main">
          <a:off x="2693071" y="0"/>
          <a:ext cx="5405063" cy="6224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kern="1200" dirty="0">
              <a:solidFill>
                <a:srgbClr val="595959"/>
              </a:solidFill>
            </a:rPr>
            <a:t>MANUFACTURING PROPERTY VALUE </a:t>
          </a:r>
        </a:p>
        <a:p xmlns:a="http://schemas.openxmlformats.org/drawingml/2006/main">
          <a:pPr algn="ctr"/>
          <a:r>
            <a:rPr lang="en-US" sz="1400" kern="1200" dirty="0">
              <a:solidFill>
                <a:srgbClr val="595959"/>
              </a:solidFill>
            </a:rPr>
            <a:t>as a Percentage of Total County Assessed Value – Tax Year 2024</a:t>
          </a:r>
        </a:p>
      </cdr:txBody>
    </cdr:sp>
  </cdr:relSizeAnchor>
</c:userShapes>
</file>

<file path=ppt/drawings/drawing52.xml><?xml version="1.0" encoding="utf-8"?>
<c:userShapes xmlns:c="http://schemas.openxmlformats.org/drawingml/2006/chart">
  <cdr:relSizeAnchor xmlns:cdr="http://schemas.openxmlformats.org/drawingml/2006/chartDrawing">
    <cdr:from>
      <cdr:x>0.02312</cdr:x>
      <cdr:y>0.9486</cdr:y>
    </cdr:from>
    <cdr:to>
      <cdr:x>0.62284</cdr:x>
      <cdr:y>1</cdr:y>
    </cdr:to>
    <cdr:sp macro="" textlink="">
      <cdr:nvSpPr>
        <cdr:cNvPr id="2" name="TextBox 1">
          <a:extLst xmlns:a="http://schemas.openxmlformats.org/drawingml/2006/main">
            <a:ext uri="{FF2B5EF4-FFF2-40B4-BE49-F238E27FC236}">
              <a16:creationId xmlns:a16="http://schemas.microsoft.com/office/drawing/2014/main" id="{524A0068-969A-4243-8C91-6EE3BC833A6F}"/>
            </a:ext>
          </a:extLst>
        </cdr:cNvPr>
        <cdr:cNvSpPr txBox="1"/>
      </cdr:nvSpPr>
      <cdr:spPr>
        <a:xfrm xmlns:a="http://schemas.openxmlformats.org/drawingml/2006/main">
          <a:off x="263834" y="5973932"/>
          <a:ext cx="6843708" cy="3236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chemeClr val="tx1"/>
              </a:solidFill>
              <a:effectLst/>
              <a:latin typeface="+mn-lt"/>
              <a:ea typeface="+mn-ea"/>
              <a:cs typeface="+mn-cs"/>
            </a:rPr>
            <a:t>Source: S.C.</a:t>
          </a:r>
          <a:r>
            <a:rPr lang="en-US" sz="900" baseline="0" dirty="0">
              <a:solidFill>
                <a:schemeClr val="tx1"/>
              </a:solidFill>
              <a:effectLst/>
              <a:latin typeface="+mn-lt"/>
              <a:ea typeface="+mn-ea"/>
              <a:cs typeface="+mn-cs"/>
            </a:rPr>
            <a:t> Department of Revenue; Tax Collections by County Report - 377</a:t>
          </a:r>
          <a:r>
            <a:rPr lang="en-US" sz="900" dirty="0">
              <a:solidFill>
                <a:schemeClr val="tx1"/>
              </a:solidFill>
              <a:effectLst/>
              <a:latin typeface="+mn-lt"/>
              <a:ea typeface="+mn-ea"/>
              <a:cs typeface="+mn-cs"/>
            </a:rPr>
            <a:t> RFA-mkm/8/19/2026</a:t>
          </a:r>
          <a:endParaRPr lang="en-US" sz="900" dirty="0">
            <a:solidFill>
              <a:schemeClr val="tx1"/>
            </a:solidFill>
            <a:effectLst/>
          </a:endParaRPr>
        </a:p>
      </cdr:txBody>
    </cdr:sp>
  </cdr:relSizeAnchor>
  <cdr:relSizeAnchor xmlns:cdr="http://schemas.openxmlformats.org/drawingml/2006/chartDrawing">
    <cdr:from>
      <cdr:x>0.04624</cdr:x>
      <cdr:y>0</cdr:y>
    </cdr:from>
    <cdr:to>
      <cdr:x>0.17258</cdr:x>
      <cdr:y>0.12727</cdr:y>
    </cdr:to>
    <cdr:sp macro="" textlink="">
      <cdr:nvSpPr>
        <cdr:cNvPr id="3" name="TextBox 2">
          <a:extLst xmlns:a="http://schemas.openxmlformats.org/drawingml/2006/main">
            <a:ext uri="{FF2B5EF4-FFF2-40B4-BE49-F238E27FC236}">
              <a16:creationId xmlns:a16="http://schemas.microsoft.com/office/drawing/2014/main" id="{E047666E-3B8E-169B-84E8-46954755ECE6}"/>
            </a:ext>
          </a:extLst>
        </cdr:cNvPr>
        <cdr:cNvSpPr txBox="1"/>
      </cdr:nvSpPr>
      <cdr:spPr>
        <a:xfrm xmlns:a="http://schemas.openxmlformats.org/drawingml/2006/main">
          <a:off x="486241" y="0"/>
          <a:ext cx="1328541" cy="62606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drawings/drawing53.xml><?xml version="1.0" encoding="utf-8"?>
<c:userShapes xmlns:c="http://schemas.openxmlformats.org/drawingml/2006/chart">
  <cdr:relSizeAnchor xmlns:cdr="http://schemas.openxmlformats.org/drawingml/2006/chartDrawing">
    <cdr:from>
      <cdr:x>0.08023</cdr:x>
      <cdr:y>0.94273</cdr:y>
    </cdr:from>
    <cdr:to>
      <cdr:x>0.42139</cdr:x>
      <cdr:y>0.98972</cdr:y>
    </cdr:to>
    <cdr:sp macro="" textlink="">
      <cdr:nvSpPr>
        <cdr:cNvPr id="2" name="TextBox 1">
          <a:extLst xmlns:a="http://schemas.openxmlformats.org/drawingml/2006/main">
            <a:ext uri="{FF2B5EF4-FFF2-40B4-BE49-F238E27FC236}">
              <a16:creationId xmlns:a16="http://schemas.microsoft.com/office/drawing/2014/main" id="{38AEDE9B-6BC8-7B89-821A-2794EFDF9BCE}"/>
            </a:ext>
          </a:extLst>
        </cdr:cNvPr>
        <cdr:cNvSpPr txBox="1"/>
      </cdr:nvSpPr>
      <cdr:spPr>
        <a:xfrm xmlns:a="http://schemas.openxmlformats.org/drawingml/2006/main">
          <a:off x="915510" y="5936942"/>
          <a:ext cx="3893228" cy="29592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kern="1200" dirty="0">
              <a:solidFill>
                <a:schemeClr val="tx1"/>
              </a:solidFill>
            </a:rPr>
            <a:t>Source: Revenue and Fiscal Affairs RFA/mkm/8/19/2026</a:t>
          </a:r>
        </a:p>
      </cdr:txBody>
    </cdr:sp>
  </cdr:relSizeAnchor>
  <cdr:relSizeAnchor xmlns:cdr="http://schemas.openxmlformats.org/drawingml/2006/chartDrawing">
    <cdr:from>
      <cdr:x>0.38002</cdr:x>
      <cdr:y>0.16147</cdr:y>
    </cdr:from>
    <cdr:to>
      <cdr:x>0.66325</cdr:x>
      <cdr:y>0.20984</cdr:y>
    </cdr:to>
    <cdr:sp macro="" textlink="">
      <cdr:nvSpPr>
        <cdr:cNvPr id="4" name="TextBox 3">
          <a:extLst xmlns:a="http://schemas.openxmlformats.org/drawingml/2006/main">
            <a:ext uri="{FF2B5EF4-FFF2-40B4-BE49-F238E27FC236}">
              <a16:creationId xmlns:a16="http://schemas.microsoft.com/office/drawing/2014/main" id="{45EFB567-9DBB-9CD2-75A4-C4B40A26F688}"/>
            </a:ext>
          </a:extLst>
        </cdr:cNvPr>
        <cdr:cNvSpPr txBox="1"/>
      </cdr:nvSpPr>
      <cdr:spPr>
        <a:xfrm xmlns:a="http://schemas.openxmlformats.org/drawingml/2006/main">
          <a:off x="4093146" y="784735"/>
          <a:ext cx="3050604" cy="235058"/>
        </a:xfrm>
        <a:prstGeom xmlns:a="http://schemas.openxmlformats.org/drawingml/2006/main" prst="rect">
          <a:avLst/>
        </a:prstGeom>
        <a:ln xmlns:a="http://schemas.openxmlformats.org/drawingml/2006/main">
          <a:solidFill>
            <a:srgbClr val="A5A5A5"/>
          </a:solidFill>
        </a:ln>
      </cdr:spPr>
      <cdr:txBody>
        <a:bodyPr xmlns:a="http://schemas.openxmlformats.org/drawingml/2006/main" vertOverflow="clip" wrap="square" rtlCol="0"/>
        <a:lstStyle xmlns:a="http://schemas.openxmlformats.org/drawingml/2006/main"/>
        <a:p xmlns:a="http://schemas.openxmlformats.org/drawingml/2006/main">
          <a:pPr algn="ctr"/>
          <a:r>
            <a:rPr lang="en-US" kern="1200" dirty="0">
              <a:solidFill>
                <a:srgbClr val="595959"/>
              </a:solidFill>
            </a:rPr>
            <a:t>Trust Fund for Tax Relief </a:t>
          </a:r>
          <a:r>
            <a:rPr lang="en-US" sz="1100" kern="1200" dirty="0">
              <a:solidFill>
                <a:srgbClr val="595959"/>
              </a:solidFill>
            </a:rPr>
            <a:t>Funded</a:t>
          </a:r>
          <a:r>
            <a:rPr lang="en-US" sz="1100" kern="1200" baseline="0" dirty="0">
              <a:solidFill>
                <a:srgbClr val="595959"/>
              </a:solidFill>
            </a:rPr>
            <a:t> by Income Tax</a:t>
          </a:r>
          <a:endParaRPr lang="en-US" sz="1100" kern="1200" dirty="0">
            <a:solidFill>
              <a:srgbClr val="595959"/>
            </a:solidFill>
          </a:endParaRPr>
        </a:p>
      </cdr:txBody>
    </cdr:sp>
  </cdr:relSizeAnchor>
  <cdr:relSizeAnchor xmlns:cdr="http://schemas.openxmlformats.org/drawingml/2006/chartDrawing">
    <cdr:from>
      <cdr:x>0.84175</cdr:x>
      <cdr:y>0.13215</cdr:y>
    </cdr:from>
    <cdr:to>
      <cdr:x>0.84175</cdr:x>
      <cdr:y>0.81033</cdr:y>
    </cdr:to>
    <cdr:cxnSp macro="">
      <cdr:nvCxnSpPr>
        <cdr:cNvPr id="7" name="Straight Connector 6">
          <a:extLst xmlns:a="http://schemas.openxmlformats.org/drawingml/2006/main">
            <a:ext uri="{FF2B5EF4-FFF2-40B4-BE49-F238E27FC236}">
              <a16:creationId xmlns:a16="http://schemas.microsoft.com/office/drawing/2014/main" id="{74FE9B02-BB82-A77C-4E2C-1DF6FAEB0FC5}"/>
            </a:ext>
          </a:extLst>
        </cdr:cNvPr>
        <cdr:cNvCxnSpPr/>
      </cdr:nvCxnSpPr>
      <cdr:spPr>
        <a:xfrm xmlns:a="http://schemas.openxmlformats.org/drawingml/2006/main">
          <a:off x="9066380" y="642264"/>
          <a:ext cx="0" cy="3295882"/>
        </a:xfrm>
        <a:prstGeom xmlns:a="http://schemas.openxmlformats.org/drawingml/2006/main" prst="line">
          <a:avLst/>
        </a:prstGeom>
        <a:ln xmlns:a="http://schemas.openxmlformats.org/drawingml/2006/main" w="9525">
          <a:solidFill>
            <a:schemeClr val="tx1"/>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0.85108</cdr:x>
      <cdr:y>0.08963</cdr:y>
    </cdr:from>
    <cdr:to>
      <cdr:x>0.99041</cdr:x>
      <cdr:y>0.20984</cdr:y>
    </cdr:to>
    <cdr:sp macro="" textlink="">
      <cdr:nvSpPr>
        <cdr:cNvPr id="5" name="TextBox 1">
          <a:extLst xmlns:a="http://schemas.openxmlformats.org/drawingml/2006/main">
            <a:ext uri="{FF2B5EF4-FFF2-40B4-BE49-F238E27FC236}">
              <a16:creationId xmlns:a16="http://schemas.microsoft.com/office/drawing/2014/main" id="{AF38E7FA-74D9-D6F0-3B13-DE79937EEF7B}"/>
            </a:ext>
          </a:extLst>
        </cdr:cNvPr>
        <cdr:cNvSpPr txBox="1"/>
      </cdr:nvSpPr>
      <cdr:spPr>
        <a:xfrm xmlns:a="http://schemas.openxmlformats.org/drawingml/2006/main">
          <a:off x="9166872" y="435573"/>
          <a:ext cx="1500705" cy="584235"/>
        </a:xfrm>
        <a:prstGeom xmlns:a="http://schemas.openxmlformats.org/drawingml/2006/main" prst="rect">
          <a:avLst/>
        </a:prstGeom>
        <a:solidFill xmlns:a="http://schemas.openxmlformats.org/drawingml/2006/main">
          <a:schemeClr val="bg1"/>
        </a:solidFill>
        <a:ln xmlns:a="http://schemas.openxmlformats.org/drawingml/2006/main">
          <a:solidFill>
            <a:srgbClr val="A5A5A5"/>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kern="1200" dirty="0">
              <a:solidFill>
                <a:srgbClr val="595959"/>
              </a:solidFill>
            </a:rPr>
            <a:t>Homestead Exemption Fund -</a:t>
          </a:r>
          <a:r>
            <a:rPr lang="en-US" sz="1100" kern="1200" baseline="0" dirty="0">
              <a:solidFill>
                <a:srgbClr val="595959"/>
              </a:solidFill>
            </a:rPr>
            <a:t> 1% HEX Sales Tax</a:t>
          </a:r>
          <a:endParaRPr lang="en-US" sz="1100" kern="1200" dirty="0">
            <a:solidFill>
              <a:srgbClr val="595959"/>
            </a:solidFill>
          </a:endParaRPr>
        </a:p>
      </cdr:txBody>
    </cdr:sp>
  </cdr:relSizeAnchor>
</c:userShapes>
</file>

<file path=ppt/drawings/drawing54.xml><?xml version="1.0" encoding="utf-8"?>
<c:userShapes xmlns:c="http://schemas.openxmlformats.org/drawingml/2006/chart">
  <cdr:relSizeAnchor xmlns:cdr="http://schemas.openxmlformats.org/drawingml/2006/chartDrawing">
    <cdr:from>
      <cdr:x>0.13645</cdr:x>
      <cdr:y>0.30299</cdr:y>
    </cdr:from>
    <cdr:to>
      <cdr:x>0.30122</cdr:x>
      <cdr:y>0.465</cdr:y>
    </cdr:to>
    <cdr:sp macro="" textlink="">
      <cdr:nvSpPr>
        <cdr:cNvPr id="2" name="TextBox 1"/>
        <cdr:cNvSpPr txBox="1"/>
      </cdr:nvSpPr>
      <cdr:spPr>
        <a:xfrm xmlns:a="http://schemas.openxmlformats.org/drawingml/2006/main">
          <a:off x="1434817" y="1484365"/>
          <a:ext cx="1732655" cy="7936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dirty="0">
              <a:solidFill>
                <a:schemeClr val="tx1"/>
              </a:solidFill>
              <a:latin typeface="+mn-lt"/>
            </a:rPr>
            <a:t>Merchant's Inventory (1987), Tier I, and </a:t>
          </a:r>
          <a:r>
            <a:rPr lang="en-US" sz="1100" baseline="0" dirty="0">
              <a:solidFill>
                <a:schemeClr val="tx1"/>
              </a:solidFill>
              <a:latin typeface="+mn-lt"/>
            </a:rPr>
            <a:t>                             </a:t>
          </a:r>
          <a:r>
            <a:rPr lang="en-US" sz="1100" dirty="0">
              <a:solidFill>
                <a:schemeClr val="tx1"/>
              </a:solidFill>
              <a:latin typeface="+mn-lt"/>
            </a:rPr>
            <a:t>Tier II</a:t>
          </a:r>
          <a:r>
            <a:rPr lang="en-US" sz="1100" baseline="0" dirty="0">
              <a:solidFill>
                <a:schemeClr val="tx1"/>
              </a:solidFill>
              <a:latin typeface="+mn-lt"/>
            </a:rPr>
            <a:t> -</a:t>
          </a:r>
          <a:r>
            <a:rPr lang="en-US" sz="1100" dirty="0">
              <a:solidFill>
                <a:schemeClr val="tx1"/>
              </a:solidFill>
              <a:latin typeface="+mn-lt"/>
            </a:rPr>
            <a:t> School Operating</a:t>
          </a:r>
          <a:endParaRPr lang="en-US" sz="1100" dirty="0">
            <a:solidFill>
              <a:schemeClr val="tx1">
                <a:lumMod val="75000"/>
                <a:lumOff val="25000"/>
              </a:schemeClr>
            </a:solidFill>
            <a:latin typeface="+mn-lt"/>
          </a:endParaRPr>
        </a:p>
      </cdr:txBody>
    </cdr:sp>
  </cdr:relSizeAnchor>
  <cdr:relSizeAnchor xmlns:cdr="http://schemas.openxmlformats.org/drawingml/2006/chartDrawing">
    <cdr:from>
      <cdr:x>0.12421</cdr:x>
      <cdr:y>0.74699</cdr:y>
    </cdr:from>
    <cdr:to>
      <cdr:x>0.31094</cdr:x>
      <cdr:y>0.90304</cdr:y>
    </cdr:to>
    <cdr:sp macro="" textlink="">
      <cdr:nvSpPr>
        <cdr:cNvPr id="3" name="TextBox 2"/>
        <cdr:cNvSpPr txBox="1"/>
      </cdr:nvSpPr>
      <cdr:spPr>
        <a:xfrm xmlns:a="http://schemas.openxmlformats.org/drawingml/2006/main">
          <a:off x="1306105" y="3659495"/>
          <a:ext cx="1963578" cy="7644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dirty="0">
              <a:solidFill>
                <a:schemeClr val="tx1"/>
              </a:solidFill>
              <a:latin typeface="+mn-lt"/>
            </a:rPr>
            <a:t>Manufacturer's</a:t>
          </a:r>
          <a:r>
            <a:rPr lang="en-US" sz="1100" baseline="0" dirty="0">
              <a:solidFill>
                <a:schemeClr val="tx1"/>
              </a:solidFill>
              <a:latin typeface="+mn-lt"/>
            </a:rPr>
            <a:t> Depreciation, Manufacturer's Exemption, and Tier II - County &amp; City</a:t>
          </a:r>
          <a:endParaRPr lang="en-US" sz="1100" dirty="0">
            <a:solidFill>
              <a:schemeClr val="tx1"/>
            </a:solidFill>
            <a:latin typeface="+mn-lt"/>
          </a:endParaRPr>
        </a:p>
      </cdr:txBody>
    </cdr:sp>
  </cdr:relSizeAnchor>
  <cdr:relSizeAnchor xmlns:cdr="http://schemas.openxmlformats.org/drawingml/2006/chartDrawing">
    <cdr:from>
      <cdr:x>0.66991</cdr:x>
      <cdr:y>0.53721</cdr:y>
    </cdr:from>
    <cdr:to>
      <cdr:x>0.86957</cdr:x>
      <cdr:y>0.6382</cdr:y>
    </cdr:to>
    <cdr:sp macro="" textlink="">
      <cdr:nvSpPr>
        <cdr:cNvPr id="4" name="TextBox 3"/>
        <cdr:cNvSpPr txBox="1"/>
      </cdr:nvSpPr>
      <cdr:spPr>
        <a:xfrm xmlns:a="http://schemas.openxmlformats.org/drawingml/2006/main">
          <a:off x="7044455" y="2631791"/>
          <a:ext cx="2099545" cy="4947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dirty="0">
              <a:solidFill>
                <a:schemeClr val="tx1"/>
              </a:solidFill>
              <a:latin typeface="+mn-lt"/>
            </a:rPr>
            <a:t>Tier</a:t>
          </a:r>
          <a:r>
            <a:rPr lang="en-US" sz="1100" baseline="0" dirty="0">
              <a:solidFill>
                <a:schemeClr val="tx1"/>
              </a:solidFill>
              <a:latin typeface="+mn-lt"/>
            </a:rPr>
            <a:t> III and $2.5 Minimum </a:t>
          </a:r>
        </a:p>
        <a:p xmlns:a="http://schemas.openxmlformats.org/drawingml/2006/main">
          <a:pPr algn="ctr"/>
          <a:r>
            <a:rPr lang="en-US" sz="1100" baseline="0" dirty="0">
              <a:solidFill>
                <a:schemeClr val="tx1"/>
              </a:solidFill>
              <a:latin typeface="+mn-lt"/>
            </a:rPr>
            <a:t>(Act 388)</a:t>
          </a:r>
          <a:endParaRPr lang="en-US" sz="1100" dirty="0">
            <a:solidFill>
              <a:schemeClr val="tx1"/>
            </a:solidFill>
            <a:latin typeface="+mn-lt"/>
          </a:endParaRPr>
        </a:p>
      </cdr:txBody>
    </cdr:sp>
  </cdr:relSizeAnchor>
  <cdr:relSizeAnchor xmlns:cdr="http://schemas.openxmlformats.org/drawingml/2006/chartDrawing">
    <cdr:from>
      <cdr:x>0.14652</cdr:x>
      <cdr:y>0.947</cdr:y>
    </cdr:from>
    <cdr:to>
      <cdr:x>0.49512</cdr:x>
      <cdr:y>0.9997</cdr:y>
    </cdr:to>
    <cdr:sp macro="" textlink="">
      <cdr:nvSpPr>
        <cdr:cNvPr id="5" name="TextBox 4">
          <a:extLst xmlns:a="http://schemas.openxmlformats.org/drawingml/2006/main">
            <a:ext uri="{FF2B5EF4-FFF2-40B4-BE49-F238E27FC236}">
              <a16:creationId xmlns:a16="http://schemas.microsoft.com/office/drawing/2014/main" id="{CE6E20EF-65C7-4429-A3F9-030B892F0BDF}"/>
            </a:ext>
          </a:extLst>
        </cdr:cNvPr>
        <cdr:cNvSpPr txBox="1"/>
      </cdr:nvSpPr>
      <cdr:spPr>
        <a:xfrm xmlns:a="http://schemas.openxmlformats.org/drawingml/2006/main">
          <a:off x="1672449" y="5959257"/>
          <a:ext cx="3979054" cy="3316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baseline="0" dirty="0">
              <a:solidFill>
                <a:schemeClr val="tx1"/>
              </a:solidFill>
              <a:effectLst/>
              <a:latin typeface="+mn-lt"/>
              <a:ea typeface="+mn-ea"/>
              <a:cs typeface="+mn-cs"/>
            </a:rPr>
            <a:t>Source:  Revenue and Fiscal Affairs 229-RFA/mkm/09/01/2026</a:t>
          </a:r>
          <a:endParaRPr lang="en-US" sz="600" dirty="0">
            <a:solidFill>
              <a:schemeClr val="tx1"/>
            </a:solidFill>
            <a:effectLst/>
          </a:endParaRPr>
        </a:p>
      </cdr:txBody>
    </cdr:sp>
  </cdr:relSizeAnchor>
</c:userShapes>
</file>

<file path=ppt/drawings/drawing55.xml><?xml version="1.0" encoding="utf-8"?>
<c:userShapes xmlns:c="http://schemas.openxmlformats.org/drawingml/2006/chart">
  <cdr:relSizeAnchor xmlns:cdr="http://schemas.openxmlformats.org/drawingml/2006/chartDrawing">
    <cdr:from>
      <cdr:x>0.00083</cdr:x>
      <cdr:y>0.90607</cdr:y>
    </cdr:from>
    <cdr:to>
      <cdr:x>1</cdr:x>
      <cdr:y>1</cdr:y>
    </cdr:to>
    <cdr:sp macro="" textlink="">
      <cdr:nvSpPr>
        <cdr:cNvPr id="3" name="TextBox 2"/>
        <cdr:cNvSpPr txBox="1"/>
      </cdr:nvSpPr>
      <cdr:spPr>
        <a:xfrm xmlns:a="http://schemas.openxmlformats.org/drawingml/2006/main">
          <a:off x="9239" y="4553546"/>
          <a:ext cx="11121954" cy="4720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dirty="0">
              <a:solidFill>
                <a:schemeClr val="tx1"/>
              </a:solidFill>
              <a:effectLst/>
              <a:latin typeface="+mn-lt"/>
              <a:ea typeface="+mn-ea"/>
              <a:cs typeface="+mn-cs"/>
            </a:rPr>
            <a:t>The Trust</a:t>
          </a:r>
          <a:r>
            <a:rPr lang="en-US" sz="900" baseline="0" dirty="0">
              <a:solidFill>
                <a:schemeClr val="tx1"/>
              </a:solidFill>
              <a:effectLst/>
              <a:latin typeface="+mn-lt"/>
              <a:ea typeface="+mn-ea"/>
              <a:cs typeface="+mn-cs"/>
            </a:rPr>
            <a:t> Fund</a:t>
          </a:r>
          <a:r>
            <a:rPr lang="en-US" sz="900" dirty="0">
              <a:solidFill>
                <a:schemeClr val="tx1"/>
              </a:solidFill>
              <a:effectLst/>
              <a:latin typeface="+mn-lt"/>
              <a:ea typeface="+mn-ea"/>
              <a:cs typeface="+mn-cs"/>
            </a:rPr>
            <a:t> tax</a:t>
          </a:r>
          <a:r>
            <a:rPr lang="en-US" sz="900" baseline="0" dirty="0">
              <a:solidFill>
                <a:schemeClr val="tx1"/>
              </a:solidFill>
              <a:effectLst/>
              <a:latin typeface="+mn-lt"/>
              <a:ea typeface="+mn-ea"/>
              <a:cs typeface="+mn-cs"/>
            </a:rPr>
            <a:t> exemption reimbursements include:  $100K residential school operating exemption, Homestead Exemption (age 65+) Manufacturer's Depreciation Reimbursements, Merchant's Inventory Tax Exemption, and Manufacturer's Percentage Exemption of Assessed Value</a:t>
          </a:r>
        </a:p>
        <a:p xmlns:a="http://schemas.openxmlformats.org/drawingml/2006/main">
          <a:r>
            <a:rPr lang="en-US" sz="900" baseline="0" dirty="0">
              <a:solidFill>
                <a:schemeClr val="tx1"/>
              </a:solidFill>
              <a:effectLst/>
              <a:latin typeface="+mn-lt"/>
              <a:ea typeface="+mn-ea"/>
              <a:cs typeface="+mn-cs"/>
            </a:rPr>
            <a:t>Source:  Revenue and Fiscal Affairs 229-RFA/mkm/07/06/2026</a:t>
          </a:r>
        </a:p>
        <a:p xmlns:a="http://schemas.openxmlformats.org/drawingml/2006/main">
          <a:endParaRPr lang="en-US" sz="900" dirty="0">
            <a:solidFill>
              <a:schemeClr val="tx1">
                <a:lumMod val="65000"/>
                <a:lumOff val="35000"/>
              </a:schemeClr>
            </a:solidFill>
            <a:effectLst/>
          </a:endParaRPr>
        </a:p>
      </cdr:txBody>
    </cdr:sp>
  </cdr:relSizeAnchor>
  <cdr:relSizeAnchor xmlns:cdr="http://schemas.openxmlformats.org/drawingml/2006/chartDrawing">
    <cdr:from>
      <cdr:x>0.2819</cdr:x>
      <cdr:y>0.32445</cdr:y>
    </cdr:from>
    <cdr:to>
      <cdr:x>0.56269</cdr:x>
      <cdr:y>0.42584</cdr:y>
    </cdr:to>
    <cdr:sp macro="" textlink="">
      <cdr:nvSpPr>
        <cdr:cNvPr id="4" name="TextBox 3">
          <a:extLst xmlns:a="http://schemas.openxmlformats.org/drawingml/2006/main">
            <a:ext uri="{FF2B5EF4-FFF2-40B4-BE49-F238E27FC236}">
              <a16:creationId xmlns:a16="http://schemas.microsoft.com/office/drawing/2014/main" id="{2C1F25EB-2B00-D823-6D01-BEAE70921FD7}"/>
            </a:ext>
          </a:extLst>
        </cdr:cNvPr>
        <cdr:cNvSpPr txBox="1"/>
      </cdr:nvSpPr>
      <cdr:spPr>
        <a:xfrm xmlns:a="http://schemas.openxmlformats.org/drawingml/2006/main">
          <a:off x="3137900" y="1506037"/>
          <a:ext cx="3125511" cy="4706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baseline="0" dirty="0">
              <a:solidFill>
                <a:schemeClr val="tx1"/>
              </a:solidFill>
              <a:effectLst/>
              <a:latin typeface="+mn-lt"/>
              <a:ea typeface="+mn-ea"/>
              <a:cs typeface="+mn-cs"/>
            </a:rPr>
            <a:t>(Act 388 of 2006) Residual Residential School Operating Above $100K – HEX 1% Sales Tax</a:t>
          </a:r>
          <a:endParaRPr lang="en-US" dirty="0">
            <a:solidFill>
              <a:schemeClr val="tx1"/>
            </a:solidFill>
            <a:effectLst/>
          </a:endParaRPr>
        </a:p>
        <a:p xmlns:a="http://schemas.openxmlformats.org/drawingml/2006/main">
          <a:pPr algn="ctr"/>
          <a:r>
            <a:rPr lang="en-US" sz="1100" dirty="0">
              <a:solidFill>
                <a:schemeClr val="tx1"/>
              </a:solidFill>
            </a:rPr>
            <a:t> </a:t>
          </a:r>
        </a:p>
      </cdr:txBody>
    </cdr:sp>
  </cdr:relSizeAnchor>
  <cdr:relSizeAnchor xmlns:cdr="http://schemas.openxmlformats.org/drawingml/2006/chartDrawing">
    <cdr:from>
      <cdr:x>0.45317</cdr:x>
      <cdr:y>0.40675</cdr:y>
    </cdr:from>
    <cdr:to>
      <cdr:x>0.46148</cdr:x>
      <cdr:y>0.43025</cdr:y>
    </cdr:to>
    <cdr:cxnSp macro="">
      <cdr:nvCxnSpPr>
        <cdr:cNvPr id="5" name="Straight Arrow Connector 4">
          <a:extLst xmlns:a="http://schemas.openxmlformats.org/drawingml/2006/main">
            <a:ext uri="{FF2B5EF4-FFF2-40B4-BE49-F238E27FC236}">
              <a16:creationId xmlns:a16="http://schemas.microsoft.com/office/drawing/2014/main" id="{2EF173F5-CCDB-1CF2-E4F8-7544CE205C2A}"/>
            </a:ext>
          </a:extLst>
        </cdr:cNvPr>
        <cdr:cNvCxnSpPr/>
      </cdr:nvCxnSpPr>
      <cdr:spPr>
        <a:xfrm xmlns:a="http://schemas.openxmlformats.org/drawingml/2006/main">
          <a:off x="5548544" y="2561578"/>
          <a:ext cx="101722" cy="147961"/>
        </a:xfrm>
        <a:prstGeom xmlns:a="http://schemas.openxmlformats.org/drawingml/2006/main" prst="straightConnector1">
          <a:avLst/>
        </a:prstGeom>
        <a:ln xmlns:a="http://schemas.openxmlformats.org/drawingml/2006/main">
          <a:solidFill>
            <a:srgbClr val="595959"/>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6.xml><?xml version="1.0" encoding="utf-8"?>
<c:userShapes xmlns:c="http://schemas.openxmlformats.org/drawingml/2006/chart">
  <cdr:relSizeAnchor xmlns:cdr="http://schemas.openxmlformats.org/drawingml/2006/chartDrawing">
    <cdr:from>
      <cdr:x>0</cdr:x>
      <cdr:y>0.96678</cdr:y>
    </cdr:from>
    <cdr:to>
      <cdr:x>0.35022</cdr:x>
      <cdr:y>1</cdr:y>
    </cdr:to>
    <cdr:sp macro="" textlink="">
      <cdr:nvSpPr>
        <cdr:cNvPr id="2" name="object 23">
          <a:extLst xmlns:a="http://schemas.openxmlformats.org/drawingml/2006/main">
            <a:ext uri="{FF2B5EF4-FFF2-40B4-BE49-F238E27FC236}">
              <a16:creationId xmlns:a16="http://schemas.microsoft.com/office/drawing/2014/main" id="{0249FDE2-6EDC-86B9-CD5B-4F811092F21D}"/>
            </a:ext>
          </a:extLst>
        </cdr:cNvPr>
        <cdr:cNvSpPr txBox="1"/>
      </cdr:nvSpPr>
      <cdr:spPr>
        <a:xfrm xmlns:a="http://schemas.openxmlformats.org/drawingml/2006/main">
          <a:off x="0" y="4404348"/>
          <a:ext cx="3994785" cy="151323"/>
        </a:xfrm>
        <a:prstGeom xmlns:a="http://schemas.openxmlformats.org/drawingml/2006/main" prst="rect">
          <a:avLst/>
        </a:prstGeom>
      </cdr:spPr>
      <cdr:txBody>
        <a:bodyPr xmlns:a="http://schemas.openxmlformats.org/drawingml/2006/main" vert="horz" wrap="square" lIns="0" tIns="1270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12700">
            <a:lnSpc>
              <a:spcPct val="100000"/>
            </a:lnSpc>
            <a:spcBef>
              <a:spcPts val="100"/>
            </a:spcBef>
          </a:pPr>
          <a:r>
            <a:rPr sz="900" dirty="0">
              <a:solidFill>
                <a:schemeClr val="tx1">
                  <a:lumMod val="65000"/>
                  <a:lumOff val="35000"/>
                </a:schemeClr>
              </a:solidFill>
              <a:ea typeface="Calibri" panose="020F0502020204030204" pitchFamily="34" charset="0"/>
              <a:cs typeface="Calibri" panose="020F0502020204030204" pitchFamily="34" charset="0"/>
            </a:rPr>
            <a:t>Source:</a:t>
          </a:r>
          <a:r>
            <a:rPr sz="900" spc="-30" dirty="0">
              <a:solidFill>
                <a:schemeClr val="tx1">
                  <a:lumMod val="65000"/>
                  <a:lumOff val="35000"/>
                </a:schemeClr>
              </a:solidFill>
              <a:ea typeface="Calibri" panose="020F0502020204030204" pitchFamily="34" charset="0"/>
              <a:cs typeface="Calibri" panose="020F0502020204030204" pitchFamily="34" charset="0"/>
            </a:rPr>
            <a:t> </a:t>
          </a:r>
          <a:r>
            <a:rPr sz="900" dirty="0">
              <a:solidFill>
                <a:schemeClr val="tx1">
                  <a:lumMod val="65000"/>
                  <a:lumOff val="35000"/>
                </a:schemeClr>
              </a:solidFill>
              <a:ea typeface="Calibri" panose="020F0502020204030204" pitchFamily="34" charset="0"/>
              <a:cs typeface="Calibri" panose="020F0502020204030204" pitchFamily="34" charset="0"/>
            </a:rPr>
            <a:t>U.S.</a:t>
          </a:r>
          <a:r>
            <a:rPr sz="900" spc="-40" dirty="0">
              <a:solidFill>
                <a:schemeClr val="tx1">
                  <a:lumMod val="65000"/>
                  <a:lumOff val="35000"/>
                </a:schemeClr>
              </a:solidFill>
              <a:ea typeface="Calibri" panose="020F0502020204030204" pitchFamily="34" charset="0"/>
              <a:cs typeface="Calibri" panose="020F0502020204030204" pitchFamily="34" charset="0"/>
            </a:rPr>
            <a:t> </a:t>
          </a:r>
          <a:r>
            <a:rPr sz="900" dirty="0">
              <a:solidFill>
                <a:schemeClr val="tx1">
                  <a:lumMod val="65000"/>
                  <a:lumOff val="35000"/>
                </a:schemeClr>
              </a:solidFill>
              <a:ea typeface="Calibri" panose="020F0502020204030204" pitchFamily="34" charset="0"/>
              <a:cs typeface="Calibri" panose="020F0502020204030204" pitchFamily="34" charset="0"/>
            </a:rPr>
            <a:t>Census</a:t>
          </a:r>
          <a:r>
            <a:rPr sz="900" spc="-20" dirty="0">
              <a:solidFill>
                <a:schemeClr val="tx1">
                  <a:lumMod val="65000"/>
                  <a:lumOff val="35000"/>
                </a:schemeClr>
              </a:solidFill>
              <a:ea typeface="Calibri" panose="020F0502020204030204" pitchFamily="34" charset="0"/>
              <a:cs typeface="Calibri" panose="020F0502020204030204" pitchFamily="34" charset="0"/>
            </a:rPr>
            <a:t> </a:t>
          </a:r>
          <a:r>
            <a:rPr sz="900" dirty="0">
              <a:solidFill>
                <a:schemeClr val="tx1">
                  <a:lumMod val="65000"/>
                  <a:lumOff val="35000"/>
                </a:schemeClr>
              </a:solidFill>
              <a:ea typeface="Calibri" panose="020F0502020204030204" pitchFamily="34" charset="0"/>
              <a:cs typeface="Calibri" panose="020F0502020204030204" pitchFamily="34" charset="0"/>
            </a:rPr>
            <a:t>Bureau</a:t>
          </a:r>
          <a:r>
            <a:rPr sz="900" spc="-20" dirty="0">
              <a:solidFill>
                <a:schemeClr val="tx1">
                  <a:lumMod val="65000"/>
                  <a:lumOff val="35000"/>
                </a:schemeClr>
              </a:solidFill>
              <a:ea typeface="Calibri" panose="020F0502020204030204" pitchFamily="34" charset="0"/>
              <a:cs typeface="Calibri" panose="020F0502020204030204" pitchFamily="34" charset="0"/>
            </a:rPr>
            <a:t> </a:t>
          </a:r>
          <a:r>
            <a:rPr sz="900" dirty="0">
              <a:solidFill>
                <a:schemeClr val="tx1">
                  <a:lumMod val="65000"/>
                  <a:lumOff val="35000"/>
                </a:schemeClr>
              </a:solidFill>
              <a:ea typeface="Calibri" panose="020F0502020204030204" pitchFamily="34" charset="0"/>
              <a:cs typeface="Calibri" panose="020F0502020204030204" pitchFamily="34" charset="0"/>
            </a:rPr>
            <a:t>Population</a:t>
          </a:r>
          <a:r>
            <a:rPr lang="en-US" sz="900" dirty="0">
              <a:solidFill>
                <a:schemeClr val="tx1">
                  <a:lumMod val="65000"/>
                  <a:lumOff val="35000"/>
                </a:schemeClr>
              </a:solidFill>
              <a:ea typeface="Calibri" panose="020F0502020204030204" pitchFamily="34" charset="0"/>
              <a:cs typeface="Calibri" panose="020F0502020204030204" pitchFamily="34" charset="0"/>
            </a:rPr>
            <a:t> Estimates and RFA Population </a:t>
          </a:r>
          <a:r>
            <a:rPr sz="900" dirty="0">
              <a:solidFill>
                <a:schemeClr val="tx1">
                  <a:lumMod val="65000"/>
                  <a:lumOff val="35000"/>
                </a:schemeClr>
              </a:solidFill>
              <a:ea typeface="Calibri" panose="020F0502020204030204" pitchFamily="34" charset="0"/>
              <a:cs typeface="Calibri" panose="020F0502020204030204" pitchFamily="34" charset="0"/>
            </a:rPr>
            <a:t>Projections</a:t>
          </a:r>
        </a:p>
      </cdr:txBody>
    </cdr:sp>
  </cdr:relSizeAnchor>
</c:userShapes>
</file>

<file path=ppt/drawings/drawing57.xml><?xml version="1.0" encoding="utf-8"?>
<c:userShapes xmlns:c="http://schemas.openxmlformats.org/drawingml/2006/chart">
  <cdr:relSizeAnchor xmlns:cdr="http://schemas.openxmlformats.org/drawingml/2006/chartDrawing">
    <cdr:from>
      <cdr:x>0.83863</cdr:x>
      <cdr:y>0.94089</cdr:y>
    </cdr:from>
    <cdr:to>
      <cdr:x>0.97747</cdr:x>
      <cdr:y>0.98444</cdr:y>
    </cdr:to>
    <cdr:sp macro="" textlink="">
      <cdr:nvSpPr>
        <cdr:cNvPr id="2"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58.xml><?xml version="1.0" encoding="utf-8"?>
<c:userShapes xmlns:c="http://schemas.openxmlformats.org/drawingml/2006/chart">
  <cdr:relSizeAnchor xmlns:cdr="http://schemas.openxmlformats.org/drawingml/2006/chartDrawing">
    <cdr:from>
      <cdr:x>0.83863</cdr:x>
      <cdr:y>0.94089</cdr:y>
    </cdr:from>
    <cdr:to>
      <cdr:x>0.97747</cdr:x>
      <cdr:y>0.98444</cdr:y>
    </cdr:to>
    <cdr:sp macro="" textlink="">
      <cdr:nvSpPr>
        <cdr:cNvPr id="2"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0.96171</cdr:y>
    </cdr:from>
    <cdr:to>
      <cdr:x>0.43461</cdr:x>
      <cdr:y>0.99826</cdr:y>
    </cdr:to>
    <cdr:sp macro="" textlink="">
      <cdr:nvSpPr>
        <cdr:cNvPr id="3" name="TextBox 1">
          <a:extLst xmlns:a="http://schemas.openxmlformats.org/drawingml/2006/main">
            <a:ext uri="{FF2B5EF4-FFF2-40B4-BE49-F238E27FC236}">
              <a16:creationId xmlns:a16="http://schemas.microsoft.com/office/drawing/2014/main" id="{DD482645-6E73-C42F-A248-0AF6AA974D89}"/>
            </a:ext>
          </a:extLst>
        </cdr:cNvPr>
        <cdr:cNvSpPr txBox="1"/>
      </cdr:nvSpPr>
      <cdr:spPr>
        <a:xfrm xmlns:a="http://schemas.openxmlformats.org/drawingml/2006/main">
          <a:off x="0" y="6054933"/>
          <a:ext cx="4959285" cy="23014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kern="1200" dirty="0">
              <a:solidFill>
                <a:schemeClr val="tx1">
                  <a:lumMod val="65000"/>
                  <a:lumOff val="35000"/>
                </a:schemeClr>
              </a:solidFill>
            </a:rPr>
            <a:t>Source: SC Revenue and Fiscal Affairs;</a:t>
          </a:r>
          <a:r>
            <a:rPr lang="en-US" sz="900" kern="1200" baseline="0" dirty="0">
              <a:solidFill>
                <a:schemeClr val="tx1">
                  <a:lumMod val="65000"/>
                  <a:lumOff val="35000"/>
                </a:schemeClr>
              </a:solidFill>
            </a:rPr>
            <a:t> SC Board of Economic Advisors May 19, 2026 Forecast</a:t>
          </a:r>
          <a:endParaRPr lang="en-US" sz="900" kern="1200" dirty="0">
            <a:solidFill>
              <a:schemeClr val="tx1">
                <a:lumMod val="65000"/>
                <a:lumOff val="35000"/>
              </a:schemeClr>
            </a:solidFill>
          </a:endParaRPr>
        </a:p>
      </cdr:txBody>
    </cdr:sp>
  </cdr:relSizeAnchor>
</c:userShapes>
</file>

<file path=ppt/drawings/drawing59.xml><?xml version="1.0" encoding="utf-8"?>
<c:userShapes xmlns:c="http://schemas.openxmlformats.org/drawingml/2006/chart">
  <cdr:relSizeAnchor xmlns:cdr="http://schemas.openxmlformats.org/drawingml/2006/chartDrawing">
    <cdr:from>
      <cdr:x>0.83863</cdr:x>
      <cdr:y>0.94089</cdr:y>
    </cdr:from>
    <cdr:to>
      <cdr:x>0.97747</cdr:x>
      <cdr:y>0.98444</cdr:y>
    </cdr:to>
    <cdr:sp macro="" textlink="">
      <cdr:nvSpPr>
        <cdr:cNvPr id="2" name="TextBox 1">
          <a:extLst xmlns:a="http://schemas.openxmlformats.org/drawingml/2006/main">
            <a:ext uri="{FF2B5EF4-FFF2-40B4-BE49-F238E27FC236}">
              <a16:creationId xmlns:a16="http://schemas.microsoft.com/office/drawing/2014/main" id="{C950C6D1-4C1F-405B-8517-4CAF8DE1D2CE}"/>
            </a:ext>
          </a:extLst>
        </cdr:cNvPr>
        <cdr:cNvSpPr txBox="1"/>
      </cdr:nvSpPr>
      <cdr:spPr>
        <a:xfrm xmlns:a="http://schemas.openxmlformats.org/drawingml/2006/main">
          <a:off x="9572625" y="5926456"/>
          <a:ext cx="1584837" cy="2743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939EEB-4F66-4663-93FD-3EF4511D61DB}"/>
              </a:ext>
            </a:extLst>
          </p:cNvPr>
          <p:cNvSpPr>
            <a:spLocks noGrp="1"/>
          </p:cNvSpPr>
          <p:nvPr>
            <p:ph type="hdr" sz="quarter"/>
          </p:nvPr>
        </p:nvSpPr>
        <p:spPr>
          <a:xfrm>
            <a:off x="5" y="3"/>
            <a:ext cx="3038475" cy="604447"/>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04393A9B-7747-4159-9269-F67CAEC1E6FD}"/>
              </a:ext>
            </a:extLst>
          </p:cNvPr>
          <p:cNvSpPr>
            <a:spLocks noGrp="1"/>
          </p:cNvSpPr>
          <p:nvPr>
            <p:ph type="ftr" sz="quarter" idx="2"/>
          </p:nvPr>
        </p:nvSpPr>
        <p:spPr>
          <a:xfrm>
            <a:off x="5" y="11435156"/>
            <a:ext cx="3038475" cy="60444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10E1EAB-10D6-4863-AB3D-E85300A9AA40}"/>
              </a:ext>
            </a:extLst>
          </p:cNvPr>
          <p:cNvSpPr>
            <a:spLocks noGrp="1"/>
          </p:cNvSpPr>
          <p:nvPr>
            <p:ph type="sldNum" sz="quarter" idx="3"/>
          </p:nvPr>
        </p:nvSpPr>
        <p:spPr>
          <a:xfrm>
            <a:off x="3970343" y="11435156"/>
            <a:ext cx="3038475" cy="604447"/>
          </a:xfrm>
          <a:prstGeom prst="rect">
            <a:avLst/>
          </a:prstGeom>
        </p:spPr>
        <p:txBody>
          <a:bodyPr vert="horz" lIns="91440" tIns="45720" rIns="91440" bIns="45720" rtlCol="0" anchor="b"/>
          <a:lstStyle>
            <a:lvl1pPr algn="r">
              <a:defRPr sz="1200"/>
            </a:lvl1pPr>
          </a:lstStyle>
          <a:p>
            <a:fld id="{25FB3A78-929C-4EE1-96F0-EDA642B5FFDB}" type="slidenum">
              <a:rPr lang="en-US" smtClean="0"/>
              <a:t>‹#›</a:t>
            </a:fld>
            <a:endParaRPr lang="en-US" dirty="0"/>
          </a:p>
        </p:txBody>
      </p:sp>
      <p:sp>
        <p:nvSpPr>
          <p:cNvPr id="6" name="Date Placeholder 5">
            <a:extLst>
              <a:ext uri="{FF2B5EF4-FFF2-40B4-BE49-F238E27FC236}">
                <a16:creationId xmlns:a16="http://schemas.microsoft.com/office/drawing/2014/main" id="{8F5398F6-6E21-4760-85B2-75F0CF499A9F}"/>
              </a:ext>
            </a:extLst>
          </p:cNvPr>
          <p:cNvSpPr>
            <a:spLocks noGrp="1"/>
          </p:cNvSpPr>
          <p:nvPr>
            <p:ph type="dt" sz="quarter" idx="1"/>
          </p:nvPr>
        </p:nvSpPr>
        <p:spPr>
          <a:xfrm>
            <a:off x="3970343" y="3"/>
            <a:ext cx="3038475" cy="604447"/>
          </a:xfrm>
          <a:prstGeom prst="rect">
            <a:avLst/>
          </a:prstGeom>
        </p:spPr>
        <p:txBody>
          <a:bodyPr vert="horz" lIns="91440" tIns="45720" rIns="91440" bIns="45720" rtlCol="0"/>
          <a:lstStyle>
            <a:lvl1pPr algn="r">
              <a:defRPr sz="1200"/>
            </a:lvl1pPr>
          </a:lstStyle>
          <a:p>
            <a:fld id="{860DC80B-6E65-413B-A7E1-DAFA941BA798}" type="datetimeFigureOut">
              <a:rPr lang="en-US" smtClean="0"/>
              <a:t>9/9/2026</a:t>
            </a:fld>
            <a:endParaRPr lang="en-US" dirty="0"/>
          </a:p>
        </p:txBody>
      </p:sp>
    </p:spTree>
    <p:extLst>
      <p:ext uri="{BB962C8B-B14F-4D97-AF65-F5344CB8AC3E}">
        <p14:creationId xmlns:p14="http://schemas.microsoft.com/office/powerpoint/2010/main" val="3946042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60407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604070"/>
          </a:xfrm>
          <a:prstGeom prst="rect">
            <a:avLst/>
          </a:prstGeom>
        </p:spPr>
        <p:txBody>
          <a:bodyPr vert="horz" lIns="93177" tIns="46589" rIns="93177" bIns="46589" rtlCol="0"/>
          <a:lstStyle>
            <a:lvl1pPr algn="r">
              <a:defRPr sz="1200"/>
            </a:lvl1pPr>
          </a:lstStyle>
          <a:p>
            <a:fld id="{9009D62A-F9D8-407B-98DF-C322F71D7024}" type="datetimeFigureOut">
              <a:rPr lang="en-US" smtClean="0"/>
              <a:t>9/9/2026</a:t>
            </a:fld>
            <a:endParaRPr lang="en-US" dirty="0"/>
          </a:p>
        </p:txBody>
      </p:sp>
      <p:sp>
        <p:nvSpPr>
          <p:cNvPr id="4" name="Slide Image Placeholder 3"/>
          <p:cNvSpPr>
            <a:spLocks noGrp="1" noRot="1" noChangeAspect="1"/>
          </p:cNvSpPr>
          <p:nvPr>
            <p:ph type="sldImg" idx="2"/>
          </p:nvPr>
        </p:nvSpPr>
        <p:spPr>
          <a:xfrm>
            <a:off x="-104775" y="1504950"/>
            <a:ext cx="7219950" cy="4062413"/>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5794057"/>
            <a:ext cx="5608320" cy="4740593"/>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435534"/>
            <a:ext cx="3037840" cy="604069"/>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11435534"/>
            <a:ext cx="3037840" cy="604069"/>
          </a:xfrm>
          <a:prstGeom prst="rect">
            <a:avLst/>
          </a:prstGeom>
        </p:spPr>
        <p:txBody>
          <a:bodyPr vert="horz" lIns="93177" tIns="46589" rIns="93177" bIns="46589" rtlCol="0" anchor="b"/>
          <a:lstStyle>
            <a:lvl1pPr algn="r">
              <a:defRPr sz="1200"/>
            </a:lvl1pPr>
          </a:lstStyle>
          <a:p>
            <a:fld id="{0DF8C16D-BE9F-41A4-AC6A-D9B3715526D6}" type="slidenum">
              <a:rPr lang="en-US" smtClean="0"/>
              <a:t>‹#›</a:t>
            </a:fld>
            <a:endParaRPr lang="en-US" dirty="0"/>
          </a:p>
        </p:txBody>
      </p:sp>
    </p:spTree>
    <p:extLst>
      <p:ext uri="{BB962C8B-B14F-4D97-AF65-F5344CB8AC3E}">
        <p14:creationId xmlns:p14="http://schemas.microsoft.com/office/powerpoint/2010/main" val="4127376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March 19, 2024</a:t>
            </a:r>
          </a:p>
        </p:txBody>
      </p:sp>
      <p:sp>
        <p:nvSpPr>
          <p:cNvPr id="5" name="Slide Number Placeholder 4"/>
          <p:cNvSpPr>
            <a:spLocks noGrp="1"/>
          </p:cNvSpPr>
          <p:nvPr>
            <p:ph type="sldNum" sz="quarter" idx="5"/>
          </p:nvPr>
        </p:nvSpPr>
        <p:spPr/>
        <p:txBody>
          <a:bodyPr/>
          <a:lstStyle/>
          <a:p>
            <a:fld id="{0DF8C16D-BE9F-41A4-AC6A-D9B3715526D6}" type="slidenum">
              <a:rPr lang="en-US" smtClean="0"/>
              <a:t>6</a:t>
            </a:fld>
            <a:endParaRPr lang="en-US" dirty="0"/>
          </a:p>
        </p:txBody>
      </p:sp>
    </p:spTree>
    <p:extLst>
      <p:ext uri="{BB962C8B-B14F-4D97-AF65-F5344CB8AC3E}">
        <p14:creationId xmlns:p14="http://schemas.microsoft.com/office/powerpoint/2010/main" val="1021561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30B10-ACDF-437D-8EA1-F1EC5E61CA2E}" type="slidenum">
              <a:rPr lang="en-US" smtClean="0"/>
              <a:t>73</a:t>
            </a:fld>
            <a:endParaRPr lang="en-US" dirty="0"/>
          </a:p>
        </p:txBody>
      </p:sp>
    </p:spTree>
    <p:extLst>
      <p:ext uri="{BB962C8B-B14F-4D97-AF65-F5344CB8AC3E}">
        <p14:creationId xmlns:p14="http://schemas.microsoft.com/office/powerpoint/2010/main" val="1129168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8A30C4-2C53-4897-8DCC-577992C7707E}" type="slidenum">
              <a:rPr lang="en-US" smtClean="0"/>
              <a:t>80</a:t>
            </a:fld>
            <a:endParaRPr lang="en-US" dirty="0"/>
          </a:p>
        </p:txBody>
      </p:sp>
    </p:spTree>
    <p:extLst>
      <p:ext uri="{BB962C8B-B14F-4D97-AF65-F5344CB8AC3E}">
        <p14:creationId xmlns:p14="http://schemas.microsoft.com/office/powerpoint/2010/main" val="3483121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DFFE0-3F92-BE74-BA31-7D346D6D88A8}"/>
              </a:ext>
            </a:extLst>
          </p:cNvPr>
          <p:cNvSpPr>
            <a:spLocks noGrp="1"/>
          </p:cNvSpPr>
          <p:nvPr>
            <p:ph type="ctrTitle"/>
          </p:nvPr>
        </p:nvSpPr>
        <p:spPr>
          <a:xfrm>
            <a:off x="206620" y="439722"/>
            <a:ext cx="9615928" cy="1522244"/>
          </a:xfrm>
        </p:spPr>
        <p:txBody>
          <a:bodyPr anchor="b">
            <a:noAutofit/>
          </a:bodyPr>
          <a:lstStyle>
            <a:lvl1pPr marL="0" indent="0" algn="l">
              <a:defRPr sz="4000"/>
            </a:lvl1pPr>
          </a:lstStyle>
          <a:p>
            <a:r>
              <a:rPr lang="en-US" dirty="0"/>
              <a:t>Click to edit Master title style</a:t>
            </a:r>
          </a:p>
        </p:txBody>
      </p:sp>
      <p:sp>
        <p:nvSpPr>
          <p:cNvPr id="3" name="Subtitle 2">
            <a:extLst>
              <a:ext uri="{FF2B5EF4-FFF2-40B4-BE49-F238E27FC236}">
                <a16:creationId xmlns:a16="http://schemas.microsoft.com/office/drawing/2014/main" id="{7AF1D7BB-1299-B97B-40B7-159B38313853}"/>
              </a:ext>
            </a:extLst>
          </p:cNvPr>
          <p:cNvSpPr>
            <a:spLocks noGrp="1"/>
          </p:cNvSpPr>
          <p:nvPr>
            <p:ph type="subTitle" idx="1"/>
          </p:nvPr>
        </p:nvSpPr>
        <p:spPr>
          <a:xfrm>
            <a:off x="206622" y="2317072"/>
            <a:ext cx="9675634" cy="3199825"/>
          </a:xfrm>
        </p:spPr>
        <p:txBody>
          <a:bodyPr>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B01225F5-3507-B25C-9241-6DA0BA520E86}"/>
              </a:ext>
            </a:extLst>
          </p:cNvPr>
          <p:cNvSpPr/>
          <p:nvPr userDrawn="1"/>
        </p:nvSpPr>
        <p:spPr>
          <a:xfrm>
            <a:off x="14288" y="5640404"/>
            <a:ext cx="12177712" cy="1217596"/>
          </a:xfrm>
          <a:prstGeom prst="rect">
            <a:avLst/>
          </a:prstGeom>
          <a:solidFill>
            <a:srgbClr val="0033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12B94824-8947-ECED-6728-860FCCFF371A}"/>
              </a:ext>
            </a:extLst>
          </p:cNvPr>
          <p:cNvSpPr>
            <a:spLocks noGrp="1"/>
          </p:cNvSpPr>
          <p:nvPr>
            <p:ph type="body" sz="quarter" idx="10"/>
          </p:nvPr>
        </p:nvSpPr>
        <p:spPr bwMode="ltGray">
          <a:xfrm>
            <a:off x="1224202" y="5763729"/>
            <a:ext cx="8150617" cy="914400"/>
          </a:xfrm>
        </p:spPr>
        <p:txBody>
          <a:bodyPr>
            <a:noAutofit/>
          </a:bodyPr>
          <a:lstStyle>
            <a:lvl1pPr marL="0" indent="1588">
              <a:lnSpc>
                <a:spcPct val="100000"/>
              </a:lnSpc>
              <a:spcBef>
                <a:spcPts val="0"/>
              </a:spcBef>
              <a:buNone/>
              <a:defRPr sz="1400" cap="small" baseline="0">
                <a:solidFill>
                  <a:schemeClr val="bg1"/>
                </a:solidFill>
              </a:defRPr>
            </a:lvl1pPr>
          </a:lstStyle>
          <a:p>
            <a:pPr lvl="0"/>
            <a:r>
              <a:rPr lang="en-US" dirty="0"/>
              <a:t>Click to edit Master text styles</a:t>
            </a:r>
          </a:p>
        </p:txBody>
      </p:sp>
      <p:pic>
        <p:nvPicPr>
          <p:cNvPr id="9" name="Picture 8">
            <a:extLst>
              <a:ext uri="{FF2B5EF4-FFF2-40B4-BE49-F238E27FC236}">
                <a16:creationId xmlns:a16="http://schemas.microsoft.com/office/drawing/2014/main" id="{6D27D15C-6DDE-3773-7B1C-14C5BC4601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82258" y="4643021"/>
            <a:ext cx="2103120" cy="2103120"/>
          </a:xfrm>
          <a:prstGeom prst="rect">
            <a:avLst/>
          </a:prstGeom>
        </p:spPr>
      </p:pic>
      <p:pic>
        <p:nvPicPr>
          <p:cNvPr id="6" name="Picture 5">
            <a:extLst>
              <a:ext uri="{FF2B5EF4-FFF2-40B4-BE49-F238E27FC236}">
                <a16:creationId xmlns:a16="http://schemas.microsoft.com/office/drawing/2014/main" id="{698EADD9-7627-D357-07CA-B7DE37A796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8139" y="5992329"/>
            <a:ext cx="837248" cy="457200"/>
          </a:xfrm>
          <a:prstGeom prst="rect">
            <a:avLst/>
          </a:prstGeom>
        </p:spPr>
      </p:pic>
    </p:spTree>
    <p:extLst>
      <p:ext uri="{BB962C8B-B14F-4D97-AF65-F5344CB8AC3E}">
        <p14:creationId xmlns:p14="http://schemas.microsoft.com/office/powerpoint/2010/main" val="179245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4C8F-BF89-155B-73AD-0A0A252AAEE9}"/>
              </a:ext>
            </a:extLst>
          </p:cNvPr>
          <p:cNvSpPr>
            <a:spLocks noGrp="1"/>
          </p:cNvSpPr>
          <p:nvPr>
            <p:ph type="title"/>
          </p:nvPr>
        </p:nvSpPr>
        <p:spPr>
          <a:xfrm>
            <a:off x="1981201" y="1099051"/>
            <a:ext cx="9372599" cy="2329949"/>
          </a:xfrm>
        </p:spPr>
        <p:txBody>
          <a:bodyPr/>
          <a:lstStyle>
            <a:lvl1pPr>
              <a:defRPr sz="3600"/>
            </a:lvl1pPr>
          </a:lstStyle>
          <a:p>
            <a:r>
              <a:rPr lang="en-US" dirty="0"/>
              <a:t>Click to edit Master title style</a:t>
            </a:r>
          </a:p>
        </p:txBody>
      </p:sp>
      <p:sp>
        <p:nvSpPr>
          <p:cNvPr id="3" name="Date Placeholder 2">
            <a:extLst>
              <a:ext uri="{FF2B5EF4-FFF2-40B4-BE49-F238E27FC236}">
                <a16:creationId xmlns:a16="http://schemas.microsoft.com/office/drawing/2014/main" id="{4A6B6C10-AE68-5266-3720-4155348CEF8A}"/>
              </a:ext>
            </a:extLst>
          </p:cNvPr>
          <p:cNvSpPr>
            <a:spLocks noGrp="1"/>
          </p:cNvSpPr>
          <p:nvPr>
            <p:ph type="dt" sz="half" idx="10"/>
          </p:nvPr>
        </p:nvSpPr>
        <p:spPr/>
        <p:txBody>
          <a:bodyPr/>
          <a:lstStyle/>
          <a:p>
            <a:pPr algn="ctr"/>
            <a:r>
              <a:rPr lang="en-US" b="1" dirty="0"/>
              <a:t>September 10, 2026</a:t>
            </a:r>
          </a:p>
        </p:txBody>
      </p:sp>
      <p:sp>
        <p:nvSpPr>
          <p:cNvPr id="4" name="Footer Placeholder 3">
            <a:extLst>
              <a:ext uri="{FF2B5EF4-FFF2-40B4-BE49-F238E27FC236}">
                <a16:creationId xmlns:a16="http://schemas.microsoft.com/office/drawing/2014/main" id="{982BF738-5B59-591E-80BF-95B38B98080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791117C-D223-93D4-708A-6659B8E302F4}"/>
              </a:ext>
            </a:extLst>
          </p:cNvPr>
          <p:cNvSpPr>
            <a:spLocks noGrp="1"/>
          </p:cNvSpPr>
          <p:nvPr>
            <p:ph type="sldNum" sz="quarter" idx="12"/>
          </p:nvPr>
        </p:nvSpPr>
        <p:spPr/>
        <p:txBody>
          <a:bodyPr/>
          <a:lstStyle/>
          <a:p>
            <a:fld id="{784DC4BC-AE01-4C6D-870D-ADD2363A0B6C}" type="slidenum">
              <a:rPr lang="en-US" smtClean="0"/>
              <a:pPr/>
              <a:t>‹#›</a:t>
            </a:fld>
            <a:endParaRPr lang="en-US" b="1" dirty="0"/>
          </a:p>
        </p:txBody>
      </p:sp>
      <p:sp>
        <p:nvSpPr>
          <p:cNvPr id="6" name="Rectangle 5">
            <a:extLst>
              <a:ext uri="{FF2B5EF4-FFF2-40B4-BE49-F238E27FC236}">
                <a16:creationId xmlns:a16="http://schemas.microsoft.com/office/drawing/2014/main" id="{DDD225FE-7BA6-ED10-C759-317AC285278D}"/>
              </a:ext>
            </a:extLst>
          </p:cNvPr>
          <p:cNvSpPr/>
          <p:nvPr userDrawn="1"/>
        </p:nvSpPr>
        <p:spPr>
          <a:xfrm>
            <a:off x="0" y="0"/>
            <a:ext cx="1981201" cy="6858000"/>
          </a:xfrm>
          <a:prstGeom prst="rect">
            <a:avLst/>
          </a:prstGeom>
          <a:solidFill>
            <a:srgbClr val="0033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944E8007-A5F3-7B23-9BE2-9E58CED6FC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1976" y="6172200"/>
            <a:ext cx="837248" cy="457200"/>
          </a:xfrm>
          <a:prstGeom prst="rect">
            <a:avLst/>
          </a:prstGeom>
        </p:spPr>
      </p:pic>
    </p:spTree>
    <p:extLst>
      <p:ext uri="{BB962C8B-B14F-4D97-AF65-F5344CB8AC3E}">
        <p14:creationId xmlns:p14="http://schemas.microsoft.com/office/powerpoint/2010/main" val="1590205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4C8F-BF89-155B-73AD-0A0A252AAEE9}"/>
              </a:ext>
            </a:extLst>
          </p:cNvPr>
          <p:cNvSpPr>
            <a:spLocks noGrp="1"/>
          </p:cNvSpPr>
          <p:nvPr>
            <p:ph type="title"/>
          </p:nvPr>
        </p:nvSpPr>
        <p:spPr>
          <a:xfrm>
            <a:off x="1981201" y="1099051"/>
            <a:ext cx="9372599" cy="2329949"/>
          </a:xfrm>
        </p:spPr>
        <p:txBody>
          <a:bodyPr/>
          <a:lstStyle>
            <a:lvl1pPr>
              <a:lnSpc>
                <a:spcPct val="100000"/>
              </a:lnSpc>
              <a:defRPr sz="3600"/>
            </a:lvl1pPr>
          </a:lstStyle>
          <a:p>
            <a:r>
              <a:rPr lang="en-US" dirty="0"/>
              <a:t>Click to edit Master title style</a:t>
            </a:r>
          </a:p>
        </p:txBody>
      </p:sp>
      <p:sp>
        <p:nvSpPr>
          <p:cNvPr id="3" name="Date Placeholder 2">
            <a:extLst>
              <a:ext uri="{FF2B5EF4-FFF2-40B4-BE49-F238E27FC236}">
                <a16:creationId xmlns:a16="http://schemas.microsoft.com/office/drawing/2014/main" id="{4A6B6C10-AE68-5266-3720-4155348CEF8A}"/>
              </a:ext>
            </a:extLst>
          </p:cNvPr>
          <p:cNvSpPr>
            <a:spLocks noGrp="1"/>
          </p:cNvSpPr>
          <p:nvPr>
            <p:ph type="dt" sz="half" idx="10"/>
          </p:nvPr>
        </p:nvSpPr>
        <p:spPr/>
        <p:txBody>
          <a:bodyPr/>
          <a:lstStyle>
            <a:lvl1pPr algn="ctr">
              <a:defRPr/>
            </a:lvl1pPr>
          </a:lstStyle>
          <a:p>
            <a:r>
              <a:rPr lang="en-US" dirty="0"/>
              <a:t>September 10, 2026</a:t>
            </a:r>
          </a:p>
        </p:txBody>
      </p:sp>
      <p:sp>
        <p:nvSpPr>
          <p:cNvPr id="4" name="Footer Placeholder 3">
            <a:extLst>
              <a:ext uri="{FF2B5EF4-FFF2-40B4-BE49-F238E27FC236}">
                <a16:creationId xmlns:a16="http://schemas.microsoft.com/office/drawing/2014/main" id="{982BF738-5B59-591E-80BF-95B38B98080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791117C-D223-93D4-708A-6659B8E302F4}"/>
              </a:ext>
            </a:extLst>
          </p:cNvPr>
          <p:cNvSpPr>
            <a:spLocks noGrp="1"/>
          </p:cNvSpPr>
          <p:nvPr>
            <p:ph type="sldNum" sz="quarter" idx="12"/>
          </p:nvPr>
        </p:nvSpPr>
        <p:spPr/>
        <p:txBody>
          <a:bodyPr/>
          <a:lstStyle/>
          <a:p>
            <a:fld id="{784DC4BC-AE01-4C6D-870D-ADD2363A0B6C}" type="slidenum">
              <a:rPr lang="en-US" smtClean="0"/>
              <a:pPr/>
              <a:t>‹#›</a:t>
            </a:fld>
            <a:endParaRPr lang="en-US" b="1" dirty="0"/>
          </a:p>
        </p:txBody>
      </p:sp>
      <p:sp>
        <p:nvSpPr>
          <p:cNvPr id="6" name="Rectangle 5">
            <a:extLst>
              <a:ext uri="{FF2B5EF4-FFF2-40B4-BE49-F238E27FC236}">
                <a16:creationId xmlns:a16="http://schemas.microsoft.com/office/drawing/2014/main" id="{DDD225FE-7BA6-ED10-C759-317AC285278D}"/>
              </a:ext>
            </a:extLst>
          </p:cNvPr>
          <p:cNvSpPr/>
          <p:nvPr userDrawn="1"/>
        </p:nvSpPr>
        <p:spPr>
          <a:xfrm>
            <a:off x="0" y="0"/>
            <a:ext cx="1981201" cy="6858000"/>
          </a:xfrm>
          <a:prstGeom prst="rect">
            <a:avLst/>
          </a:prstGeom>
          <a:solidFill>
            <a:srgbClr val="0033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AC2A9CC5-762D-2C20-0F45-8D3E36BE9043}"/>
              </a:ext>
            </a:extLst>
          </p:cNvPr>
          <p:cNvSpPr>
            <a:spLocks noGrp="1"/>
          </p:cNvSpPr>
          <p:nvPr>
            <p:ph type="body" sz="quarter" idx="13"/>
          </p:nvPr>
        </p:nvSpPr>
        <p:spPr>
          <a:xfrm>
            <a:off x="1981199" y="4296794"/>
            <a:ext cx="9372599" cy="2020810"/>
          </a:xfrm>
        </p:spPr>
        <p:txBody>
          <a:bodyPr>
            <a:noAutofit/>
          </a:bodyPr>
          <a:lstStyle>
            <a:lvl1pPr>
              <a:lnSpc>
                <a:spcPct val="100000"/>
              </a:lnSpc>
              <a:spcBef>
                <a:spcPts val="0"/>
              </a:spcBef>
              <a:buNone/>
              <a:defRPr sz="1600"/>
            </a:lvl1pPr>
            <a:lvl2pPr>
              <a:lnSpc>
                <a:spcPct val="100000"/>
              </a:lnSpc>
              <a:spcBef>
                <a:spcPts val="0"/>
              </a:spcBef>
              <a:buNone/>
              <a:defRPr/>
            </a:lvl2pPr>
          </a:lstStyle>
          <a:p>
            <a:pPr lvl="0"/>
            <a:r>
              <a:rPr lang="en-US" dirty="0"/>
              <a:t>Click to edit Master text styles</a:t>
            </a:r>
          </a:p>
          <a:p>
            <a:pPr lvl="1"/>
            <a:endParaRPr lang="en-US" dirty="0"/>
          </a:p>
        </p:txBody>
      </p:sp>
      <p:pic>
        <p:nvPicPr>
          <p:cNvPr id="10" name="Picture 9">
            <a:extLst>
              <a:ext uri="{FF2B5EF4-FFF2-40B4-BE49-F238E27FC236}">
                <a16:creationId xmlns:a16="http://schemas.microsoft.com/office/drawing/2014/main" id="{3C56D5D4-C407-CABB-50BE-2B4620A17D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536" y="6172200"/>
            <a:ext cx="837248" cy="457200"/>
          </a:xfrm>
          <a:prstGeom prst="rect">
            <a:avLst/>
          </a:prstGeom>
        </p:spPr>
      </p:pic>
    </p:spTree>
    <p:extLst>
      <p:ext uri="{BB962C8B-B14F-4D97-AF65-F5344CB8AC3E}">
        <p14:creationId xmlns:p14="http://schemas.microsoft.com/office/powerpoint/2010/main" val="1502339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bwMode="auto">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EE8121-EEE6-011B-6DEF-40D9C7849C3C}"/>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2" name="Title 1">
            <a:extLst>
              <a:ext uri="{FF2B5EF4-FFF2-40B4-BE49-F238E27FC236}">
                <a16:creationId xmlns:a16="http://schemas.microsoft.com/office/drawing/2014/main" id="{49C89465-7486-0091-21F4-9235D0A19A33}"/>
              </a:ext>
            </a:extLst>
          </p:cNvPr>
          <p:cNvSpPr>
            <a:spLocks noGrp="1"/>
          </p:cNvSpPr>
          <p:nvPr>
            <p:ph type="title"/>
          </p:nvPr>
        </p:nvSpPr>
        <p:spPr>
          <a:xfrm>
            <a:off x="838200" y="365126"/>
            <a:ext cx="10515600" cy="1019792"/>
          </a:xfrm>
        </p:spPr>
        <p:txBody>
          <a:bodyPr/>
          <a:lstStyle>
            <a:lvl1pPr>
              <a:defRPr sz="3000" baseline="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8B8AE29C-7756-DFC1-9C5B-2580D9E21D24}"/>
              </a:ext>
            </a:extLst>
          </p:cNvPr>
          <p:cNvSpPr>
            <a:spLocks noGrp="1"/>
          </p:cNvSpPr>
          <p:nvPr>
            <p:ph idx="1"/>
          </p:nvPr>
        </p:nvSpPr>
        <p:spPr>
          <a:xfrm>
            <a:off x="838200" y="1535837"/>
            <a:ext cx="10515600" cy="46411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B9F5973-94DA-F65E-B0DF-8BC37FC60F38}"/>
              </a:ext>
            </a:extLst>
          </p:cNvPr>
          <p:cNvSpPr>
            <a:spLocks noGrp="1"/>
          </p:cNvSpPr>
          <p:nvPr>
            <p:ph type="dt" sz="half" idx="10"/>
          </p:nvPr>
        </p:nvSpPr>
        <p:spPr bwMode="ltGray">
          <a:xfrm>
            <a:off x="4724400" y="6417326"/>
            <a:ext cx="2743200" cy="365125"/>
          </a:xfrm>
        </p:spPr>
        <p:txBody>
          <a:bodyPr/>
          <a:lstStyle>
            <a:lvl1pPr algn="ctr">
              <a:defRPr b="1">
                <a:solidFill>
                  <a:schemeClr val="bg1"/>
                </a:solidFill>
              </a:defRPr>
            </a:lvl1pPr>
          </a:lstStyle>
          <a:p>
            <a:r>
              <a:rPr lang="en-US" b="1" dirty="0"/>
              <a:t>September 10, 2026</a:t>
            </a:r>
          </a:p>
        </p:txBody>
      </p:sp>
      <p:sp>
        <p:nvSpPr>
          <p:cNvPr id="6" name="Slide Number Placeholder 5">
            <a:extLst>
              <a:ext uri="{FF2B5EF4-FFF2-40B4-BE49-F238E27FC236}">
                <a16:creationId xmlns:a16="http://schemas.microsoft.com/office/drawing/2014/main" id="{0A50D3A2-EBB9-F8A4-0DDF-4A19FAF8F4BD}"/>
              </a:ext>
            </a:extLst>
          </p:cNvPr>
          <p:cNvSpPr>
            <a:spLocks noGrp="1"/>
          </p:cNvSpPr>
          <p:nvPr>
            <p:ph type="sldNum" sz="quarter" idx="12"/>
          </p:nvPr>
        </p:nvSpPr>
        <p:spPr bwMode="ltGray">
          <a:xfrm>
            <a:off x="8610600" y="6410510"/>
            <a:ext cx="2743200" cy="365125"/>
          </a:xfrm>
        </p:spPr>
        <p:txBody>
          <a:bodyPr/>
          <a:lstStyle>
            <a:lvl1pPr>
              <a:defRPr b="1">
                <a:solidFill>
                  <a:schemeClr val="bg1"/>
                </a:solidFill>
              </a:defRPr>
            </a:lvl1pPr>
          </a:lstStyle>
          <a:p>
            <a:fld id="{784DC4BC-AE01-4C6D-870D-ADD2363A0B6C}" type="slidenum">
              <a:rPr lang="en-US" smtClean="0"/>
              <a:pPr/>
              <a:t>‹#›</a:t>
            </a:fld>
            <a:endParaRPr lang="en-US" b="1" dirty="0"/>
          </a:p>
        </p:txBody>
      </p:sp>
      <p:sp>
        <p:nvSpPr>
          <p:cNvPr id="8" name="Rectangle 7">
            <a:extLst>
              <a:ext uri="{FF2B5EF4-FFF2-40B4-BE49-F238E27FC236}">
                <a16:creationId xmlns:a16="http://schemas.microsoft.com/office/drawing/2014/main" id="{56D105CB-6878-12DC-3511-9FF1C076481D}"/>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D02812B-EF7A-BECC-03F6-2317FD5D03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64472"/>
            <a:ext cx="837248" cy="457200"/>
          </a:xfrm>
          <a:prstGeom prst="rect">
            <a:avLst/>
          </a:prstGeom>
        </p:spPr>
      </p:pic>
    </p:spTree>
    <p:extLst>
      <p:ext uri="{BB962C8B-B14F-4D97-AF65-F5344CB8AC3E}">
        <p14:creationId xmlns:p14="http://schemas.microsoft.com/office/powerpoint/2010/main" val="345100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AE4776-E85D-DC07-5871-B161EFDEC13B}"/>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2" name="Title 1">
            <a:extLst>
              <a:ext uri="{FF2B5EF4-FFF2-40B4-BE49-F238E27FC236}">
                <a16:creationId xmlns:a16="http://schemas.microsoft.com/office/drawing/2014/main" id="{B5B5929F-F0E3-AEFB-4B56-925D7BB23406}"/>
              </a:ext>
            </a:extLst>
          </p:cNvPr>
          <p:cNvSpPr>
            <a:spLocks noGrp="1"/>
          </p:cNvSpPr>
          <p:nvPr>
            <p:ph type="title"/>
          </p:nvPr>
        </p:nvSpPr>
        <p:spPr>
          <a:xfrm>
            <a:off x="838200" y="365126"/>
            <a:ext cx="10515600" cy="939892"/>
          </a:xfrm>
        </p:spPr>
        <p:txBody>
          <a:bodyPr/>
          <a:lstStyle>
            <a:lvl1pPr>
              <a:defRPr sz="3000"/>
            </a:lvl1pPr>
          </a:lstStyle>
          <a:p>
            <a:r>
              <a:rPr lang="en-US" dirty="0"/>
              <a:t>Click to edit Master title style</a:t>
            </a:r>
          </a:p>
        </p:txBody>
      </p:sp>
      <p:sp>
        <p:nvSpPr>
          <p:cNvPr id="3" name="Content Placeholder 2">
            <a:extLst>
              <a:ext uri="{FF2B5EF4-FFF2-40B4-BE49-F238E27FC236}">
                <a16:creationId xmlns:a16="http://schemas.microsoft.com/office/drawing/2014/main" id="{F308002D-79DF-C2EA-7419-C485D366D6B1}"/>
              </a:ext>
            </a:extLst>
          </p:cNvPr>
          <p:cNvSpPr>
            <a:spLocks noGrp="1"/>
          </p:cNvSpPr>
          <p:nvPr>
            <p:ph sz="half" idx="1"/>
          </p:nvPr>
        </p:nvSpPr>
        <p:spPr>
          <a:xfrm>
            <a:off x="838200" y="1578704"/>
            <a:ext cx="5181600" cy="45982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BDE8DFF-86C0-1FA8-6E10-FC0A6E12626C}"/>
              </a:ext>
            </a:extLst>
          </p:cNvPr>
          <p:cNvSpPr>
            <a:spLocks noGrp="1"/>
          </p:cNvSpPr>
          <p:nvPr>
            <p:ph sz="half" idx="2"/>
          </p:nvPr>
        </p:nvSpPr>
        <p:spPr>
          <a:xfrm>
            <a:off x="6172200" y="1578704"/>
            <a:ext cx="5181600" cy="45982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79FF32C-0C9F-1425-1E40-986A6CBA78A7}"/>
              </a:ext>
            </a:extLst>
          </p:cNvPr>
          <p:cNvSpPr>
            <a:spLocks noGrp="1"/>
          </p:cNvSpPr>
          <p:nvPr>
            <p:ph type="dt" sz="half" idx="10"/>
          </p:nvPr>
        </p:nvSpPr>
        <p:spPr bwMode="ltGray">
          <a:xfrm>
            <a:off x="4724400" y="6400800"/>
            <a:ext cx="2743200" cy="365125"/>
          </a:xfrm>
        </p:spPr>
        <p:txBody>
          <a:bodyPr/>
          <a:lstStyle>
            <a:lvl1pPr>
              <a:defRPr b="1">
                <a:solidFill>
                  <a:schemeClr val="bg1"/>
                </a:solidFill>
              </a:defRPr>
            </a:lvl1pPr>
          </a:lstStyle>
          <a:p>
            <a:pPr algn="ctr"/>
            <a:r>
              <a:rPr lang="en-US" b="1" dirty="0"/>
              <a:t>September 10, 2026</a:t>
            </a:r>
          </a:p>
        </p:txBody>
      </p:sp>
      <p:sp>
        <p:nvSpPr>
          <p:cNvPr id="7" name="Slide Number Placeholder 6">
            <a:extLst>
              <a:ext uri="{FF2B5EF4-FFF2-40B4-BE49-F238E27FC236}">
                <a16:creationId xmlns:a16="http://schemas.microsoft.com/office/drawing/2014/main" id="{2A845D60-5F2A-D254-4822-D4C5E6CAF9D0}"/>
              </a:ext>
            </a:extLst>
          </p:cNvPr>
          <p:cNvSpPr>
            <a:spLocks noGrp="1"/>
          </p:cNvSpPr>
          <p:nvPr>
            <p:ph type="sldNum" sz="quarter" idx="12"/>
          </p:nvPr>
        </p:nvSpPr>
        <p:spPr bwMode="ltGray">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b="1" dirty="0"/>
          </a:p>
        </p:txBody>
      </p:sp>
      <p:sp>
        <p:nvSpPr>
          <p:cNvPr id="6" name="Rectangle 5">
            <a:extLst>
              <a:ext uri="{FF2B5EF4-FFF2-40B4-BE49-F238E27FC236}">
                <a16:creationId xmlns:a16="http://schemas.microsoft.com/office/drawing/2014/main" id="{88E91405-E67C-BB7E-1D7D-B5EEC3CF28D0}"/>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FB62C6D4-37ED-525A-5E44-287B80E5C3A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1651970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A47AF85-2D50-21EF-B1EF-0C9339C6A3BD}"/>
              </a:ext>
            </a:extLst>
          </p:cNvPr>
          <p:cNvSpPr/>
          <p:nvPr userDrawn="1"/>
        </p:nvSpPr>
        <p:spPr>
          <a:xfrm>
            <a:off x="0"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2" name="Title 1">
            <a:extLst>
              <a:ext uri="{FF2B5EF4-FFF2-40B4-BE49-F238E27FC236}">
                <a16:creationId xmlns:a16="http://schemas.microsoft.com/office/drawing/2014/main" id="{CD60C490-D5A2-4FC4-0822-1447891CE8F3}"/>
              </a:ext>
            </a:extLst>
          </p:cNvPr>
          <p:cNvSpPr>
            <a:spLocks noGrp="1"/>
          </p:cNvSpPr>
          <p:nvPr>
            <p:ph type="title"/>
          </p:nvPr>
        </p:nvSpPr>
        <p:spPr>
          <a:xfrm>
            <a:off x="839788" y="365125"/>
            <a:ext cx="10515600" cy="1325563"/>
          </a:xfrm>
        </p:spPr>
        <p:txBody>
          <a:bodyPr/>
          <a:lstStyle>
            <a:lvl1pPr>
              <a:defRPr sz="3000">
                <a:latin typeface="+mj-lt"/>
              </a:defRPr>
            </a:lvl1pPr>
          </a:lstStyle>
          <a:p>
            <a:r>
              <a:rPr lang="en-US" dirty="0"/>
              <a:t>Click to edit Master title style</a:t>
            </a:r>
          </a:p>
        </p:txBody>
      </p:sp>
      <p:sp>
        <p:nvSpPr>
          <p:cNvPr id="3" name="Text Placeholder 2">
            <a:extLst>
              <a:ext uri="{FF2B5EF4-FFF2-40B4-BE49-F238E27FC236}">
                <a16:creationId xmlns:a16="http://schemas.microsoft.com/office/drawing/2014/main" id="{71D68285-6E29-11A8-C8CC-4028CFCAC5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5D53978-3125-0BE2-607A-E5D352151380}"/>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5B8409-BCC4-9773-B47B-965D5E79D1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22A8DB-5D3F-B39A-48D1-5C4CE942144B}"/>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8FA91F2-A514-0E0B-8151-0A9BAC8D93E6}"/>
              </a:ext>
            </a:extLst>
          </p:cNvPr>
          <p:cNvSpPr>
            <a:spLocks noGrp="1"/>
          </p:cNvSpPr>
          <p:nvPr>
            <p:ph type="dt" sz="half" idx="10"/>
          </p:nvPr>
        </p:nvSpPr>
        <p:spPr bwMode="ltGray">
          <a:xfrm>
            <a:off x="4724400" y="6400800"/>
            <a:ext cx="2743200" cy="365125"/>
          </a:xfrm>
        </p:spPr>
        <p:txBody>
          <a:bodyPr/>
          <a:lstStyle>
            <a:lvl1pPr algn="ctr">
              <a:defRPr b="1">
                <a:solidFill>
                  <a:schemeClr val="bg1"/>
                </a:solidFill>
              </a:defRPr>
            </a:lvl1pPr>
          </a:lstStyle>
          <a:p>
            <a:r>
              <a:rPr lang="en-US" b="1" dirty="0"/>
              <a:t>September 10, 2026</a:t>
            </a:r>
          </a:p>
        </p:txBody>
      </p:sp>
      <p:sp>
        <p:nvSpPr>
          <p:cNvPr id="9" name="Slide Number Placeholder 8">
            <a:extLst>
              <a:ext uri="{FF2B5EF4-FFF2-40B4-BE49-F238E27FC236}">
                <a16:creationId xmlns:a16="http://schemas.microsoft.com/office/drawing/2014/main" id="{5653C741-FBAF-ADFD-E3A2-26C966A44C31}"/>
              </a:ext>
            </a:extLst>
          </p:cNvPr>
          <p:cNvSpPr>
            <a:spLocks noGrp="1"/>
          </p:cNvSpPr>
          <p:nvPr>
            <p:ph type="sldNum" sz="quarter" idx="12"/>
          </p:nvPr>
        </p:nvSpPr>
        <p:spPr bwMode="ltGray">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b="1" dirty="0"/>
          </a:p>
        </p:txBody>
      </p:sp>
      <p:sp>
        <p:nvSpPr>
          <p:cNvPr id="8" name="Rectangle 7">
            <a:extLst>
              <a:ext uri="{FF2B5EF4-FFF2-40B4-BE49-F238E27FC236}">
                <a16:creationId xmlns:a16="http://schemas.microsoft.com/office/drawing/2014/main" id="{D09B8B7F-CE16-1D6F-F584-736003A0B2E4}"/>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C610F8F4-7288-B09D-DCB2-D22637E7D0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970434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bwMode="auto">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14321-5735-B382-2647-234C97064F0F}"/>
              </a:ext>
            </a:extLst>
          </p:cNvPr>
          <p:cNvSpPr>
            <a:spLocks noGrp="1"/>
          </p:cNvSpPr>
          <p:nvPr>
            <p:ph type="title"/>
          </p:nvPr>
        </p:nvSpPr>
        <p:spPr/>
        <p:txBody>
          <a:bodyPr/>
          <a:lstStyle>
            <a:lvl1pPr>
              <a:defRPr sz="3000"/>
            </a:lvl1pPr>
          </a:lstStyle>
          <a:p>
            <a:r>
              <a:rPr lang="en-US" dirty="0"/>
              <a:t>Click to edit Master title style</a:t>
            </a:r>
          </a:p>
        </p:txBody>
      </p:sp>
      <p:sp>
        <p:nvSpPr>
          <p:cNvPr id="6" name="Rectangle 5">
            <a:extLst>
              <a:ext uri="{FF2B5EF4-FFF2-40B4-BE49-F238E27FC236}">
                <a16:creationId xmlns:a16="http://schemas.microsoft.com/office/drawing/2014/main" id="{C988D991-EE69-A152-0EDA-3A7BCAE9C288}"/>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3" name="Date Placeholder 2">
            <a:extLst>
              <a:ext uri="{FF2B5EF4-FFF2-40B4-BE49-F238E27FC236}">
                <a16:creationId xmlns:a16="http://schemas.microsoft.com/office/drawing/2014/main" id="{A28886B2-8D16-6576-B301-E6CE286FCC0F}"/>
              </a:ext>
            </a:extLst>
          </p:cNvPr>
          <p:cNvSpPr>
            <a:spLocks noGrp="1"/>
          </p:cNvSpPr>
          <p:nvPr>
            <p:ph type="dt" sz="half" idx="10"/>
          </p:nvPr>
        </p:nvSpPr>
        <p:spPr bwMode="ltGray">
          <a:xfrm>
            <a:off x="4724400" y="6400800"/>
            <a:ext cx="2743200" cy="365125"/>
          </a:xfrm>
        </p:spPr>
        <p:txBody>
          <a:bodyPr/>
          <a:lstStyle>
            <a:lvl1pPr algn="ctr">
              <a:defRPr b="1">
                <a:solidFill>
                  <a:schemeClr val="bg1"/>
                </a:solidFill>
              </a:defRPr>
            </a:lvl1pPr>
          </a:lstStyle>
          <a:p>
            <a:r>
              <a:rPr lang="en-US" dirty="0"/>
              <a:t>September 10, 2026</a:t>
            </a:r>
          </a:p>
        </p:txBody>
      </p:sp>
      <p:sp>
        <p:nvSpPr>
          <p:cNvPr id="5" name="Slide Number Placeholder 4">
            <a:extLst>
              <a:ext uri="{FF2B5EF4-FFF2-40B4-BE49-F238E27FC236}">
                <a16:creationId xmlns:a16="http://schemas.microsoft.com/office/drawing/2014/main" id="{E3375C35-73FC-138F-4BCB-3482BC9A745C}"/>
              </a:ext>
            </a:extLst>
          </p:cNvPr>
          <p:cNvSpPr>
            <a:spLocks noGrp="1"/>
          </p:cNvSpPr>
          <p:nvPr>
            <p:ph type="sldNum" sz="quarter" idx="12"/>
          </p:nvPr>
        </p:nvSpPr>
        <p:spPr bwMode="ltGray">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dirty="0"/>
          </a:p>
        </p:txBody>
      </p:sp>
      <p:sp>
        <p:nvSpPr>
          <p:cNvPr id="9" name="Rectangle 8">
            <a:extLst>
              <a:ext uri="{FF2B5EF4-FFF2-40B4-BE49-F238E27FC236}">
                <a16:creationId xmlns:a16="http://schemas.microsoft.com/office/drawing/2014/main" id="{BA25DB54-B7E5-6679-F918-40EF66850FCA}"/>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8A55C062-5FF7-DCFC-49DE-0E73E76072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1283149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99B0-7D38-7FC4-4648-7AB28E1F050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075A005-096B-9588-F4CE-64D37B17DE19}"/>
              </a:ext>
            </a:extLst>
          </p:cNvPr>
          <p:cNvSpPr>
            <a:spLocks noGrp="1"/>
          </p:cNvSpPr>
          <p:nvPr>
            <p:ph type="dt" sz="half" idx="10"/>
          </p:nvPr>
        </p:nvSpPr>
        <p:spPr>
          <a:xfrm>
            <a:off x="4724400" y="6400800"/>
            <a:ext cx="2743200" cy="365125"/>
          </a:xfrm>
        </p:spPr>
        <p:txBody>
          <a:bodyPr/>
          <a:lstStyle/>
          <a:p>
            <a:pPr algn="ctr"/>
            <a:r>
              <a:rPr lang="en-US" b="1" dirty="0"/>
              <a:t>September 10, 2026</a:t>
            </a:r>
          </a:p>
        </p:txBody>
      </p:sp>
      <p:sp>
        <p:nvSpPr>
          <p:cNvPr id="4" name="Footer Placeholder 3">
            <a:extLst>
              <a:ext uri="{FF2B5EF4-FFF2-40B4-BE49-F238E27FC236}">
                <a16:creationId xmlns:a16="http://schemas.microsoft.com/office/drawing/2014/main" id="{7CF1AE14-F403-FDEC-AE4F-370C3DE579F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ACE7DD7-FCDE-2C6E-8D3E-9124A629EF00}"/>
              </a:ext>
            </a:extLst>
          </p:cNvPr>
          <p:cNvSpPr>
            <a:spLocks noGrp="1"/>
          </p:cNvSpPr>
          <p:nvPr>
            <p:ph type="sldNum" sz="quarter" idx="12"/>
          </p:nvPr>
        </p:nvSpPr>
        <p:spPr>
          <a:xfrm>
            <a:off x="8610600" y="6400800"/>
            <a:ext cx="2743200" cy="365125"/>
          </a:xfrm>
        </p:spPr>
        <p:txBody>
          <a:bodyPr/>
          <a:lstStyle/>
          <a:p>
            <a:fld id="{784DC4BC-AE01-4C6D-870D-ADD2363A0B6C}" type="slidenum">
              <a:rPr lang="en-US" smtClean="0"/>
              <a:pPr/>
              <a:t>‹#›</a:t>
            </a:fld>
            <a:endParaRPr lang="en-US" b="1" dirty="0"/>
          </a:p>
        </p:txBody>
      </p:sp>
    </p:spTree>
    <p:extLst>
      <p:ext uri="{BB962C8B-B14F-4D97-AF65-F5344CB8AC3E}">
        <p14:creationId xmlns:p14="http://schemas.microsoft.com/office/powerpoint/2010/main" val="80064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841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D6006-8F0F-62B7-1520-E850CD743D98}"/>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0F145F1-15CC-9928-0EF7-83521197B5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FEE1222-64C6-F1C4-61A3-59F659182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Rectangle 7">
            <a:extLst>
              <a:ext uri="{FF2B5EF4-FFF2-40B4-BE49-F238E27FC236}">
                <a16:creationId xmlns:a16="http://schemas.microsoft.com/office/drawing/2014/main" id="{6F8C90FC-C1B8-83BA-1642-CF2BB6FE44C2}"/>
              </a:ext>
            </a:extLst>
          </p:cNvPr>
          <p:cNvSpPr/>
          <p:nvPr userDrawn="1"/>
        </p:nvSpPr>
        <p:spPr>
          <a:xfrm>
            <a:off x="1" y="6335207"/>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5" name="Date Placeholder 4">
            <a:extLst>
              <a:ext uri="{FF2B5EF4-FFF2-40B4-BE49-F238E27FC236}">
                <a16:creationId xmlns:a16="http://schemas.microsoft.com/office/drawing/2014/main" id="{30B54E90-C4D3-0163-E952-FE6E3BD18725}"/>
              </a:ext>
            </a:extLst>
          </p:cNvPr>
          <p:cNvSpPr>
            <a:spLocks noGrp="1"/>
          </p:cNvSpPr>
          <p:nvPr>
            <p:ph type="dt" sz="half" idx="10"/>
          </p:nvPr>
        </p:nvSpPr>
        <p:spPr>
          <a:xfrm>
            <a:off x="4724400" y="6400800"/>
            <a:ext cx="2743200" cy="365125"/>
          </a:xfrm>
        </p:spPr>
        <p:txBody>
          <a:bodyPr/>
          <a:lstStyle>
            <a:lvl1pPr algn="ctr">
              <a:defRPr b="1">
                <a:solidFill>
                  <a:schemeClr val="bg1"/>
                </a:solidFill>
              </a:defRPr>
            </a:lvl1pPr>
          </a:lstStyle>
          <a:p>
            <a:r>
              <a:rPr lang="en-US" dirty="0"/>
              <a:t>September 10, 2026</a:t>
            </a:r>
          </a:p>
        </p:txBody>
      </p:sp>
      <p:sp>
        <p:nvSpPr>
          <p:cNvPr id="7" name="Slide Number Placeholder 6">
            <a:extLst>
              <a:ext uri="{FF2B5EF4-FFF2-40B4-BE49-F238E27FC236}">
                <a16:creationId xmlns:a16="http://schemas.microsoft.com/office/drawing/2014/main" id="{6ADCEEAA-7C1D-85AF-5F83-0CDE5684A23E}"/>
              </a:ext>
            </a:extLst>
          </p:cNvPr>
          <p:cNvSpPr>
            <a:spLocks noGrp="1"/>
          </p:cNvSpPr>
          <p:nvPr>
            <p:ph type="sldNum" sz="quarter" idx="12"/>
          </p:nvPr>
        </p:nvSpPr>
        <p:spPr>
          <a:xfrm>
            <a:off x="8610600" y="6400800"/>
            <a:ext cx="2743200" cy="365125"/>
          </a:xfrm>
        </p:spPr>
        <p:txBody>
          <a:bodyPr/>
          <a:lstStyle>
            <a:lvl1pPr>
              <a:defRPr b="1">
                <a:solidFill>
                  <a:schemeClr val="bg1"/>
                </a:solidFill>
              </a:defRPr>
            </a:lvl1pPr>
          </a:lstStyle>
          <a:p>
            <a:fld id="{784DC4BC-AE01-4C6D-870D-ADD2363A0B6C}" type="slidenum">
              <a:rPr lang="en-US" smtClean="0"/>
              <a:pPr/>
              <a:t>‹#›</a:t>
            </a:fld>
            <a:endParaRPr lang="en-US" dirty="0"/>
          </a:p>
        </p:txBody>
      </p:sp>
      <p:sp>
        <p:nvSpPr>
          <p:cNvPr id="10" name="Rectangle 9">
            <a:extLst>
              <a:ext uri="{FF2B5EF4-FFF2-40B4-BE49-F238E27FC236}">
                <a16:creationId xmlns:a16="http://schemas.microsoft.com/office/drawing/2014/main" id="{33E9AD9C-92BA-46E0-35F5-2766FB25D6AA}"/>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9F9D657-55F2-FC72-F491-AB273C269D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64718"/>
            <a:ext cx="837248" cy="457200"/>
          </a:xfrm>
          <a:prstGeom prst="rect">
            <a:avLst/>
          </a:prstGeom>
        </p:spPr>
      </p:pic>
    </p:spTree>
    <p:extLst>
      <p:ext uri="{BB962C8B-B14F-4D97-AF65-F5344CB8AC3E}">
        <p14:creationId xmlns:p14="http://schemas.microsoft.com/office/powerpoint/2010/main" val="381001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40FC-C6BF-6C4C-F671-32C3705022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AFF61-3124-911F-06FB-333DB2DBF9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5C36AEE-D322-3707-7A11-CED6806375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a:extLst>
              <a:ext uri="{FF2B5EF4-FFF2-40B4-BE49-F238E27FC236}">
                <a16:creationId xmlns:a16="http://schemas.microsoft.com/office/drawing/2014/main" id="{138C2546-7255-0317-5398-25568B6917A1}"/>
              </a:ext>
            </a:extLst>
          </p:cNvPr>
          <p:cNvSpPr/>
          <p:nvPr userDrawn="1"/>
        </p:nvSpPr>
        <p:spPr>
          <a:xfrm>
            <a:off x="1" y="6341778"/>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5" name="Date Placeholder 4">
            <a:extLst>
              <a:ext uri="{FF2B5EF4-FFF2-40B4-BE49-F238E27FC236}">
                <a16:creationId xmlns:a16="http://schemas.microsoft.com/office/drawing/2014/main" id="{70A9233A-AB4B-5B1D-2503-6FE54DA1B048}"/>
              </a:ext>
            </a:extLst>
          </p:cNvPr>
          <p:cNvSpPr>
            <a:spLocks noGrp="1"/>
          </p:cNvSpPr>
          <p:nvPr>
            <p:ph type="dt" sz="half" idx="10"/>
          </p:nvPr>
        </p:nvSpPr>
        <p:spPr bwMode="ltGray">
          <a:xfrm>
            <a:off x="4724400" y="6400800"/>
            <a:ext cx="2743200" cy="365125"/>
          </a:xfrm>
        </p:spPr>
        <p:txBody>
          <a:bodyPr/>
          <a:lstStyle>
            <a:lvl1pPr>
              <a:defRPr>
                <a:solidFill>
                  <a:schemeClr val="bg1"/>
                </a:solidFill>
              </a:defRPr>
            </a:lvl1pPr>
          </a:lstStyle>
          <a:p>
            <a:pPr algn="ctr"/>
            <a:r>
              <a:rPr lang="en-US" dirty="0"/>
              <a:t>September 10, 2026</a:t>
            </a:r>
          </a:p>
        </p:txBody>
      </p:sp>
      <p:sp>
        <p:nvSpPr>
          <p:cNvPr id="7" name="Slide Number Placeholder 6">
            <a:extLst>
              <a:ext uri="{FF2B5EF4-FFF2-40B4-BE49-F238E27FC236}">
                <a16:creationId xmlns:a16="http://schemas.microsoft.com/office/drawing/2014/main" id="{752D00E8-7AA3-A33B-4E10-98F39D96DACB}"/>
              </a:ext>
            </a:extLst>
          </p:cNvPr>
          <p:cNvSpPr>
            <a:spLocks noGrp="1"/>
          </p:cNvSpPr>
          <p:nvPr>
            <p:ph type="sldNum" sz="quarter" idx="12"/>
          </p:nvPr>
        </p:nvSpPr>
        <p:spPr bwMode="ltGray">
          <a:xfrm>
            <a:off x="8610600" y="6400800"/>
            <a:ext cx="2743200" cy="365125"/>
          </a:xfrm>
        </p:spPr>
        <p:txBody>
          <a:bodyPr/>
          <a:lstStyle>
            <a:lvl1pPr>
              <a:defRPr>
                <a:solidFill>
                  <a:schemeClr val="bg1"/>
                </a:solidFill>
              </a:defRPr>
            </a:lvl1pPr>
          </a:lstStyle>
          <a:p>
            <a:fld id="{784DC4BC-AE01-4C6D-870D-ADD2363A0B6C}" type="slidenum">
              <a:rPr lang="en-US" smtClean="0"/>
              <a:pPr/>
              <a:t>‹#›</a:t>
            </a:fld>
            <a:endParaRPr lang="en-US" dirty="0"/>
          </a:p>
        </p:txBody>
      </p:sp>
      <p:sp>
        <p:nvSpPr>
          <p:cNvPr id="11" name="Rectangle 10">
            <a:extLst>
              <a:ext uri="{FF2B5EF4-FFF2-40B4-BE49-F238E27FC236}">
                <a16:creationId xmlns:a16="http://schemas.microsoft.com/office/drawing/2014/main" id="{440B9BF2-15E8-C481-FCEF-F35BFE7BBA3A}"/>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27E7AA5-CD25-F8EA-4E7C-B69B15355F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71289"/>
            <a:ext cx="837248" cy="457200"/>
          </a:xfrm>
          <a:prstGeom prst="rect">
            <a:avLst/>
          </a:prstGeom>
        </p:spPr>
      </p:pic>
    </p:spTree>
    <p:extLst>
      <p:ext uri="{BB962C8B-B14F-4D97-AF65-F5344CB8AC3E}">
        <p14:creationId xmlns:p14="http://schemas.microsoft.com/office/powerpoint/2010/main" val="3650522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D34E7-3110-B291-92C5-B78A7AD804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FC407B-BE58-6EBC-BD5A-F22C8067DC87}"/>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C2EED4E6-A986-FA50-B37D-819110112A78}"/>
              </a:ext>
            </a:extLst>
          </p:cNvPr>
          <p:cNvSpPr/>
          <p:nvPr userDrawn="1"/>
        </p:nvSpPr>
        <p:spPr>
          <a:xfrm>
            <a:off x="1" y="6356350"/>
            <a:ext cx="12191999" cy="51622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4" name="Date Placeholder 3">
            <a:extLst>
              <a:ext uri="{FF2B5EF4-FFF2-40B4-BE49-F238E27FC236}">
                <a16:creationId xmlns:a16="http://schemas.microsoft.com/office/drawing/2014/main" id="{3FF9247E-B69D-8520-05E2-BE39B2595EB5}"/>
              </a:ext>
            </a:extLst>
          </p:cNvPr>
          <p:cNvSpPr>
            <a:spLocks noGrp="1"/>
          </p:cNvSpPr>
          <p:nvPr>
            <p:ph type="dt" sz="half" idx="10"/>
          </p:nvPr>
        </p:nvSpPr>
        <p:spPr bwMode="ltGray">
          <a:xfrm>
            <a:off x="4729396" y="6400800"/>
            <a:ext cx="2743200" cy="365125"/>
          </a:xfrm>
        </p:spPr>
        <p:txBody>
          <a:bodyPr/>
          <a:lstStyle>
            <a:lvl1pPr algn="ctr">
              <a:defRPr>
                <a:solidFill>
                  <a:schemeClr val="bg1"/>
                </a:solidFill>
              </a:defRPr>
            </a:lvl1pPr>
          </a:lstStyle>
          <a:p>
            <a:pPr algn="ctr"/>
            <a:r>
              <a:rPr lang="en-US" dirty="0"/>
              <a:t>September 10, 2026</a:t>
            </a:r>
          </a:p>
        </p:txBody>
      </p:sp>
      <p:sp>
        <p:nvSpPr>
          <p:cNvPr id="6" name="Slide Number Placeholder 5">
            <a:extLst>
              <a:ext uri="{FF2B5EF4-FFF2-40B4-BE49-F238E27FC236}">
                <a16:creationId xmlns:a16="http://schemas.microsoft.com/office/drawing/2014/main" id="{22E718B8-C566-D142-03A3-CCF46FACD76B}"/>
              </a:ext>
            </a:extLst>
          </p:cNvPr>
          <p:cNvSpPr>
            <a:spLocks noGrp="1"/>
          </p:cNvSpPr>
          <p:nvPr>
            <p:ph type="sldNum" sz="quarter" idx="12"/>
          </p:nvPr>
        </p:nvSpPr>
        <p:spPr bwMode="ltGray">
          <a:xfrm>
            <a:off x="8610600" y="6400800"/>
            <a:ext cx="2743200" cy="365125"/>
          </a:xfrm>
        </p:spPr>
        <p:txBody>
          <a:bodyPr/>
          <a:lstStyle>
            <a:lvl1pPr>
              <a:defRPr>
                <a:solidFill>
                  <a:schemeClr val="bg1"/>
                </a:solidFill>
              </a:defRPr>
            </a:lvl1pPr>
          </a:lstStyle>
          <a:p>
            <a:fld id="{784DC4BC-AE01-4C6D-870D-ADD2363A0B6C}" type="slidenum">
              <a:rPr lang="en-US" smtClean="0"/>
              <a:pPr/>
              <a:t>‹#›</a:t>
            </a:fld>
            <a:endParaRPr lang="en-US" dirty="0"/>
          </a:p>
        </p:txBody>
      </p:sp>
      <p:sp>
        <p:nvSpPr>
          <p:cNvPr id="10" name="Rectangle 9">
            <a:extLst>
              <a:ext uri="{FF2B5EF4-FFF2-40B4-BE49-F238E27FC236}">
                <a16:creationId xmlns:a16="http://schemas.microsoft.com/office/drawing/2014/main" id="{FC64D727-A00E-A642-1069-7484B1D16B0E}"/>
              </a:ext>
            </a:extLst>
          </p:cNvPr>
          <p:cNvSpPr/>
          <p:nvPr userDrawn="1"/>
        </p:nvSpPr>
        <p:spPr>
          <a:xfrm>
            <a:off x="0" y="0"/>
            <a:ext cx="12192000" cy="91440"/>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7483062A-9DB8-4F83-D4D6-C773CDD7AF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6385861"/>
            <a:ext cx="837248" cy="457200"/>
          </a:xfrm>
          <a:prstGeom prst="rect">
            <a:avLst/>
          </a:prstGeom>
        </p:spPr>
      </p:pic>
    </p:spTree>
    <p:extLst>
      <p:ext uri="{BB962C8B-B14F-4D97-AF65-F5344CB8AC3E}">
        <p14:creationId xmlns:p14="http://schemas.microsoft.com/office/powerpoint/2010/main" val="49879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41E099-1DE3-A631-32FC-A2109B24D2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16982-5DD2-45CE-F334-4C00A7309C19}"/>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6576CDA-F02C-5016-BA12-E6846562AA83}"/>
              </a:ext>
            </a:extLst>
          </p:cNvPr>
          <p:cNvSpPr>
            <a:spLocks noGrp="1"/>
          </p:cNvSpPr>
          <p:nvPr>
            <p:ph type="dt" sz="half" idx="10"/>
          </p:nvPr>
        </p:nvSpPr>
        <p:spPr/>
        <p:txBody>
          <a:bodyPr/>
          <a:lstStyle/>
          <a:p>
            <a:pPr algn="ctr"/>
            <a:r>
              <a:rPr lang="en-US" dirty="0"/>
              <a:t>September 10, 2026</a:t>
            </a:r>
          </a:p>
        </p:txBody>
      </p:sp>
      <p:sp>
        <p:nvSpPr>
          <p:cNvPr id="5" name="Footer Placeholder 4">
            <a:extLst>
              <a:ext uri="{FF2B5EF4-FFF2-40B4-BE49-F238E27FC236}">
                <a16:creationId xmlns:a16="http://schemas.microsoft.com/office/drawing/2014/main" id="{E06A1B3F-96EE-EB2E-AD9B-2E7AFF5CB1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D79961-2833-E01D-D336-42FEE9D44441}"/>
              </a:ext>
            </a:extLst>
          </p:cNvPr>
          <p:cNvSpPr>
            <a:spLocks noGrp="1"/>
          </p:cNvSpPr>
          <p:nvPr>
            <p:ph type="sldNum" sz="quarter" idx="12"/>
          </p:nvPr>
        </p:nvSpPr>
        <p:spPr/>
        <p:txBody>
          <a:bodyPr/>
          <a:lstStyle/>
          <a:p>
            <a:fld id="{784DC4BC-AE01-4C6D-870D-ADD2363A0B6C}" type="slidenum">
              <a:rPr lang="en-US" smtClean="0"/>
              <a:t>‹#›</a:t>
            </a:fld>
            <a:endParaRPr lang="en-US" dirty="0"/>
          </a:p>
        </p:txBody>
      </p:sp>
    </p:spTree>
    <p:extLst>
      <p:ext uri="{BB962C8B-B14F-4D97-AF65-F5344CB8AC3E}">
        <p14:creationId xmlns:p14="http://schemas.microsoft.com/office/powerpoint/2010/main" val="2697127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88F15A-B652-1374-97D7-6D42CF8E6E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237F72A-A462-CD38-C724-6121A459D8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1DD19AF-2D4F-5379-2B7B-02BC47CA4D3B}"/>
              </a:ext>
            </a:extLst>
          </p:cNvPr>
          <p:cNvSpPr>
            <a:spLocks noGrp="1"/>
          </p:cNvSpPr>
          <p:nvPr>
            <p:ph type="dt" sz="half" idx="2"/>
          </p:nvPr>
        </p:nvSpPr>
        <p:spPr>
          <a:xfrm>
            <a:off x="4724400" y="6400800"/>
            <a:ext cx="2743200" cy="365125"/>
          </a:xfrm>
          <a:prstGeom prst="rect">
            <a:avLst/>
          </a:prstGeom>
        </p:spPr>
        <p:txBody>
          <a:bodyPr vert="horz" lIns="91440" tIns="45720" rIns="91440" bIns="45720" rtlCol="0" anchor="ctr"/>
          <a:lstStyle>
            <a:lvl1pPr algn="ctr">
              <a:defRPr sz="1200" b="1">
                <a:solidFill>
                  <a:srgbClr val="003366"/>
                </a:solidFill>
              </a:defRPr>
            </a:lvl1pPr>
          </a:lstStyle>
          <a:p>
            <a:pPr algn="ctr"/>
            <a:r>
              <a:rPr lang="en-US" dirty="0"/>
              <a:t>September 10, 2026</a:t>
            </a:r>
          </a:p>
        </p:txBody>
      </p:sp>
      <p:sp>
        <p:nvSpPr>
          <p:cNvPr id="5" name="Footer Placeholder 4">
            <a:extLst>
              <a:ext uri="{FF2B5EF4-FFF2-40B4-BE49-F238E27FC236}">
                <a16:creationId xmlns:a16="http://schemas.microsoft.com/office/drawing/2014/main" id="{46831E80-870F-46C1-7519-53B7CA26D2CE}"/>
              </a:ext>
            </a:extLst>
          </p:cNvPr>
          <p:cNvSpPr>
            <a:spLocks noGrp="1"/>
          </p:cNvSpPr>
          <p:nvPr>
            <p:ph type="ftr" sz="quarter" idx="3"/>
          </p:nvPr>
        </p:nvSpPr>
        <p:spPr>
          <a:xfrm>
            <a:off x="838200" y="6400800"/>
            <a:ext cx="1896122"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5D47B268-207D-7C99-DC9B-459B0F8E6BD9}"/>
              </a:ext>
            </a:extLst>
          </p:cNvPr>
          <p:cNvSpPr>
            <a:spLocks noGrp="1"/>
          </p:cNvSpPr>
          <p:nvPr>
            <p:ph type="sldNum" sz="quarter" idx="4"/>
          </p:nvPr>
        </p:nvSpPr>
        <p:spPr>
          <a:xfrm>
            <a:off x="8610600" y="6400800"/>
            <a:ext cx="2743200" cy="365125"/>
          </a:xfrm>
          <a:prstGeom prst="rect">
            <a:avLst/>
          </a:prstGeom>
        </p:spPr>
        <p:txBody>
          <a:bodyPr vert="horz" lIns="91440" tIns="45720" rIns="91440" bIns="45720" rtlCol="0" anchor="ctr"/>
          <a:lstStyle>
            <a:lvl1pPr algn="r">
              <a:defRPr sz="1200" b="1">
                <a:solidFill>
                  <a:srgbClr val="003366"/>
                </a:solidFill>
              </a:defRPr>
            </a:lvl1pPr>
          </a:lstStyle>
          <a:p>
            <a:fld id="{784DC4BC-AE01-4C6D-870D-ADD2363A0B6C}" type="slidenum">
              <a:rPr lang="en-US" smtClean="0"/>
              <a:pPr/>
              <a:t>‹#›</a:t>
            </a:fld>
            <a:endParaRPr lang="en-US" b="1" dirty="0"/>
          </a:p>
        </p:txBody>
      </p:sp>
    </p:spTree>
    <p:extLst>
      <p:ext uri="{BB962C8B-B14F-4D97-AF65-F5344CB8AC3E}">
        <p14:creationId xmlns:p14="http://schemas.microsoft.com/office/powerpoint/2010/main" val="2882661059"/>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Lst>
  <p:hf hdr="0" ftr="0"/>
  <p:txStyles>
    <p:titleStyle>
      <a:lvl1pPr algn="l" defTabSz="914400" rtl="0" eaLnBrk="1" latinLnBrk="0" hangingPunct="1">
        <a:lnSpc>
          <a:spcPct val="90000"/>
        </a:lnSpc>
        <a:spcBef>
          <a:spcPct val="0"/>
        </a:spcBef>
        <a:buNone/>
        <a:defRPr sz="3000" kern="1200" baseline="0">
          <a:solidFill>
            <a:srgbClr val="00336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6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6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6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6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chart" Target="../charts/chart43.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chart" Target="../charts/chart54.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chart" Target="../charts/chart55.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chart" Target="../charts/chart57.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chart" Target="../charts/chart58.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chart" Target="../charts/chart59.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8AB3B-8221-FDE3-ABB5-E7C740326A90}"/>
              </a:ext>
            </a:extLst>
          </p:cNvPr>
          <p:cNvSpPr>
            <a:spLocks noGrp="1"/>
          </p:cNvSpPr>
          <p:nvPr>
            <p:ph type="ctrTitle"/>
          </p:nvPr>
        </p:nvSpPr>
        <p:spPr/>
        <p:txBody>
          <a:bodyPr/>
          <a:lstStyle/>
          <a:p>
            <a:r>
              <a:rPr lang="en-US" dirty="0"/>
              <a:t>An Overview of South Carolina’s</a:t>
            </a:r>
            <a:br>
              <a:rPr lang="en-US" dirty="0"/>
            </a:br>
            <a:r>
              <a:rPr lang="en-US" dirty="0"/>
              <a:t>State and Local Government Tax Structure</a:t>
            </a:r>
          </a:p>
        </p:txBody>
      </p:sp>
      <p:sp>
        <p:nvSpPr>
          <p:cNvPr id="3" name="Subtitle 2">
            <a:extLst>
              <a:ext uri="{FF2B5EF4-FFF2-40B4-BE49-F238E27FC236}">
                <a16:creationId xmlns:a16="http://schemas.microsoft.com/office/drawing/2014/main" id="{43ECF949-430A-1563-DB27-AEC87FDB237F}"/>
              </a:ext>
            </a:extLst>
          </p:cNvPr>
          <p:cNvSpPr>
            <a:spLocks noGrp="1"/>
          </p:cNvSpPr>
          <p:nvPr>
            <p:ph type="subTitle" idx="1"/>
          </p:nvPr>
        </p:nvSpPr>
        <p:spPr>
          <a:xfrm>
            <a:off x="206622" y="2212848"/>
            <a:ext cx="10409562" cy="3304049"/>
          </a:xfrm>
        </p:spPr>
        <p:txBody>
          <a:bodyPr/>
          <a:lstStyle/>
          <a:p>
            <a:r>
              <a:rPr lang="en-US" dirty="0"/>
              <a:t>Presented to</a:t>
            </a:r>
          </a:p>
          <a:p>
            <a:r>
              <a:rPr lang="en-US" dirty="0"/>
              <a:t>Senate Finance Common Sense Tax Reform Special Subcommittee</a:t>
            </a:r>
          </a:p>
          <a:p>
            <a:endParaRPr lang="en-US" dirty="0"/>
          </a:p>
          <a:p>
            <a:endParaRPr lang="en-US" dirty="0"/>
          </a:p>
          <a:p>
            <a:endParaRPr lang="en-US" dirty="0"/>
          </a:p>
          <a:p>
            <a:r>
              <a:rPr lang="en-US" dirty="0"/>
              <a:t>September 10, 2026</a:t>
            </a:r>
          </a:p>
        </p:txBody>
      </p:sp>
      <p:sp>
        <p:nvSpPr>
          <p:cNvPr id="5" name="Text Placeholder 3">
            <a:extLst>
              <a:ext uri="{FF2B5EF4-FFF2-40B4-BE49-F238E27FC236}">
                <a16:creationId xmlns:a16="http://schemas.microsoft.com/office/drawing/2014/main" id="{16E3DA4D-7F52-39DF-4F71-D84C2D050467}"/>
              </a:ext>
            </a:extLst>
          </p:cNvPr>
          <p:cNvSpPr>
            <a:spLocks noGrp="1"/>
          </p:cNvSpPr>
          <p:nvPr>
            <p:ph type="body" sz="quarter" idx="10"/>
          </p:nvPr>
        </p:nvSpPr>
        <p:spPr>
          <a:xfrm>
            <a:off x="1240439" y="5706548"/>
            <a:ext cx="8150225" cy="914400"/>
          </a:xfrm>
        </p:spPr>
        <p:txBody>
          <a:bodyPr/>
          <a:lstStyle/>
          <a:p>
            <a:endParaRPr lang="en-US" dirty="0"/>
          </a:p>
          <a:p>
            <a:r>
              <a:rPr lang="en-US" dirty="0"/>
              <a:t>South Carolina Revenue and Fiscal Affairs Office</a:t>
            </a:r>
          </a:p>
          <a:p>
            <a:r>
              <a:rPr lang="en-US" dirty="0"/>
              <a:t>Rembert C. Dennis Building, 1000 Assembly Street, Suite 400, Columbia, SC 29201</a:t>
            </a:r>
          </a:p>
          <a:p>
            <a:r>
              <a:rPr lang="en-US" dirty="0"/>
              <a:t>(803) 734-3793 | RFA.SC.GOV</a:t>
            </a:r>
          </a:p>
          <a:p>
            <a:endParaRPr lang="en-US" dirty="0"/>
          </a:p>
        </p:txBody>
      </p:sp>
    </p:spTree>
    <p:extLst>
      <p:ext uri="{BB962C8B-B14F-4D97-AF65-F5344CB8AC3E}">
        <p14:creationId xmlns:p14="http://schemas.microsoft.com/office/powerpoint/2010/main" val="3553274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BDF4-E9C1-D6C4-1765-48E3C69C7DF4}"/>
              </a:ext>
            </a:extLst>
          </p:cNvPr>
          <p:cNvSpPr>
            <a:spLocks noGrp="1"/>
          </p:cNvSpPr>
          <p:nvPr>
            <p:ph type="title"/>
          </p:nvPr>
        </p:nvSpPr>
        <p:spPr/>
        <p:txBody>
          <a:bodyPr/>
          <a:lstStyle/>
          <a:p>
            <a:r>
              <a:rPr lang="en-US" dirty="0"/>
              <a:t>General Observations Regarding Taxes and Spending</a:t>
            </a:r>
            <a:br>
              <a:rPr lang="en-US" dirty="0"/>
            </a:br>
            <a:r>
              <a:rPr lang="en-US" sz="2400" dirty="0"/>
              <a:t>Deciding how to use limited resources to satisfy unlimited wants</a:t>
            </a:r>
            <a:endParaRPr lang="en-US" dirty="0"/>
          </a:p>
        </p:txBody>
      </p:sp>
      <p:sp>
        <p:nvSpPr>
          <p:cNvPr id="3" name="Content Placeholder 2">
            <a:extLst>
              <a:ext uri="{FF2B5EF4-FFF2-40B4-BE49-F238E27FC236}">
                <a16:creationId xmlns:a16="http://schemas.microsoft.com/office/drawing/2014/main" id="{6236293D-DB0C-AC89-EC14-84F452D6E3DC}"/>
              </a:ext>
            </a:extLst>
          </p:cNvPr>
          <p:cNvSpPr>
            <a:spLocks noGrp="1"/>
          </p:cNvSpPr>
          <p:nvPr>
            <p:ph idx="1"/>
          </p:nvPr>
        </p:nvSpPr>
        <p:spPr/>
        <p:txBody>
          <a:bodyPr>
            <a:normAutofit fontScale="85000" lnSpcReduction="20000"/>
          </a:bodyPr>
          <a:lstStyle/>
          <a:p>
            <a:r>
              <a:rPr lang="en-US" dirty="0"/>
              <a:t>Analysis and discussions on a tax cannot be done in isolation; additional context is needed</a:t>
            </a:r>
          </a:p>
          <a:p>
            <a:pPr lvl="1"/>
            <a:r>
              <a:rPr lang="en-US" dirty="0"/>
              <a:t>Taxes (and fees) are imposed to provide public services, but this represents only one-half of the fiscal equation; analysis and discussion on funding public services must include expenditure factors (e.g., cost savings, consolidation, alternatives)</a:t>
            </a:r>
          </a:p>
          <a:p>
            <a:pPr lvl="1"/>
            <a:r>
              <a:rPr lang="en-US" dirty="0"/>
              <a:t>Distinguish or balance between state versus local obligations</a:t>
            </a:r>
          </a:p>
          <a:p>
            <a:r>
              <a:rPr lang="en-US" dirty="0"/>
              <a:t>Effectiveness of a tax (tax policy) depends on economic and other factors</a:t>
            </a:r>
          </a:p>
          <a:p>
            <a:pPr lvl="1"/>
            <a:r>
              <a:rPr lang="en-US" dirty="0"/>
              <a:t>Sufficiency of the economic base or activity – tax base may be too small; growth in the tax base may vary</a:t>
            </a:r>
          </a:p>
          <a:p>
            <a:pPr lvl="1"/>
            <a:r>
              <a:rPr lang="en-US" dirty="0"/>
              <a:t>Impact on the economy – will the tax help improve or enhance a community or be a drag on economic growth; will it incentivize or discourage certain behaviors</a:t>
            </a:r>
          </a:p>
          <a:p>
            <a:pPr lvl="1"/>
            <a:r>
              <a:rPr lang="en-US" dirty="0"/>
              <a:t>Impact of economic changes - how will the revenue stream be affected by changes in technology or consumer behavior</a:t>
            </a:r>
          </a:p>
          <a:p>
            <a:pPr lvl="1"/>
            <a:r>
              <a:rPr lang="en-US" dirty="0"/>
              <a:t>Exclusions, exemptions, and deductions – what are the benefits and consequences of different treatment</a:t>
            </a:r>
          </a:p>
          <a:p>
            <a:r>
              <a:rPr lang="en-US" dirty="0"/>
              <a:t>Appropriateness of the tax and its exemptions (revenue) versus the programmatic needs (expenditures) is often quite subjective</a:t>
            </a:r>
          </a:p>
          <a:p>
            <a:pPr lvl="1"/>
            <a:endParaRPr lang="en-US" dirty="0"/>
          </a:p>
        </p:txBody>
      </p:sp>
      <p:sp>
        <p:nvSpPr>
          <p:cNvPr id="4" name="Date Placeholder 3">
            <a:extLst>
              <a:ext uri="{FF2B5EF4-FFF2-40B4-BE49-F238E27FC236}">
                <a16:creationId xmlns:a16="http://schemas.microsoft.com/office/drawing/2014/main" id="{39A06073-A8E5-63DB-EC4A-5047DD460BA9}"/>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D7A439F7-B66B-9905-BDBC-203C7D831E0E}"/>
              </a:ext>
            </a:extLst>
          </p:cNvPr>
          <p:cNvSpPr>
            <a:spLocks noGrp="1"/>
          </p:cNvSpPr>
          <p:nvPr>
            <p:ph type="sldNum" sz="quarter" idx="12"/>
          </p:nvPr>
        </p:nvSpPr>
        <p:spPr/>
        <p:txBody>
          <a:bodyPr/>
          <a:lstStyle/>
          <a:p>
            <a:fld id="{784DC4BC-AE01-4C6D-870D-ADD2363A0B6C}" type="slidenum">
              <a:rPr lang="en-US" smtClean="0"/>
              <a:pPr/>
              <a:t>2</a:t>
            </a:fld>
            <a:endParaRPr lang="en-US" b="1" dirty="0"/>
          </a:p>
        </p:txBody>
      </p:sp>
    </p:spTree>
    <p:extLst>
      <p:ext uri="{BB962C8B-B14F-4D97-AF65-F5344CB8AC3E}">
        <p14:creationId xmlns:p14="http://schemas.microsoft.com/office/powerpoint/2010/main" val="2690226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208C1-6CBC-E1AD-43AE-CA09A28830A1}"/>
              </a:ext>
            </a:extLst>
          </p:cNvPr>
          <p:cNvSpPr>
            <a:spLocks noGrp="1"/>
          </p:cNvSpPr>
          <p:nvPr>
            <p:ph type="title"/>
          </p:nvPr>
        </p:nvSpPr>
        <p:spPr/>
        <p:txBody>
          <a:bodyPr/>
          <a:lstStyle/>
          <a:p>
            <a:r>
              <a:rPr lang="en-US" dirty="0"/>
              <a:t>General Fund Expenditures – FY 2024-25</a:t>
            </a:r>
            <a:br>
              <a:rPr lang="en-US" dirty="0"/>
            </a:br>
            <a:r>
              <a:rPr lang="en-US" sz="2400" dirty="0"/>
              <a:t>K-12 Education (35%) and Health &amp; Social Services (25%) are the two largest areas of General Fund expenditures</a:t>
            </a:r>
            <a:endParaRPr lang="en-US" dirty="0">
              <a:highlight>
                <a:srgbClr val="FFFF00"/>
              </a:highlight>
            </a:endParaRPr>
          </a:p>
        </p:txBody>
      </p:sp>
      <p:sp>
        <p:nvSpPr>
          <p:cNvPr id="4" name="Date Placeholder 3">
            <a:extLst>
              <a:ext uri="{FF2B5EF4-FFF2-40B4-BE49-F238E27FC236}">
                <a16:creationId xmlns:a16="http://schemas.microsoft.com/office/drawing/2014/main" id="{62712454-A2FB-72A2-0B33-A7CE9C8CFC7F}"/>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A78598A-8A4D-9A3F-F23A-D9932F41E9FE}"/>
              </a:ext>
            </a:extLst>
          </p:cNvPr>
          <p:cNvSpPr>
            <a:spLocks noGrp="1"/>
          </p:cNvSpPr>
          <p:nvPr>
            <p:ph type="sldNum" sz="quarter" idx="12"/>
          </p:nvPr>
        </p:nvSpPr>
        <p:spPr/>
        <p:txBody>
          <a:bodyPr/>
          <a:lstStyle/>
          <a:p>
            <a:fld id="{784DC4BC-AE01-4C6D-870D-ADD2363A0B6C}" type="slidenum">
              <a:rPr lang="en-US" smtClean="0"/>
              <a:pPr/>
              <a:t>3</a:t>
            </a:fld>
            <a:endParaRPr lang="en-US" b="1" dirty="0"/>
          </a:p>
        </p:txBody>
      </p:sp>
      <p:graphicFrame>
        <p:nvGraphicFramePr>
          <p:cNvPr id="8" name="Content Placeholder 7">
            <a:extLst>
              <a:ext uri="{FF2B5EF4-FFF2-40B4-BE49-F238E27FC236}">
                <a16:creationId xmlns:a16="http://schemas.microsoft.com/office/drawing/2014/main" id="{B85C6D51-5F63-C1F1-6257-330810B0EC94}"/>
              </a:ext>
            </a:extLst>
          </p:cNvPr>
          <p:cNvGraphicFramePr>
            <a:graphicFrameLocks noGrp="1"/>
          </p:cNvGraphicFramePr>
          <p:nvPr>
            <p:ph idx="1"/>
            <p:extLst>
              <p:ext uri="{D42A27DB-BD31-4B8C-83A1-F6EECF244321}">
                <p14:modId xmlns:p14="http://schemas.microsoft.com/office/powerpoint/2010/main" val="1904190719"/>
              </p:ext>
            </p:extLst>
          </p:nvPr>
        </p:nvGraphicFramePr>
        <p:xfrm>
          <a:off x="838200" y="1535112"/>
          <a:ext cx="10515600" cy="47306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6212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D481D-7BBD-4305-D6FF-794B6E40FCB4}"/>
              </a:ext>
            </a:extLst>
          </p:cNvPr>
          <p:cNvSpPr>
            <a:spLocks noGrp="1"/>
          </p:cNvSpPr>
          <p:nvPr>
            <p:ph type="title"/>
          </p:nvPr>
        </p:nvSpPr>
        <p:spPr/>
        <p:txBody>
          <a:bodyPr/>
          <a:lstStyle/>
          <a:p>
            <a:r>
              <a:rPr lang="en-US" dirty="0"/>
              <a:t>SC Economic Base and Trends</a:t>
            </a:r>
          </a:p>
        </p:txBody>
      </p:sp>
      <p:sp>
        <p:nvSpPr>
          <p:cNvPr id="3" name="Date Placeholder 2">
            <a:extLst>
              <a:ext uri="{FF2B5EF4-FFF2-40B4-BE49-F238E27FC236}">
                <a16:creationId xmlns:a16="http://schemas.microsoft.com/office/drawing/2014/main" id="{8552B0E4-00F1-CDD0-67CF-CC283D6E7690}"/>
              </a:ext>
            </a:extLst>
          </p:cNvPr>
          <p:cNvSpPr>
            <a:spLocks noGrp="1"/>
          </p:cNvSpPr>
          <p:nvPr>
            <p:ph type="dt" sz="half" idx="10"/>
          </p:nvPr>
        </p:nvSpPr>
        <p:spPr/>
        <p:txBody>
          <a:bodyPr/>
          <a:lstStyle/>
          <a:p>
            <a:pPr algn="ctr"/>
            <a:r>
              <a:rPr lang="en-US" b="1" dirty="0"/>
              <a:t>September 10, 2026</a:t>
            </a:r>
          </a:p>
        </p:txBody>
      </p:sp>
      <p:sp>
        <p:nvSpPr>
          <p:cNvPr id="4" name="Slide Number Placeholder 3">
            <a:extLst>
              <a:ext uri="{FF2B5EF4-FFF2-40B4-BE49-F238E27FC236}">
                <a16:creationId xmlns:a16="http://schemas.microsoft.com/office/drawing/2014/main" id="{4F890FE1-3EA7-4ECD-F517-3A717D5CE062}"/>
              </a:ext>
            </a:extLst>
          </p:cNvPr>
          <p:cNvSpPr>
            <a:spLocks noGrp="1"/>
          </p:cNvSpPr>
          <p:nvPr>
            <p:ph type="sldNum" sz="quarter" idx="12"/>
          </p:nvPr>
        </p:nvSpPr>
        <p:spPr/>
        <p:txBody>
          <a:bodyPr/>
          <a:lstStyle/>
          <a:p>
            <a:fld id="{784DC4BC-AE01-4C6D-870D-ADD2363A0B6C}" type="slidenum">
              <a:rPr lang="en-US" smtClean="0"/>
              <a:pPr/>
              <a:t>4</a:t>
            </a:fld>
            <a:endParaRPr lang="en-US" b="1" dirty="0"/>
          </a:p>
        </p:txBody>
      </p:sp>
    </p:spTree>
    <p:extLst>
      <p:ext uri="{BB962C8B-B14F-4D97-AF65-F5344CB8AC3E}">
        <p14:creationId xmlns:p14="http://schemas.microsoft.com/office/powerpoint/2010/main" val="2102523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B5764-3497-AFE3-660F-4A9C0E8722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2C9C4-E23C-E25B-FACB-54406E113430}"/>
              </a:ext>
            </a:extLst>
          </p:cNvPr>
          <p:cNvSpPr>
            <a:spLocks noGrp="1"/>
          </p:cNvSpPr>
          <p:nvPr>
            <p:ph type="title"/>
          </p:nvPr>
        </p:nvSpPr>
        <p:spPr/>
        <p:txBody>
          <a:bodyPr/>
          <a:lstStyle/>
          <a:p>
            <a:r>
              <a:rPr lang="en-US" sz="2800" dirty="0"/>
              <a:t>SC Versus US – Share of Population, Employment, Income, and GDP</a:t>
            </a:r>
            <a:br>
              <a:rPr lang="en-US" dirty="0"/>
            </a:br>
            <a:r>
              <a:rPr lang="en-US" sz="2400" dirty="0"/>
              <a:t>SC’s share of US population, employment, personal income, and GDP continue to increase</a:t>
            </a:r>
          </a:p>
        </p:txBody>
      </p:sp>
      <p:sp>
        <p:nvSpPr>
          <p:cNvPr id="4" name="Date Placeholder 3">
            <a:extLst>
              <a:ext uri="{FF2B5EF4-FFF2-40B4-BE49-F238E27FC236}">
                <a16:creationId xmlns:a16="http://schemas.microsoft.com/office/drawing/2014/main" id="{C239B355-15D5-C1D0-85D0-3FDC062B6944}"/>
              </a:ext>
            </a:extLst>
          </p:cNvPr>
          <p:cNvSpPr>
            <a:spLocks noGrp="1"/>
          </p:cNvSpPr>
          <p:nvPr>
            <p:ph type="dt" sz="half" idx="10"/>
          </p:nvPr>
        </p:nvSpPr>
        <p:spPr>
          <a:xfrm>
            <a:off x="4724400" y="6410510"/>
            <a:ext cx="2743200" cy="365125"/>
          </a:xfrm>
        </p:spPr>
        <p:txBody>
          <a:bodyPr/>
          <a:lstStyle/>
          <a:p>
            <a:r>
              <a:rPr lang="en-US" b="1" dirty="0"/>
              <a:t>September 10, 2026</a:t>
            </a:r>
          </a:p>
        </p:txBody>
      </p:sp>
      <p:sp>
        <p:nvSpPr>
          <p:cNvPr id="3" name="Slide Number Placeholder 2">
            <a:extLst>
              <a:ext uri="{FF2B5EF4-FFF2-40B4-BE49-F238E27FC236}">
                <a16:creationId xmlns:a16="http://schemas.microsoft.com/office/drawing/2014/main" id="{FDE3623E-072C-D113-9F5A-D0E5497F0458}"/>
              </a:ext>
            </a:extLst>
          </p:cNvPr>
          <p:cNvSpPr>
            <a:spLocks noGrp="1"/>
          </p:cNvSpPr>
          <p:nvPr>
            <p:ph type="sldNum" sz="quarter" idx="12"/>
          </p:nvPr>
        </p:nvSpPr>
        <p:spPr/>
        <p:txBody>
          <a:bodyPr/>
          <a:lstStyle/>
          <a:p>
            <a:fld id="{784DC4BC-AE01-4C6D-870D-ADD2363A0B6C}" type="slidenum">
              <a:rPr lang="en-US" smtClean="0"/>
              <a:pPr/>
              <a:t>5</a:t>
            </a:fld>
            <a:endParaRPr lang="en-US" b="1" dirty="0"/>
          </a:p>
        </p:txBody>
      </p:sp>
      <p:graphicFrame>
        <p:nvGraphicFramePr>
          <p:cNvPr id="9" name="Content Placeholder 8">
            <a:extLst>
              <a:ext uri="{FF2B5EF4-FFF2-40B4-BE49-F238E27FC236}">
                <a16:creationId xmlns:a16="http://schemas.microsoft.com/office/drawing/2014/main" id="{E8E7EF9E-D073-827C-2381-599EB5E10D6C}"/>
              </a:ext>
            </a:extLst>
          </p:cNvPr>
          <p:cNvGraphicFramePr>
            <a:graphicFrameLocks noGrp="1"/>
          </p:cNvGraphicFramePr>
          <p:nvPr>
            <p:ph idx="1"/>
            <p:extLst>
              <p:ext uri="{D42A27DB-BD31-4B8C-83A1-F6EECF244321}">
                <p14:modId xmlns:p14="http://schemas.microsoft.com/office/powerpoint/2010/main" val="1806424168"/>
              </p:ext>
            </p:extLst>
          </p:nvPr>
        </p:nvGraphicFramePr>
        <p:xfrm>
          <a:off x="838200" y="14589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6118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31ECB-B7E4-53B7-A756-9C13F5626BC3}"/>
              </a:ext>
            </a:extLst>
          </p:cNvPr>
          <p:cNvSpPr>
            <a:spLocks noGrp="1"/>
          </p:cNvSpPr>
          <p:nvPr>
            <p:ph type="title"/>
          </p:nvPr>
        </p:nvSpPr>
        <p:spPr>
          <a:xfrm>
            <a:off x="713232" y="338233"/>
            <a:ext cx="10640568" cy="1006473"/>
          </a:xfrm>
        </p:spPr>
        <p:txBody>
          <a:bodyPr>
            <a:normAutofit fontScale="90000"/>
          </a:bodyPr>
          <a:lstStyle/>
          <a:p>
            <a:r>
              <a:rPr lang="en-US" sz="3300" dirty="0"/>
              <a:t>SC Population Growth - Projections</a:t>
            </a:r>
            <a:br>
              <a:rPr lang="en-US" dirty="0"/>
            </a:br>
            <a:r>
              <a:rPr lang="en-US" sz="2700" dirty="0"/>
              <a:t>Population is estimated to grow 29% from 5.1 million in 2020 to 6.6 million in 2040; similarly, the need for services and the total cost will increase</a:t>
            </a:r>
            <a:endParaRPr lang="en-US" dirty="0"/>
          </a:p>
        </p:txBody>
      </p:sp>
      <p:sp>
        <p:nvSpPr>
          <p:cNvPr id="4" name="Date Placeholder 3">
            <a:extLst>
              <a:ext uri="{FF2B5EF4-FFF2-40B4-BE49-F238E27FC236}">
                <a16:creationId xmlns:a16="http://schemas.microsoft.com/office/drawing/2014/main" id="{6FFE76AC-53CB-8D94-6A39-0CC8348014BA}"/>
              </a:ext>
            </a:extLst>
          </p:cNvPr>
          <p:cNvSpPr>
            <a:spLocks noGrp="1"/>
          </p:cNvSpPr>
          <p:nvPr>
            <p:ph type="dt" sz="half" idx="10"/>
          </p:nvPr>
        </p:nvSpPr>
        <p:spPr/>
        <p:txBody>
          <a:bodyPr/>
          <a:lstStyle/>
          <a:p>
            <a:r>
              <a:rPr lang="en-US" dirty="0"/>
              <a:t>September 10, 2026</a:t>
            </a:r>
          </a:p>
        </p:txBody>
      </p:sp>
      <p:graphicFrame>
        <p:nvGraphicFramePr>
          <p:cNvPr id="6" name="Content Placeholder 5">
            <a:extLst>
              <a:ext uri="{FF2B5EF4-FFF2-40B4-BE49-F238E27FC236}">
                <a16:creationId xmlns:a16="http://schemas.microsoft.com/office/drawing/2014/main" id="{28AF42CC-4A27-B58A-F575-75554E5F4F55}"/>
              </a:ext>
            </a:extLst>
          </p:cNvPr>
          <p:cNvGraphicFramePr>
            <a:graphicFrameLocks noGrp="1"/>
          </p:cNvGraphicFramePr>
          <p:nvPr>
            <p:ph idx="1"/>
            <p:extLst>
              <p:ext uri="{D42A27DB-BD31-4B8C-83A1-F6EECF244321}">
                <p14:modId xmlns:p14="http://schemas.microsoft.com/office/powerpoint/2010/main" val="3713268815"/>
              </p:ext>
            </p:extLst>
          </p:nvPr>
        </p:nvGraphicFramePr>
        <p:xfrm>
          <a:off x="838200" y="1544638"/>
          <a:ext cx="10515600" cy="4632325"/>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D80F12DC-9915-7CDD-ED41-903086697E38}"/>
              </a:ext>
            </a:extLst>
          </p:cNvPr>
          <p:cNvSpPr>
            <a:spLocks noGrp="1"/>
          </p:cNvSpPr>
          <p:nvPr>
            <p:ph type="sldNum" sz="quarter" idx="12"/>
          </p:nvPr>
        </p:nvSpPr>
        <p:spPr/>
        <p:txBody>
          <a:bodyPr/>
          <a:lstStyle/>
          <a:p>
            <a:fld id="{784DC4BC-AE01-4C6D-870D-ADD2363A0B6C}" type="slidenum">
              <a:rPr lang="en-US" smtClean="0"/>
              <a:t>6</a:t>
            </a:fld>
            <a:endParaRPr lang="en-US" dirty="0"/>
          </a:p>
        </p:txBody>
      </p:sp>
    </p:spTree>
    <p:extLst>
      <p:ext uri="{BB962C8B-B14F-4D97-AF65-F5344CB8AC3E}">
        <p14:creationId xmlns:p14="http://schemas.microsoft.com/office/powerpoint/2010/main" val="1481296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4EEADF7-33FE-08CD-7F36-6B7F65C63961}"/>
              </a:ext>
            </a:extLst>
          </p:cNvPr>
          <p:cNvSpPr>
            <a:spLocks noGrp="1"/>
          </p:cNvSpPr>
          <p:nvPr>
            <p:ph type="title"/>
          </p:nvPr>
        </p:nvSpPr>
        <p:spPr>
          <a:xfrm>
            <a:off x="548640" y="122408"/>
            <a:ext cx="10515600" cy="1323805"/>
          </a:xfrm>
        </p:spPr>
        <p:txBody>
          <a:bodyPr anchor="t">
            <a:normAutofit fontScale="90000"/>
          </a:bodyPr>
          <a:lstStyle/>
          <a:p>
            <a:r>
              <a:rPr lang="en-US" sz="3300" dirty="0"/>
              <a:t>Projected Total Population Change by SC County, 2020 - 2040</a:t>
            </a:r>
            <a:br>
              <a:rPr lang="en-US" sz="3200" dirty="0"/>
            </a:br>
            <a:r>
              <a:rPr lang="en-US" sz="2400" dirty="0"/>
              <a:t>Significant differences in population growth by county are expected, resulting in different fiscal conditions; 22 counties are expected to increase notably, while 16 are expected to decline</a:t>
            </a:r>
            <a:endParaRPr lang="en-US" dirty="0"/>
          </a:p>
        </p:txBody>
      </p:sp>
      <p:sp>
        <p:nvSpPr>
          <p:cNvPr id="3" name="Date Placeholder 2">
            <a:extLst>
              <a:ext uri="{FF2B5EF4-FFF2-40B4-BE49-F238E27FC236}">
                <a16:creationId xmlns:a16="http://schemas.microsoft.com/office/drawing/2014/main" id="{EC67610F-1BA0-9395-6792-D2089271700B}"/>
              </a:ext>
            </a:extLst>
          </p:cNvPr>
          <p:cNvSpPr>
            <a:spLocks noGrp="1"/>
          </p:cNvSpPr>
          <p:nvPr>
            <p:ph type="dt" sz="half" idx="10"/>
          </p:nvPr>
        </p:nvSpPr>
        <p:spPr>
          <a:xfrm>
            <a:off x="4625340" y="6410510"/>
            <a:ext cx="2743200" cy="365125"/>
          </a:xfrm>
        </p:spPr>
        <p:txBody>
          <a:bodyPr/>
          <a:lstStyle/>
          <a:p>
            <a:r>
              <a:rPr lang="en-US" dirty="0"/>
              <a:t>September 10, 2026</a:t>
            </a:r>
          </a:p>
        </p:txBody>
      </p:sp>
      <p:pic>
        <p:nvPicPr>
          <p:cNvPr id="2" name="Content Placeholder 17">
            <a:extLst>
              <a:ext uri="{FF2B5EF4-FFF2-40B4-BE49-F238E27FC236}">
                <a16:creationId xmlns:a16="http://schemas.microsoft.com/office/drawing/2014/main" id="{B4EC5879-51C6-66BD-CE21-0F6C2AF0379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50050" y="1446213"/>
            <a:ext cx="8614190" cy="4787698"/>
          </a:xfrm>
          <a:prstGeom prst="rect">
            <a:avLst/>
          </a:prstGeom>
        </p:spPr>
      </p:pic>
      <p:sp>
        <p:nvSpPr>
          <p:cNvPr id="6" name="TextBox 5">
            <a:extLst>
              <a:ext uri="{FF2B5EF4-FFF2-40B4-BE49-F238E27FC236}">
                <a16:creationId xmlns:a16="http://schemas.microsoft.com/office/drawing/2014/main" id="{A59B7A90-28C1-CAE5-C357-FBB131ACADF7}"/>
              </a:ext>
            </a:extLst>
          </p:cNvPr>
          <p:cNvSpPr txBox="1"/>
          <p:nvPr/>
        </p:nvSpPr>
        <p:spPr>
          <a:xfrm>
            <a:off x="739140" y="5672314"/>
            <a:ext cx="4373388" cy="369332"/>
          </a:xfrm>
          <a:prstGeom prst="rect">
            <a:avLst/>
          </a:prstGeom>
          <a:noFill/>
        </p:spPr>
        <p:txBody>
          <a:bodyPr wrap="square" rtlCol="0">
            <a:spAutoFit/>
          </a:bodyPr>
          <a:lstStyle/>
          <a:p>
            <a:r>
              <a:rPr lang="en-US" sz="900" dirty="0">
                <a:solidFill>
                  <a:schemeClr val="tx2"/>
                </a:solidFill>
              </a:rPr>
              <a:t>Data Sources: US Census Bureau Population Estimates Program, Vintage 2025 Postcensal Estimates, December 2025</a:t>
            </a:r>
          </a:p>
        </p:txBody>
      </p:sp>
      <p:pic>
        <p:nvPicPr>
          <p:cNvPr id="10" name="Picture 13">
            <a:extLst>
              <a:ext uri="{FF2B5EF4-FFF2-40B4-BE49-F238E27FC236}">
                <a16:creationId xmlns:a16="http://schemas.microsoft.com/office/drawing/2014/main" id="{90441EFF-34AA-B9CA-2A5E-FB7C639E3F9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39140" y="4665458"/>
            <a:ext cx="1366716" cy="746329"/>
          </a:xfrm>
          <a:prstGeom prst="rect">
            <a:avLst/>
          </a:prstGeom>
        </p:spPr>
      </p:pic>
      <p:sp>
        <p:nvSpPr>
          <p:cNvPr id="5" name="Slide Number Placeholder 4">
            <a:extLst>
              <a:ext uri="{FF2B5EF4-FFF2-40B4-BE49-F238E27FC236}">
                <a16:creationId xmlns:a16="http://schemas.microsoft.com/office/drawing/2014/main" id="{08445F7B-5BD7-D858-C535-66E8F0A02CE3}"/>
              </a:ext>
            </a:extLst>
          </p:cNvPr>
          <p:cNvSpPr>
            <a:spLocks noGrp="1"/>
          </p:cNvSpPr>
          <p:nvPr>
            <p:ph type="sldNum" sz="quarter" idx="12"/>
          </p:nvPr>
        </p:nvSpPr>
        <p:spPr/>
        <p:txBody>
          <a:bodyPr/>
          <a:lstStyle/>
          <a:p>
            <a:fld id="{784DC4BC-AE01-4C6D-870D-ADD2363A0B6C}" type="slidenum">
              <a:rPr lang="en-US" smtClean="0"/>
              <a:pPr/>
              <a:t>7</a:t>
            </a:fld>
            <a:endParaRPr lang="en-US" b="1" dirty="0"/>
          </a:p>
        </p:txBody>
      </p:sp>
    </p:spTree>
    <p:extLst>
      <p:ext uri="{BB962C8B-B14F-4D97-AF65-F5344CB8AC3E}">
        <p14:creationId xmlns:p14="http://schemas.microsoft.com/office/powerpoint/2010/main" val="294185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CC34-C86C-CA9B-B4F5-527C9A984803}"/>
              </a:ext>
            </a:extLst>
          </p:cNvPr>
          <p:cNvSpPr>
            <a:spLocks noGrp="1"/>
          </p:cNvSpPr>
          <p:nvPr>
            <p:ph type="title"/>
          </p:nvPr>
        </p:nvSpPr>
        <p:spPr>
          <a:xfrm>
            <a:off x="838200" y="82365"/>
            <a:ext cx="10515600" cy="1380675"/>
          </a:xfrm>
        </p:spPr>
        <p:txBody>
          <a:bodyPr/>
          <a:lstStyle/>
          <a:p>
            <a:r>
              <a:rPr lang="en-US" dirty="0"/>
              <a:t>SC Population by Age Group</a:t>
            </a:r>
            <a:br>
              <a:rPr lang="en-US" dirty="0"/>
            </a:br>
            <a:r>
              <a:rPr lang="en-US" sz="2200" dirty="0"/>
              <a:t>By 2030, there are projected to be more people over 64 than under 18; the percentage of people of workforce age is projected to decrease (relatively fewer workers to support a larger population)</a:t>
            </a:r>
          </a:p>
        </p:txBody>
      </p:sp>
      <p:sp>
        <p:nvSpPr>
          <p:cNvPr id="4" name="Date Placeholder 3">
            <a:extLst>
              <a:ext uri="{FF2B5EF4-FFF2-40B4-BE49-F238E27FC236}">
                <a16:creationId xmlns:a16="http://schemas.microsoft.com/office/drawing/2014/main" id="{12B5F0DD-5D15-C0CE-F2C5-B3CA301C3E3E}"/>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235BB4FC-BCAA-989A-4CB3-FED2DCBC8E6E}"/>
              </a:ext>
            </a:extLst>
          </p:cNvPr>
          <p:cNvSpPr>
            <a:spLocks noGrp="1"/>
          </p:cNvSpPr>
          <p:nvPr>
            <p:ph type="sldNum" sz="quarter" idx="12"/>
          </p:nvPr>
        </p:nvSpPr>
        <p:spPr/>
        <p:txBody>
          <a:bodyPr/>
          <a:lstStyle/>
          <a:p>
            <a:fld id="{784DC4BC-AE01-4C6D-870D-ADD2363A0B6C}" type="slidenum">
              <a:rPr lang="en-US" smtClean="0"/>
              <a:pPr/>
              <a:t>8</a:t>
            </a:fld>
            <a:endParaRPr lang="en-US" b="1" dirty="0"/>
          </a:p>
        </p:txBody>
      </p:sp>
      <p:graphicFrame>
        <p:nvGraphicFramePr>
          <p:cNvPr id="6" name="Content Placeholder 5">
            <a:extLst>
              <a:ext uri="{FF2B5EF4-FFF2-40B4-BE49-F238E27FC236}">
                <a16:creationId xmlns:a16="http://schemas.microsoft.com/office/drawing/2014/main" id="{F6CC7A38-11C9-E11E-4229-BD38AE2D9B95}"/>
              </a:ext>
            </a:extLst>
          </p:cNvPr>
          <p:cNvGraphicFramePr>
            <a:graphicFrameLocks noGrp="1"/>
          </p:cNvGraphicFramePr>
          <p:nvPr>
            <p:ph idx="1"/>
            <p:extLst>
              <p:ext uri="{D42A27DB-BD31-4B8C-83A1-F6EECF244321}">
                <p14:modId xmlns:p14="http://schemas.microsoft.com/office/powerpoint/2010/main" val="1359963583"/>
              </p:ext>
            </p:extLst>
          </p:nvPr>
        </p:nvGraphicFramePr>
        <p:xfrm>
          <a:off x="838200" y="1463040"/>
          <a:ext cx="10515600" cy="47139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6443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A79C-ED1E-4C65-A374-88A888987002}"/>
              </a:ext>
            </a:extLst>
          </p:cNvPr>
          <p:cNvSpPr>
            <a:spLocks noGrp="1"/>
          </p:cNvSpPr>
          <p:nvPr>
            <p:ph type="title"/>
          </p:nvPr>
        </p:nvSpPr>
        <p:spPr>
          <a:xfrm>
            <a:off x="838200" y="365126"/>
            <a:ext cx="10515600" cy="1019792"/>
          </a:xfrm>
        </p:spPr>
        <p:txBody>
          <a:bodyPr>
            <a:normAutofit fontScale="90000"/>
          </a:bodyPr>
          <a:lstStyle/>
          <a:p>
            <a:r>
              <a:rPr lang="en-US" sz="3300" dirty="0"/>
              <a:t>SC Employment – Percent Change</a:t>
            </a:r>
            <a:br>
              <a:rPr lang="en-US" dirty="0"/>
            </a:br>
            <a:r>
              <a:rPr lang="en-US" sz="2700" dirty="0"/>
              <a:t>South Carolina employment growth is expected to average 1.3% in FY 27, below the long-term average of 1.8%</a:t>
            </a:r>
          </a:p>
        </p:txBody>
      </p:sp>
      <p:sp>
        <p:nvSpPr>
          <p:cNvPr id="8" name="Date Placeholder 3">
            <a:extLst>
              <a:ext uri="{FF2B5EF4-FFF2-40B4-BE49-F238E27FC236}">
                <a16:creationId xmlns:a16="http://schemas.microsoft.com/office/drawing/2014/main" id="{84DAA970-CA1A-4DDE-BF06-BFD2B39BEB06}"/>
              </a:ext>
            </a:extLst>
          </p:cNvPr>
          <p:cNvSpPr>
            <a:spLocks noGrp="1"/>
          </p:cNvSpPr>
          <p:nvPr>
            <p:ph type="dt" sz="half" idx="10"/>
          </p:nvPr>
        </p:nvSpPr>
        <p:spPr>
          <a:xfrm>
            <a:off x="4724400" y="6417326"/>
            <a:ext cx="2743200" cy="365125"/>
          </a:xfrm>
        </p:spPr>
        <p:txBody>
          <a:bodyPr/>
          <a:lstStyle/>
          <a:p>
            <a:pPr lvl="0"/>
            <a:r>
              <a:rPr lang="en-US" dirty="0"/>
              <a:t>September 10, 2026</a:t>
            </a:r>
            <a:endParaRPr lang="en-US" noProof="0" dirty="0"/>
          </a:p>
        </p:txBody>
      </p:sp>
      <p:sp>
        <p:nvSpPr>
          <p:cNvPr id="4" name="Slide Number Placeholder 3">
            <a:extLst>
              <a:ext uri="{FF2B5EF4-FFF2-40B4-BE49-F238E27FC236}">
                <a16:creationId xmlns:a16="http://schemas.microsoft.com/office/drawing/2014/main" id="{A5AF16CD-266B-7DDB-18A1-FBFEB27C08AD}"/>
              </a:ext>
            </a:extLst>
          </p:cNvPr>
          <p:cNvSpPr>
            <a:spLocks noGrp="1"/>
          </p:cNvSpPr>
          <p:nvPr>
            <p:ph type="sldNum" sz="quarter" idx="12"/>
          </p:nvPr>
        </p:nvSpPr>
        <p:spPr/>
        <p:txBody>
          <a:bodyPr/>
          <a:lstStyle/>
          <a:p>
            <a:fld id="{784DC4BC-AE01-4C6D-870D-ADD2363A0B6C}" type="slidenum">
              <a:rPr lang="en-US" smtClean="0"/>
              <a:pPr/>
              <a:t>9</a:t>
            </a:fld>
            <a:endParaRPr lang="en-US" b="1" dirty="0"/>
          </a:p>
        </p:txBody>
      </p:sp>
      <p:sp>
        <p:nvSpPr>
          <p:cNvPr id="3" name="TextBox 2">
            <a:extLst>
              <a:ext uri="{FF2B5EF4-FFF2-40B4-BE49-F238E27FC236}">
                <a16:creationId xmlns:a16="http://schemas.microsoft.com/office/drawing/2014/main" id="{14E72029-755A-24F1-049A-2E5C292B3743}"/>
              </a:ext>
            </a:extLst>
          </p:cNvPr>
          <p:cNvSpPr txBox="1"/>
          <p:nvPr/>
        </p:nvSpPr>
        <p:spPr>
          <a:xfrm>
            <a:off x="4417888" y="2332234"/>
            <a:ext cx="1623265" cy="369332"/>
          </a:xfrm>
          <a:prstGeom prst="rect">
            <a:avLst/>
          </a:prstGeom>
          <a:noFill/>
        </p:spPr>
        <p:txBody>
          <a:bodyPr wrap="none" rtlCol="0">
            <a:spAutoFit/>
          </a:bodyPr>
          <a:lstStyle/>
          <a:p>
            <a:r>
              <a:rPr lang="en-US" dirty="0">
                <a:highlight>
                  <a:srgbClr val="FFFF00"/>
                </a:highlight>
              </a:rPr>
              <a:t>10-year history</a:t>
            </a:r>
          </a:p>
        </p:txBody>
      </p:sp>
      <p:graphicFrame>
        <p:nvGraphicFramePr>
          <p:cNvPr id="9" name="Content Placeholder 8">
            <a:extLst>
              <a:ext uri="{FF2B5EF4-FFF2-40B4-BE49-F238E27FC236}">
                <a16:creationId xmlns:a16="http://schemas.microsoft.com/office/drawing/2014/main" id="{D031F29C-8A6B-3EB6-A4E4-FFCFAF36D382}"/>
              </a:ext>
            </a:extLst>
          </p:cNvPr>
          <p:cNvGraphicFramePr>
            <a:graphicFrameLocks noGrp="1"/>
          </p:cNvGraphicFramePr>
          <p:nvPr>
            <p:ph idx="1"/>
            <p:extLst>
              <p:ext uri="{D42A27DB-BD31-4B8C-83A1-F6EECF244321}">
                <p14:modId xmlns:p14="http://schemas.microsoft.com/office/powerpoint/2010/main" val="2222974233"/>
              </p:ext>
            </p:extLst>
          </p:nvPr>
        </p:nvGraphicFramePr>
        <p:xfrm>
          <a:off x="838200" y="1536869"/>
          <a:ext cx="10515600" cy="47148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5137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6D550-E2E5-F193-660D-4B8963EFA9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2871BC-1D74-19E8-0438-40F939305584}"/>
              </a:ext>
            </a:extLst>
          </p:cNvPr>
          <p:cNvSpPr>
            <a:spLocks noGrp="1"/>
          </p:cNvSpPr>
          <p:nvPr>
            <p:ph type="title"/>
          </p:nvPr>
        </p:nvSpPr>
        <p:spPr>
          <a:xfrm>
            <a:off x="617220" y="82365"/>
            <a:ext cx="10736580" cy="1184460"/>
          </a:xfrm>
        </p:spPr>
        <p:txBody>
          <a:bodyPr>
            <a:normAutofit fontScale="90000"/>
          </a:bodyPr>
          <a:lstStyle/>
          <a:p>
            <a:br>
              <a:rPr lang="en-US" dirty="0"/>
            </a:br>
            <a:r>
              <a:rPr lang="en-US" sz="3300" dirty="0"/>
              <a:t>Employment Growth by County over the Past 10 Years</a:t>
            </a:r>
            <a:br>
              <a:rPr lang="en-US" sz="3300" dirty="0"/>
            </a:br>
            <a:r>
              <a:rPr lang="en-US" sz="2700" dirty="0"/>
              <a:t>Employment growth also varied widely by county; 11 counties grew faster than the state average</a:t>
            </a:r>
            <a:br>
              <a:rPr lang="en-US" sz="2700" dirty="0">
                <a:highlight>
                  <a:srgbClr val="FFFF00"/>
                </a:highlight>
              </a:rPr>
            </a:br>
            <a:endParaRPr lang="en-US" sz="2700" dirty="0">
              <a:highlight>
                <a:srgbClr val="FFFF00"/>
              </a:highlight>
            </a:endParaRPr>
          </a:p>
        </p:txBody>
      </p:sp>
      <p:sp>
        <p:nvSpPr>
          <p:cNvPr id="5" name="Slide Number Placeholder 4">
            <a:extLst>
              <a:ext uri="{FF2B5EF4-FFF2-40B4-BE49-F238E27FC236}">
                <a16:creationId xmlns:a16="http://schemas.microsoft.com/office/drawing/2014/main" id="{6B7D420E-C329-2CE5-7897-0C1C3049BFB1}"/>
              </a:ext>
            </a:extLst>
          </p:cNvPr>
          <p:cNvSpPr>
            <a:spLocks noGrp="1"/>
          </p:cNvSpPr>
          <p:nvPr>
            <p:ph type="sldNum" sz="quarter" idx="12"/>
          </p:nvPr>
        </p:nvSpPr>
        <p:spPr/>
        <p:txBody>
          <a:bodyPr/>
          <a:lstStyle/>
          <a:p>
            <a:fld id="{784DC4BC-AE01-4C6D-870D-ADD2363A0B6C}" type="slidenum">
              <a:rPr lang="en-US" smtClean="0"/>
              <a:t>10</a:t>
            </a:fld>
            <a:endParaRPr lang="en-US" dirty="0"/>
          </a:p>
        </p:txBody>
      </p:sp>
      <p:sp>
        <p:nvSpPr>
          <p:cNvPr id="9" name="Date Placeholder 3">
            <a:extLst>
              <a:ext uri="{FF2B5EF4-FFF2-40B4-BE49-F238E27FC236}">
                <a16:creationId xmlns:a16="http://schemas.microsoft.com/office/drawing/2014/main" id="{45FA6AF1-8177-446C-FF4E-153CFDA06AB4}"/>
              </a:ext>
            </a:extLst>
          </p:cNvPr>
          <p:cNvSpPr>
            <a:spLocks noGrp="1"/>
          </p:cNvSpPr>
          <p:nvPr>
            <p:ph type="dt" sz="half" idx="10"/>
          </p:nvPr>
        </p:nvSpPr>
        <p:spPr>
          <a:xfrm>
            <a:off x="4724400" y="6430605"/>
            <a:ext cx="2743200" cy="365125"/>
          </a:xfrm>
        </p:spPr>
        <p:txBody>
          <a:bodyPr/>
          <a:lstStyle/>
          <a:p>
            <a:r>
              <a:rPr lang="en-US" dirty="0"/>
              <a:t>September 10, 2026</a:t>
            </a:r>
          </a:p>
        </p:txBody>
      </p:sp>
      <p:graphicFrame>
        <p:nvGraphicFramePr>
          <p:cNvPr id="11" name="Content Placeholder 10">
            <a:extLst>
              <a:ext uri="{FF2B5EF4-FFF2-40B4-BE49-F238E27FC236}">
                <a16:creationId xmlns:a16="http://schemas.microsoft.com/office/drawing/2014/main" id="{89ACD92B-2A61-C8F8-8D0E-0D12A2140DC4}"/>
              </a:ext>
            </a:extLst>
          </p:cNvPr>
          <p:cNvGraphicFramePr>
            <a:graphicFrameLocks noGrp="1"/>
          </p:cNvGraphicFramePr>
          <p:nvPr>
            <p:ph idx="1"/>
            <p:extLst>
              <p:ext uri="{D42A27DB-BD31-4B8C-83A1-F6EECF244321}">
                <p14:modId xmlns:p14="http://schemas.microsoft.com/office/powerpoint/2010/main" val="3504645057"/>
              </p:ext>
            </p:extLst>
          </p:nvPr>
        </p:nvGraphicFramePr>
        <p:xfrm>
          <a:off x="942974" y="1266825"/>
          <a:ext cx="10410825" cy="50643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5788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31D3-28FB-390B-F3AB-575BDFDD3E68}"/>
              </a:ext>
            </a:extLst>
          </p:cNvPr>
          <p:cNvSpPr>
            <a:spLocks noGrp="1"/>
          </p:cNvSpPr>
          <p:nvPr>
            <p:ph type="title"/>
          </p:nvPr>
        </p:nvSpPr>
        <p:spPr/>
        <p:txBody>
          <a:bodyPr/>
          <a:lstStyle/>
          <a:p>
            <a:r>
              <a:rPr lang="en-US" dirty="0"/>
              <a:t>South Carolina Personal Income - Historical Growth </a:t>
            </a:r>
            <a:br>
              <a:rPr lang="en-US" dirty="0"/>
            </a:br>
            <a:r>
              <a:rPr lang="en-US" sz="2200" dirty="0"/>
              <a:t>SC personal income growth accelerated during the pandemic, establishing a higher base before returning to more normal growth expectations</a:t>
            </a:r>
          </a:p>
        </p:txBody>
      </p:sp>
      <p:sp>
        <p:nvSpPr>
          <p:cNvPr id="4" name="Date Placeholder 3">
            <a:extLst>
              <a:ext uri="{FF2B5EF4-FFF2-40B4-BE49-F238E27FC236}">
                <a16:creationId xmlns:a16="http://schemas.microsoft.com/office/drawing/2014/main" id="{DB5852A2-1536-7DFA-BEC8-2B455A7BA9EA}"/>
              </a:ext>
            </a:extLst>
          </p:cNvPr>
          <p:cNvSpPr>
            <a:spLocks noGrp="1"/>
          </p:cNvSpPr>
          <p:nvPr>
            <p:ph type="dt" sz="half" idx="10"/>
          </p:nvPr>
        </p:nvSpPr>
        <p:spPr/>
        <p:txBody>
          <a:bodyPr/>
          <a:lstStyle/>
          <a:p>
            <a:r>
              <a:rPr lang="en-US" b="1" dirty="0"/>
              <a:t>September 10, 2026</a:t>
            </a:r>
          </a:p>
        </p:txBody>
      </p:sp>
      <p:graphicFrame>
        <p:nvGraphicFramePr>
          <p:cNvPr id="7" name="Content Placeholder 6">
            <a:extLst>
              <a:ext uri="{FF2B5EF4-FFF2-40B4-BE49-F238E27FC236}">
                <a16:creationId xmlns:a16="http://schemas.microsoft.com/office/drawing/2014/main" id="{C0D193DC-CFAE-AB22-F75C-9EEA674E533E}"/>
              </a:ext>
            </a:extLst>
          </p:cNvPr>
          <p:cNvGraphicFramePr>
            <a:graphicFrameLocks noGrp="1"/>
          </p:cNvGraphicFramePr>
          <p:nvPr>
            <p:ph idx="1"/>
            <p:extLst>
              <p:ext uri="{D42A27DB-BD31-4B8C-83A1-F6EECF244321}">
                <p14:modId xmlns:p14="http://schemas.microsoft.com/office/powerpoint/2010/main" val="2676200014"/>
              </p:ext>
            </p:extLst>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1CB50665-591C-D98C-8EF2-7D368DB8E16F}"/>
              </a:ext>
            </a:extLst>
          </p:cNvPr>
          <p:cNvSpPr>
            <a:spLocks noGrp="1"/>
          </p:cNvSpPr>
          <p:nvPr>
            <p:ph type="sldNum" sz="quarter" idx="12"/>
          </p:nvPr>
        </p:nvSpPr>
        <p:spPr/>
        <p:txBody>
          <a:bodyPr/>
          <a:lstStyle/>
          <a:p>
            <a:fld id="{784DC4BC-AE01-4C6D-870D-ADD2363A0B6C}" type="slidenum">
              <a:rPr lang="en-US" smtClean="0"/>
              <a:pPr/>
              <a:t>11</a:t>
            </a:fld>
            <a:endParaRPr lang="en-US" b="1" dirty="0"/>
          </a:p>
        </p:txBody>
      </p:sp>
    </p:spTree>
    <p:extLst>
      <p:ext uri="{BB962C8B-B14F-4D97-AF65-F5344CB8AC3E}">
        <p14:creationId xmlns:p14="http://schemas.microsoft.com/office/powerpoint/2010/main" val="1059880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63EC3-E017-D6BC-1156-4BB26A354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B286DE-148D-A44A-5905-34AAB9AC0307}"/>
              </a:ext>
            </a:extLst>
          </p:cNvPr>
          <p:cNvSpPr>
            <a:spLocks noGrp="1"/>
          </p:cNvSpPr>
          <p:nvPr>
            <p:ph type="title"/>
          </p:nvPr>
        </p:nvSpPr>
        <p:spPr>
          <a:xfrm>
            <a:off x="838200" y="365126"/>
            <a:ext cx="10866120" cy="1019792"/>
          </a:xfrm>
        </p:spPr>
        <p:txBody>
          <a:bodyPr/>
          <a:lstStyle/>
          <a:p>
            <a:r>
              <a:rPr lang="en-US" dirty="0"/>
              <a:t>SC Personal Income Growth</a:t>
            </a:r>
            <a:br>
              <a:rPr lang="en-US" dirty="0"/>
            </a:br>
            <a:r>
              <a:rPr lang="en-US" sz="2400" dirty="0"/>
              <a:t>SC income growth is expected to slow below the long-term average of 5.4% during FY 26 and FY 27</a:t>
            </a:r>
          </a:p>
        </p:txBody>
      </p:sp>
      <p:sp>
        <p:nvSpPr>
          <p:cNvPr id="4" name="Date Placeholder 3">
            <a:extLst>
              <a:ext uri="{FF2B5EF4-FFF2-40B4-BE49-F238E27FC236}">
                <a16:creationId xmlns:a16="http://schemas.microsoft.com/office/drawing/2014/main" id="{BF63BFAE-491B-2848-5257-C1BF44350149}"/>
              </a:ext>
            </a:extLst>
          </p:cNvPr>
          <p:cNvSpPr>
            <a:spLocks noGrp="1"/>
          </p:cNvSpPr>
          <p:nvPr>
            <p:ph type="dt" sz="half" idx="10"/>
          </p:nvPr>
        </p:nvSpPr>
        <p:spPr/>
        <p:txBody>
          <a:bodyPr/>
          <a:lstStyle/>
          <a:p>
            <a:r>
              <a:rPr lang="en-US" b="1" dirty="0"/>
              <a:t>September 10, 2026</a:t>
            </a:r>
          </a:p>
        </p:txBody>
      </p:sp>
      <p:sp>
        <p:nvSpPr>
          <p:cNvPr id="3" name="Slide Number Placeholder 2">
            <a:extLst>
              <a:ext uri="{FF2B5EF4-FFF2-40B4-BE49-F238E27FC236}">
                <a16:creationId xmlns:a16="http://schemas.microsoft.com/office/drawing/2014/main" id="{27E88DBA-F16B-A6AC-D5C5-BFD6CB5E166C}"/>
              </a:ext>
            </a:extLst>
          </p:cNvPr>
          <p:cNvSpPr>
            <a:spLocks noGrp="1"/>
          </p:cNvSpPr>
          <p:nvPr>
            <p:ph type="sldNum" sz="quarter" idx="12"/>
          </p:nvPr>
        </p:nvSpPr>
        <p:spPr/>
        <p:txBody>
          <a:bodyPr/>
          <a:lstStyle/>
          <a:p>
            <a:fld id="{784DC4BC-AE01-4C6D-870D-ADD2363A0B6C}" type="slidenum">
              <a:rPr lang="en-US" smtClean="0"/>
              <a:pPr/>
              <a:t>12</a:t>
            </a:fld>
            <a:endParaRPr lang="en-US" b="1" dirty="0"/>
          </a:p>
        </p:txBody>
      </p:sp>
      <p:graphicFrame>
        <p:nvGraphicFramePr>
          <p:cNvPr id="11" name="Content Placeholder 10">
            <a:extLst>
              <a:ext uri="{FF2B5EF4-FFF2-40B4-BE49-F238E27FC236}">
                <a16:creationId xmlns:a16="http://schemas.microsoft.com/office/drawing/2014/main" id="{8C475DD8-79DA-B813-1DE8-83867C054517}"/>
              </a:ext>
            </a:extLst>
          </p:cNvPr>
          <p:cNvGraphicFramePr>
            <a:graphicFrameLocks noGrp="1"/>
          </p:cNvGraphicFramePr>
          <p:nvPr>
            <p:ph idx="1"/>
            <p:extLst>
              <p:ext uri="{D42A27DB-BD31-4B8C-83A1-F6EECF244321}">
                <p14:modId xmlns:p14="http://schemas.microsoft.com/office/powerpoint/2010/main" val="2416050908"/>
              </p:ext>
            </p:extLst>
          </p:nvPr>
        </p:nvGraphicFramePr>
        <p:xfrm>
          <a:off x="838200" y="1535113"/>
          <a:ext cx="10515600" cy="4760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0865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AA425-8F98-F95F-35F2-418F92A0D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28EF0-8310-70B9-FF24-4E03A3793B38}"/>
              </a:ext>
            </a:extLst>
          </p:cNvPr>
          <p:cNvSpPr>
            <a:spLocks noGrp="1"/>
          </p:cNvSpPr>
          <p:nvPr>
            <p:ph type="title"/>
          </p:nvPr>
        </p:nvSpPr>
        <p:spPr>
          <a:xfrm>
            <a:off x="617220" y="195892"/>
            <a:ext cx="10736580" cy="1339221"/>
          </a:xfrm>
        </p:spPr>
        <p:txBody>
          <a:bodyPr>
            <a:normAutofit fontScale="90000"/>
          </a:bodyPr>
          <a:lstStyle/>
          <a:p>
            <a:r>
              <a:rPr lang="en-US" sz="3300" dirty="0"/>
              <a:t>South Carolina Personal Income Growth</a:t>
            </a:r>
            <a:br>
              <a:rPr lang="en-US" sz="3300" dirty="0"/>
            </a:br>
            <a:r>
              <a:rPr lang="en-US" sz="2700" dirty="0"/>
              <a:t>The proportion of income from earnings (wages, salaries, and proprietor’s income) has fallen since 1970 from 79% to 56%; aging population increases transfer payments</a:t>
            </a:r>
          </a:p>
        </p:txBody>
      </p:sp>
      <p:sp>
        <p:nvSpPr>
          <p:cNvPr id="5" name="Slide Number Placeholder 4">
            <a:extLst>
              <a:ext uri="{FF2B5EF4-FFF2-40B4-BE49-F238E27FC236}">
                <a16:creationId xmlns:a16="http://schemas.microsoft.com/office/drawing/2014/main" id="{404999E4-4C59-2EA6-9F6B-D6419DBF0739}"/>
              </a:ext>
            </a:extLst>
          </p:cNvPr>
          <p:cNvSpPr>
            <a:spLocks noGrp="1"/>
          </p:cNvSpPr>
          <p:nvPr>
            <p:ph type="sldNum" sz="quarter" idx="12"/>
          </p:nvPr>
        </p:nvSpPr>
        <p:spPr/>
        <p:txBody>
          <a:bodyPr/>
          <a:lstStyle/>
          <a:p>
            <a:fld id="{784DC4BC-AE01-4C6D-870D-ADD2363A0B6C}" type="slidenum">
              <a:rPr lang="en-US" smtClean="0"/>
              <a:t>13</a:t>
            </a:fld>
            <a:endParaRPr lang="en-US" dirty="0"/>
          </a:p>
        </p:txBody>
      </p:sp>
      <p:sp>
        <p:nvSpPr>
          <p:cNvPr id="9" name="Date Placeholder 3">
            <a:extLst>
              <a:ext uri="{FF2B5EF4-FFF2-40B4-BE49-F238E27FC236}">
                <a16:creationId xmlns:a16="http://schemas.microsoft.com/office/drawing/2014/main" id="{15D93141-61A7-1198-40F8-6CD0FDED8DC5}"/>
              </a:ext>
            </a:extLst>
          </p:cNvPr>
          <p:cNvSpPr>
            <a:spLocks noGrp="1"/>
          </p:cNvSpPr>
          <p:nvPr>
            <p:ph type="dt" sz="half" idx="10"/>
          </p:nvPr>
        </p:nvSpPr>
        <p:spPr>
          <a:xfrm>
            <a:off x="4613910" y="6410509"/>
            <a:ext cx="2743200" cy="365125"/>
          </a:xfrm>
        </p:spPr>
        <p:txBody>
          <a:bodyPr/>
          <a:lstStyle/>
          <a:p>
            <a:r>
              <a:rPr lang="en-US" dirty="0"/>
              <a:t>September 10, 2026</a:t>
            </a:r>
          </a:p>
        </p:txBody>
      </p:sp>
      <p:graphicFrame>
        <p:nvGraphicFramePr>
          <p:cNvPr id="6" name="Content Placeholder 5">
            <a:extLst>
              <a:ext uri="{FF2B5EF4-FFF2-40B4-BE49-F238E27FC236}">
                <a16:creationId xmlns:a16="http://schemas.microsoft.com/office/drawing/2014/main" id="{7887DC9C-1C5A-02AE-E786-CB1A0493C0B1}"/>
              </a:ext>
            </a:extLst>
          </p:cNvPr>
          <p:cNvGraphicFramePr>
            <a:graphicFrameLocks noGrp="1"/>
          </p:cNvGraphicFramePr>
          <p:nvPr>
            <p:ph idx="1"/>
            <p:extLst>
              <p:ext uri="{D42A27DB-BD31-4B8C-83A1-F6EECF244321}">
                <p14:modId xmlns:p14="http://schemas.microsoft.com/office/powerpoint/2010/main" val="2692338858"/>
              </p:ext>
            </p:extLst>
          </p:nvPr>
        </p:nvGraphicFramePr>
        <p:xfrm>
          <a:off x="838200" y="1651885"/>
          <a:ext cx="10515600" cy="45250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5528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EB9E3-A9A1-7C8A-E593-5CFCC0A17DCD}"/>
              </a:ext>
            </a:extLst>
          </p:cNvPr>
          <p:cNvSpPr>
            <a:spLocks noGrp="1"/>
          </p:cNvSpPr>
          <p:nvPr>
            <p:ph type="title"/>
          </p:nvPr>
        </p:nvSpPr>
        <p:spPr/>
        <p:txBody>
          <a:bodyPr/>
          <a:lstStyle/>
          <a:p>
            <a:r>
              <a:rPr lang="en-US" dirty="0"/>
              <a:t>Personal Income Growth by County</a:t>
            </a:r>
            <a:br>
              <a:rPr lang="en-US" dirty="0"/>
            </a:br>
            <a:r>
              <a:rPr lang="en-US" sz="2400" dirty="0"/>
              <a:t>SC total personal income grew 84.1% over 10 years, but growth varied widely among counties; only 10 counties grew faster than the state average</a:t>
            </a:r>
            <a:endParaRPr lang="en-US" dirty="0"/>
          </a:p>
        </p:txBody>
      </p:sp>
      <p:sp>
        <p:nvSpPr>
          <p:cNvPr id="4" name="Date Placeholder 3">
            <a:extLst>
              <a:ext uri="{FF2B5EF4-FFF2-40B4-BE49-F238E27FC236}">
                <a16:creationId xmlns:a16="http://schemas.microsoft.com/office/drawing/2014/main" id="{980B1DDE-8D3D-541E-05EC-83FE39FB53B8}"/>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C9B3BEA0-E61A-EE79-E6E2-DC5A2E617622}"/>
              </a:ext>
            </a:extLst>
          </p:cNvPr>
          <p:cNvSpPr>
            <a:spLocks noGrp="1"/>
          </p:cNvSpPr>
          <p:nvPr>
            <p:ph type="sldNum" sz="quarter" idx="12"/>
          </p:nvPr>
        </p:nvSpPr>
        <p:spPr/>
        <p:txBody>
          <a:bodyPr/>
          <a:lstStyle/>
          <a:p>
            <a:fld id="{784DC4BC-AE01-4C6D-870D-ADD2363A0B6C}" type="slidenum">
              <a:rPr lang="en-US" smtClean="0"/>
              <a:pPr/>
              <a:t>14</a:t>
            </a:fld>
            <a:endParaRPr lang="en-US" b="1" dirty="0"/>
          </a:p>
        </p:txBody>
      </p:sp>
      <p:graphicFrame>
        <p:nvGraphicFramePr>
          <p:cNvPr id="7" name="Content Placeholder 6">
            <a:extLst>
              <a:ext uri="{FF2B5EF4-FFF2-40B4-BE49-F238E27FC236}">
                <a16:creationId xmlns:a16="http://schemas.microsoft.com/office/drawing/2014/main" id="{F7337D29-BF6B-B143-09BB-E0ADCD8162FA}"/>
              </a:ext>
            </a:extLst>
          </p:cNvPr>
          <p:cNvGraphicFramePr>
            <a:graphicFrameLocks noGrp="1"/>
          </p:cNvGraphicFramePr>
          <p:nvPr>
            <p:ph idx="1"/>
            <p:extLst>
              <p:ext uri="{D42A27DB-BD31-4B8C-83A1-F6EECF244321}">
                <p14:modId xmlns:p14="http://schemas.microsoft.com/office/powerpoint/2010/main" val="1649632843"/>
              </p:ext>
            </p:extLst>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1197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D46AD-4F76-2505-EC9C-6F6B8F109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E1E4E6-326C-117F-86C3-CD11161B44E3}"/>
              </a:ext>
            </a:extLst>
          </p:cNvPr>
          <p:cNvSpPr>
            <a:spLocks noGrp="1"/>
          </p:cNvSpPr>
          <p:nvPr>
            <p:ph type="title"/>
          </p:nvPr>
        </p:nvSpPr>
        <p:spPr>
          <a:xfrm>
            <a:off x="2105034" y="952267"/>
            <a:ext cx="10515600" cy="2852737"/>
          </a:xfrm>
        </p:spPr>
        <p:txBody>
          <a:bodyPr/>
          <a:lstStyle/>
          <a:p>
            <a:r>
              <a:rPr lang="en-US" dirty="0"/>
              <a:t>Major Revenue Sources for State and Local Governments</a:t>
            </a:r>
          </a:p>
        </p:txBody>
      </p:sp>
      <p:sp>
        <p:nvSpPr>
          <p:cNvPr id="5" name="Date Placeholder 3">
            <a:extLst>
              <a:ext uri="{FF2B5EF4-FFF2-40B4-BE49-F238E27FC236}">
                <a16:creationId xmlns:a16="http://schemas.microsoft.com/office/drawing/2014/main" id="{9FF433C1-4740-CAB1-5D9E-194A037856E5}"/>
              </a:ext>
            </a:extLst>
          </p:cNvPr>
          <p:cNvSpPr>
            <a:spLocks noGrp="1"/>
          </p:cNvSpPr>
          <p:nvPr>
            <p:ph type="dt" sz="half" idx="10"/>
          </p:nvPr>
        </p:nvSpPr>
        <p:spPr>
          <a:xfrm>
            <a:off x="4724400" y="6484637"/>
            <a:ext cx="2743200" cy="365125"/>
          </a:xfrm>
        </p:spPr>
        <p:txBody>
          <a:bodyPr/>
          <a:lstStyle>
            <a:lvl1pPr>
              <a:defRPr/>
            </a:lvl1pPr>
          </a:lstStyle>
          <a:p>
            <a:r>
              <a:rPr lang="en-US" dirty="0"/>
              <a:t>September 10, 2026</a:t>
            </a:r>
          </a:p>
        </p:txBody>
      </p:sp>
      <p:sp>
        <p:nvSpPr>
          <p:cNvPr id="3" name="Slide Number Placeholder 2">
            <a:extLst>
              <a:ext uri="{FF2B5EF4-FFF2-40B4-BE49-F238E27FC236}">
                <a16:creationId xmlns:a16="http://schemas.microsoft.com/office/drawing/2014/main" id="{966FFB9B-7654-AD9D-2BB7-0718CFFB3D25}"/>
              </a:ext>
            </a:extLst>
          </p:cNvPr>
          <p:cNvSpPr>
            <a:spLocks noGrp="1"/>
          </p:cNvSpPr>
          <p:nvPr>
            <p:ph type="sldNum" sz="quarter" idx="12"/>
          </p:nvPr>
        </p:nvSpPr>
        <p:spPr/>
        <p:txBody>
          <a:bodyPr/>
          <a:lstStyle/>
          <a:p>
            <a:fld id="{784DC4BC-AE01-4C6D-870D-ADD2363A0B6C}" type="slidenum">
              <a:rPr lang="en-US" smtClean="0"/>
              <a:pPr/>
              <a:t>15</a:t>
            </a:fld>
            <a:endParaRPr lang="en-US" b="1" dirty="0"/>
          </a:p>
        </p:txBody>
      </p:sp>
    </p:spTree>
    <p:extLst>
      <p:ext uri="{BB962C8B-B14F-4D97-AF65-F5344CB8AC3E}">
        <p14:creationId xmlns:p14="http://schemas.microsoft.com/office/powerpoint/2010/main" val="3299086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A4528-C80B-5398-CF53-8268AEAC53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AF455-2AAE-B15B-6CB3-81DF5CA90432}"/>
              </a:ext>
            </a:extLst>
          </p:cNvPr>
          <p:cNvSpPr>
            <a:spLocks noGrp="1"/>
          </p:cNvSpPr>
          <p:nvPr>
            <p:ph type="title"/>
          </p:nvPr>
        </p:nvSpPr>
        <p:spPr>
          <a:xfrm>
            <a:off x="838200" y="365126"/>
            <a:ext cx="10515600" cy="723010"/>
          </a:xfrm>
        </p:spPr>
        <p:txBody>
          <a:bodyPr/>
          <a:lstStyle/>
          <a:p>
            <a:r>
              <a:rPr lang="en-US" dirty="0"/>
              <a:t>General Fund, Major Other Funds, and Major Local Revenues</a:t>
            </a:r>
          </a:p>
        </p:txBody>
      </p:sp>
      <p:sp>
        <p:nvSpPr>
          <p:cNvPr id="4" name="Date Placeholder 3">
            <a:extLst>
              <a:ext uri="{FF2B5EF4-FFF2-40B4-BE49-F238E27FC236}">
                <a16:creationId xmlns:a16="http://schemas.microsoft.com/office/drawing/2014/main" id="{A5F135FE-A5C2-2478-F2BC-B0F3D421C71C}"/>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38B5EE08-2D81-4597-ADB6-94549A42FE99}"/>
              </a:ext>
            </a:extLst>
          </p:cNvPr>
          <p:cNvSpPr>
            <a:spLocks noGrp="1"/>
          </p:cNvSpPr>
          <p:nvPr>
            <p:ph type="sldNum" sz="quarter" idx="12"/>
          </p:nvPr>
        </p:nvSpPr>
        <p:spPr/>
        <p:txBody>
          <a:bodyPr/>
          <a:lstStyle/>
          <a:p>
            <a:fld id="{784DC4BC-AE01-4C6D-870D-ADD2363A0B6C}" type="slidenum">
              <a:rPr lang="en-US" smtClean="0"/>
              <a:pPr/>
              <a:t>16</a:t>
            </a:fld>
            <a:endParaRPr lang="en-US" b="1" dirty="0"/>
          </a:p>
        </p:txBody>
      </p:sp>
      <p:graphicFrame>
        <p:nvGraphicFramePr>
          <p:cNvPr id="8" name="Content Placeholder 7">
            <a:extLst>
              <a:ext uri="{FF2B5EF4-FFF2-40B4-BE49-F238E27FC236}">
                <a16:creationId xmlns:a16="http://schemas.microsoft.com/office/drawing/2014/main" id="{FE065469-15DC-2F01-18D1-A171B5958060}"/>
              </a:ext>
            </a:extLst>
          </p:cNvPr>
          <p:cNvGraphicFramePr>
            <a:graphicFrameLocks noGrp="1"/>
          </p:cNvGraphicFramePr>
          <p:nvPr>
            <p:ph idx="1"/>
            <p:extLst>
              <p:ext uri="{D42A27DB-BD31-4B8C-83A1-F6EECF244321}">
                <p14:modId xmlns:p14="http://schemas.microsoft.com/office/powerpoint/2010/main" val="2327028731"/>
              </p:ext>
            </p:extLst>
          </p:nvPr>
        </p:nvGraphicFramePr>
        <p:xfrm>
          <a:off x="838200" y="1088136"/>
          <a:ext cx="10515600" cy="50888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8165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DA73-AF2E-F52F-2820-A1C41035482A}"/>
              </a:ext>
            </a:extLst>
          </p:cNvPr>
          <p:cNvSpPr>
            <a:spLocks noGrp="1"/>
          </p:cNvSpPr>
          <p:nvPr>
            <p:ph type="title"/>
          </p:nvPr>
        </p:nvSpPr>
        <p:spPr>
          <a:xfrm>
            <a:off x="838200" y="365126"/>
            <a:ext cx="10515600" cy="862783"/>
          </a:xfrm>
        </p:spPr>
        <p:txBody>
          <a:bodyPr>
            <a:normAutofit fontScale="90000"/>
          </a:bodyPr>
          <a:lstStyle/>
          <a:p>
            <a:r>
              <a:rPr lang="en-US" sz="3300" dirty="0"/>
              <a:t>FY 2025-26 General Fund Revenue by Source</a:t>
            </a:r>
            <a:br>
              <a:rPr lang="en-US" dirty="0"/>
            </a:br>
            <a:r>
              <a:rPr lang="en-US" sz="2700" dirty="0"/>
              <a:t>80% of General Fund revenue is from sales and individual income taxes</a:t>
            </a:r>
          </a:p>
        </p:txBody>
      </p:sp>
      <p:sp>
        <p:nvSpPr>
          <p:cNvPr id="6" name="Date Placeholder 3">
            <a:extLst>
              <a:ext uri="{FF2B5EF4-FFF2-40B4-BE49-F238E27FC236}">
                <a16:creationId xmlns:a16="http://schemas.microsoft.com/office/drawing/2014/main" id="{0C6779BB-97D5-5A05-5425-49541D82516E}"/>
              </a:ext>
            </a:extLst>
          </p:cNvPr>
          <p:cNvSpPr>
            <a:spLocks noGrp="1"/>
          </p:cNvSpPr>
          <p:nvPr>
            <p:ph type="dt" sz="half" idx="10"/>
          </p:nvPr>
        </p:nvSpPr>
        <p:spPr/>
        <p:txBody>
          <a:bodyPr/>
          <a:lstStyle>
            <a:lvl1pPr>
              <a:defRPr/>
            </a:lvl1pPr>
          </a:lstStyle>
          <a:p>
            <a:r>
              <a:rPr lang="en-US" dirty="0"/>
              <a:t>September 10, 2026</a:t>
            </a:r>
          </a:p>
        </p:txBody>
      </p:sp>
      <p:sp>
        <p:nvSpPr>
          <p:cNvPr id="4" name="Slide Number Placeholder 3">
            <a:extLst>
              <a:ext uri="{FF2B5EF4-FFF2-40B4-BE49-F238E27FC236}">
                <a16:creationId xmlns:a16="http://schemas.microsoft.com/office/drawing/2014/main" id="{E40BD970-83CC-D5F7-9F0D-8B8799826C7E}"/>
              </a:ext>
            </a:extLst>
          </p:cNvPr>
          <p:cNvSpPr>
            <a:spLocks noGrp="1"/>
          </p:cNvSpPr>
          <p:nvPr>
            <p:ph type="sldNum" sz="quarter" idx="12"/>
          </p:nvPr>
        </p:nvSpPr>
        <p:spPr/>
        <p:txBody>
          <a:bodyPr/>
          <a:lstStyle/>
          <a:p>
            <a:fld id="{784DC4BC-AE01-4C6D-870D-ADD2363A0B6C}" type="slidenum">
              <a:rPr lang="en-US" smtClean="0"/>
              <a:pPr/>
              <a:t>17</a:t>
            </a:fld>
            <a:endParaRPr lang="en-US" b="1" dirty="0"/>
          </a:p>
        </p:txBody>
      </p:sp>
      <p:graphicFrame>
        <p:nvGraphicFramePr>
          <p:cNvPr id="7" name="Chart 6">
            <a:extLst>
              <a:ext uri="{FF2B5EF4-FFF2-40B4-BE49-F238E27FC236}">
                <a16:creationId xmlns:a16="http://schemas.microsoft.com/office/drawing/2014/main" id="{00000000-0008-0000-0100-000002000000}"/>
              </a:ext>
            </a:extLst>
          </p:cNvPr>
          <p:cNvGraphicFramePr>
            <a:graphicFrameLocks noGrp="1"/>
          </p:cNvGraphicFramePr>
          <p:nvPr>
            <p:extLst>
              <p:ext uri="{D42A27DB-BD31-4B8C-83A1-F6EECF244321}">
                <p14:modId xmlns:p14="http://schemas.microsoft.com/office/powerpoint/2010/main" val="2202804241"/>
              </p:ext>
            </p:extLst>
          </p:nvPr>
        </p:nvGraphicFramePr>
        <p:xfrm>
          <a:off x="256266" y="1227909"/>
          <a:ext cx="10744387" cy="50540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37479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1F05-F40E-FB20-4976-4A615FD1E1C3}"/>
              </a:ext>
            </a:extLst>
          </p:cNvPr>
          <p:cNvSpPr>
            <a:spLocks noGrp="1"/>
          </p:cNvSpPr>
          <p:nvPr>
            <p:ph type="title"/>
          </p:nvPr>
        </p:nvSpPr>
        <p:spPr>
          <a:xfrm>
            <a:off x="649941" y="212728"/>
            <a:ext cx="10515600" cy="737532"/>
          </a:xfrm>
        </p:spPr>
        <p:txBody>
          <a:bodyPr/>
          <a:lstStyle/>
          <a:p>
            <a:r>
              <a:rPr lang="en-US" dirty="0"/>
              <a:t>Major Revenue Items - FY 2025-26 Appropriations Act</a:t>
            </a:r>
            <a:endParaRPr lang="en-US" dirty="0">
              <a:highlight>
                <a:srgbClr val="FFFF00"/>
              </a:highlight>
            </a:endParaRPr>
          </a:p>
        </p:txBody>
      </p:sp>
      <p:sp>
        <p:nvSpPr>
          <p:cNvPr id="4" name="Date Placeholder 3">
            <a:extLst>
              <a:ext uri="{FF2B5EF4-FFF2-40B4-BE49-F238E27FC236}">
                <a16:creationId xmlns:a16="http://schemas.microsoft.com/office/drawing/2014/main" id="{E0CCF1DB-7BA1-1BC8-59F3-85867CF6AC59}"/>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872521EC-7577-A590-BD97-6A56F9EF8BE4}"/>
              </a:ext>
            </a:extLst>
          </p:cNvPr>
          <p:cNvSpPr>
            <a:spLocks noGrp="1"/>
          </p:cNvSpPr>
          <p:nvPr>
            <p:ph type="sldNum" sz="quarter" idx="12"/>
          </p:nvPr>
        </p:nvSpPr>
        <p:spPr/>
        <p:txBody>
          <a:bodyPr/>
          <a:lstStyle/>
          <a:p>
            <a:fld id="{784DC4BC-AE01-4C6D-870D-ADD2363A0B6C}" type="slidenum">
              <a:rPr lang="en-US" smtClean="0"/>
              <a:t>18</a:t>
            </a:fld>
            <a:endParaRPr lang="en-US" dirty="0"/>
          </a:p>
        </p:txBody>
      </p:sp>
      <p:graphicFrame>
        <p:nvGraphicFramePr>
          <p:cNvPr id="8" name="Content Placeholder 7">
            <a:extLst>
              <a:ext uri="{FF2B5EF4-FFF2-40B4-BE49-F238E27FC236}">
                <a16:creationId xmlns:a16="http://schemas.microsoft.com/office/drawing/2014/main" id="{632E67B5-1CE2-35A2-A578-DE90121FE007}"/>
              </a:ext>
            </a:extLst>
          </p:cNvPr>
          <p:cNvGraphicFramePr>
            <a:graphicFrameLocks noGrp="1"/>
          </p:cNvGraphicFramePr>
          <p:nvPr>
            <p:ph idx="1"/>
            <p:extLst>
              <p:ext uri="{D42A27DB-BD31-4B8C-83A1-F6EECF244321}">
                <p14:modId xmlns:p14="http://schemas.microsoft.com/office/powerpoint/2010/main" val="1113299561"/>
              </p:ext>
            </p:extLst>
          </p:nvPr>
        </p:nvGraphicFramePr>
        <p:xfrm>
          <a:off x="451945" y="1112704"/>
          <a:ext cx="11424745" cy="51619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66712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7D39-2095-3082-4104-235331C30240}"/>
              </a:ext>
            </a:extLst>
          </p:cNvPr>
          <p:cNvSpPr>
            <a:spLocks noGrp="1"/>
          </p:cNvSpPr>
          <p:nvPr>
            <p:ph type="title"/>
          </p:nvPr>
        </p:nvSpPr>
        <p:spPr>
          <a:xfrm>
            <a:off x="838200" y="252699"/>
            <a:ext cx="10515600" cy="1019792"/>
          </a:xfrm>
        </p:spPr>
        <p:txBody>
          <a:bodyPr/>
          <a:lstStyle/>
          <a:p>
            <a:r>
              <a:rPr lang="en-US" dirty="0"/>
              <a:t>General Fund Revenue by Source – History</a:t>
            </a:r>
            <a:br>
              <a:rPr lang="en-US" dirty="0"/>
            </a:br>
            <a:r>
              <a:rPr lang="en-US" sz="2400" dirty="0"/>
              <a:t>The make-up of General Fund revenue has shifted more toward individual income tax over time, largely due to legislative sales tax changes</a:t>
            </a:r>
          </a:p>
        </p:txBody>
      </p:sp>
      <p:sp>
        <p:nvSpPr>
          <p:cNvPr id="4" name="Date Placeholder 3">
            <a:extLst>
              <a:ext uri="{FF2B5EF4-FFF2-40B4-BE49-F238E27FC236}">
                <a16:creationId xmlns:a16="http://schemas.microsoft.com/office/drawing/2014/main" id="{9A606309-87A7-9CB4-7A5C-CFC1E976D98B}"/>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CD002C1-C3C4-F65D-BAF0-76E9E3A13960}"/>
              </a:ext>
            </a:extLst>
          </p:cNvPr>
          <p:cNvSpPr>
            <a:spLocks noGrp="1"/>
          </p:cNvSpPr>
          <p:nvPr>
            <p:ph type="sldNum" sz="quarter" idx="12"/>
          </p:nvPr>
        </p:nvSpPr>
        <p:spPr/>
        <p:txBody>
          <a:bodyPr/>
          <a:lstStyle/>
          <a:p>
            <a:fld id="{784DC4BC-AE01-4C6D-870D-ADD2363A0B6C}" type="slidenum">
              <a:rPr lang="en-US" smtClean="0"/>
              <a:pPr/>
              <a:t>19</a:t>
            </a:fld>
            <a:endParaRPr lang="en-US" b="1" dirty="0"/>
          </a:p>
        </p:txBody>
      </p:sp>
      <p:graphicFrame>
        <p:nvGraphicFramePr>
          <p:cNvPr id="7" name="Content Placeholder 6">
            <a:extLst>
              <a:ext uri="{FF2B5EF4-FFF2-40B4-BE49-F238E27FC236}">
                <a16:creationId xmlns:a16="http://schemas.microsoft.com/office/drawing/2014/main" id="{66436C4A-2ABA-8B1B-EF60-61EC12A4BD6C}"/>
              </a:ext>
            </a:extLst>
          </p:cNvPr>
          <p:cNvGraphicFramePr>
            <a:graphicFrameLocks noGrp="1"/>
          </p:cNvGraphicFramePr>
          <p:nvPr>
            <p:ph idx="1"/>
            <p:extLst>
              <p:ext uri="{D42A27DB-BD31-4B8C-83A1-F6EECF244321}">
                <p14:modId xmlns:p14="http://schemas.microsoft.com/office/powerpoint/2010/main" val="3273903949"/>
              </p:ext>
            </p:extLst>
          </p:nvPr>
        </p:nvGraphicFramePr>
        <p:xfrm>
          <a:off x="727692" y="1488796"/>
          <a:ext cx="10728584" cy="4712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0175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32E5A-5C2B-CA1A-F60A-852F1B7DF7EF}"/>
            </a:ext>
          </a:extLst>
        </p:cNvPr>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027261F6-C248-9BD6-1EC5-97132A46DB5B}"/>
              </a:ext>
            </a:extLst>
          </p:cNvPr>
          <p:cNvGraphicFramePr>
            <a:graphicFrameLocks noGrp="1"/>
          </p:cNvGraphicFramePr>
          <p:nvPr>
            <p:ph idx="1"/>
            <p:extLst>
              <p:ext uri="{D42A27DB-BD31-4B8C-83A1-F6EECF244321}">
                <p14:modId xmlns:p14="http://schemas.microsoft.com/office/powerpoint/2010/main" val="1072702017"/>
              </p:ext>
            </p:extLst>
          </p:nvPr>
        </p:nvGraphicFramePr>
        <p:xfrm>
          <a:off x="522890" y="1460938"/>
          <a:ext cx="10515600" cy="475429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29CC02AD-CF8D-5436-37C7-E2BBBB134DD5}"/>
              </a:ext>
            </a:extLst>
          </p:cNvPr>
          <p:cNvSpPr>
            <a:spLocks noGrp="1"/>
          </p:cNvSpPr>
          <p:nvPr>
            <p:ph type="title"/>
          </p:nvPr>
        </p:nvSpPr>
        <p:spPr>
          <a:xfrm>
            <a:off x="838200" y="365126"/>
            <a:ext cx="10515600" cy="1019792"/>
          </a:xfrm>
        </p:spPr>
        <p:txBody>
          <a:bodyPr>
            <a:noAutofit/>
          </a:bodyPr>
          <a:lstStyle/>
          <a:p>
            <a:r>
              <a:rPr lang="en-US" dirty="0"/>
              <a:t>General Fund Revenue – Long-term Growth</a:t>
            </a:r>
            <a:br>
              <a:rPr lang="en-US" dirty="0"/>
            </a:br>
            <a:r>
              <a:rPr lang="en-US" sz="2400" dirty="0"/>
              <a:t>Post pandemic, revenues have settled at a higher level, and growth rates are steadier</a:t>
            </a:r>
          </a:p>
        </p:txBody>
      </p:sp>
      <p:sp>
        <p:nvSpPr>
          <p:cNvPr id="4" name="Date Placeholder 3">
            <a:extLst>
              <a:ext uri="{FF2B5EF4-FFF2-40B4-BE49-F238E27FC236}">
                <a16:creationId xmlns:a16="http://schemas.microsoft.com/office/drawing/2014/main" id="{8DF20409-F4EF-226F-CC84-F3A42426E81E}"/>
              </a:ext>
            </a:extLst>
          </p:cNvPr>
          <p:cNvSpPr>
            <a:spLocks noGrp="1"/>
          </p:cNvSpPr>
          <p:nvPr>
            <p:ph type="dt" sz="half" idx="10"/>
          </p:nvPr>
        </p:nvSpPr>
        <p:spPr>
          <a:xfrm>
            <a:off x="4724400" y="6417326"/>
            <a:ext cx="2743200" cy="365125"/>
          </a:xfrm>
        </p:spPr>
        <p:txBody>
          <a:bodyPr/>
          <a:lstStyle/>
          <a:p>
            <a:r>
              <a:rPr lang="en-US" dirty="0"/>
              <a:t>September 10, 2026</a:t>
            </a:r>
          </a:p>
        </p:txBody>
      </p:sp>
      <p:sp>
        <p:nvSpPr>
          <p:cNvPr id="5" name="Slide Number Placeholder 4">
            <a:extLst>
              <a:ext uri="{FF2B5EF4-FFF2-40B4-BE49-F238E27FC236}">
                <a16:creationId xmlns:a16="http://schemas.microsoft.com/office/drawing/2014/main" id="{F1E8372C-3A3E-F7A3-FC09-A22A7A7F5F0A}"/>
              </a:ext>
            </a:extLst>
          </p:cNvPr>
          <p:cNvSpPr>
            <a:spLocks noGrp="1"/>
          </p:cNvSpPr>
          <p:nvPr>
            <p:ph type="sldNum" sz="quarter" idx="12"/>
          </p:nvPr>
        </p:nvSpPr>
        <p:spPr/>
        <p:txBody>
          <a:bodyPr/>
          <a:lstStyle/>
          <a:p>
            <a:fld id="{784DC4BC-AE01-4C6D-870D-ADD2363A0B6C}" type="slidenum">
              <a:rPr lang="en-US" smtClean="0"/>
              <a:pPr/>
              <a:t>20</a:t>
            </a:fld>
            <a:endParaRPr lang="en-US" b="1" dirty="0"/>
          </a:p>
        </p:txBody>
      </p:sp>
      <p:sp>
        <p:nvSpPr>
          <p:cNvPr id="3" name="TextBox 1">
            <a:extLst>
              <a:ext uri="{FF2B5EF4-FFF2-40B4-BE49-F238E27FC236}">
                <a16:creationId xmlns:a16="http://schemas.microsoft.com/office/drawing/2014/main" id="{4B907FE5-89AD-2FEC-279A-7F8B54DA34A9}"/>
              </a:ext>
            </a:extLst>
          </p:cNvPr>
          <p:cNvSpPr txBox="1"/>
          <p:nvPr/>
        </p:nvSpPr>
        <p:spPr>
          <a:xfrm>
            <a:off x="8045860" y="2410961"/>
            <a:ext cx="1129480" cy="110704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50" kern="1200" dirty="0"/>
              <a:t>SC Income Tax Cuts</a:t>
            </a:r>
          </a:p>
          <a:p>
            <a:endParaRPr lang="en-US" sz="1100" kern="1200" dirty="0"/>
          </a:p>
        </p:txBody>
      </p:sp>
      <p:cxnSp>
        <p:nvCxnSpPr>
          <p:cNvPr id="6" name="Straight Arrow Connector 5">
            <a:extLst>
              <a:ext uri="{FF2B5EF4-FFF2-40B4-BE49-F238E27FC236}">
                <a16:creationId xmlns:a16="http://schemas.microsoft.com/office/drawing/2014/main" id="{4869D4CE-4437-220B-E61D-720F4B68008B}"/>
              </a:ext>
            </a:extLst>
          </p:cNvPr>
          <p:cNvCxnSpPr>
            <a:cxnSpLocks/>
          </p:cNvCxnSpPr>
          <p:nvPr/>
        </p:nvCxnSpPr>
        <p:spPr>
          <a:xfrm>
            <a:off x="8730501" y="2629947"/>
            <a:ext cx="0" cy="2919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91433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A95B-01B9-E5B7-76F9-568A471C1486}"/>
              </a:ext>
            </a:extLst>
          </p:cNvPr>
          <p:cNvSpPr>
            <a:spLocks noGrp="1"/>
          </p:cNvSpPr>
          <p:nvPr>
            <p:ph type="title"/>
          </p:nvPr>
        </p:nvSpPr>
        <p:spPr>
          <a:xfrm>
            <a:off x="430924" y="82365"/>
            <a:ext cx="10922876" cy="1572699"/>
          </a:xfrm>
        </p:spPr>
        <p:txBody>
          <a:bodyPr/>
          <a:lstStyle/>
          <a:p>
            <a:r>
              <a:rPr lang="en-US" dirty="0"/>
              <a:t>FY 2026-27 Estimated General Fund Revenue and Budget Growth</a:t>
            </a:r>
            <a:br>
              <a:rPr lang="en-US" dirty="0"/>
            </a:br>
            <a:r>
              <a:rPr lang="en-US" sz="2200" dirty="0"/>
              <a:t>Economic changes from the pandemic and federal stimulus payments resulted in dramatic revenue growth in FY 21 and FY 22, which has taken longer to incorporate into the budget and tax cuts</a:t>
            </a:r>
          </a:p>
        </p:txBody>
      </p:sp>
      <p:sp>
        <p:nvSpPr>
          <p:cNvPr id="4" name="Date Placeholder 3">
            <a:extLst>
              <a:ext uri="{FF2B5EF4-FFF2-40B4-BE49-F238E27FC236}">
                <a16:creationId xmlns:a16="http://schemas.microsoft.com/office/drawing/2014/main" id="{EAB138BF-8303-999D-A1BA-9711147F9511}"/>
              </a:ext>
            </a:extLst>
          </p:cNvPr>
          <p:cNvSpPr>
            <a:spLocks noGrp="1"/>
          </p:cNvSpPr>
          <p:nvPr>
            <p:ph type="dt" sz="half" idx="10"/>
          </p:nvPr>
        </p:nvSpPr>
        <p:spPr/>
        <p:txBody>
          <a:bodyPr/>
          <a:lstStyle/>
          <a:p>
            <a:r>
              <a:rPr lang="en-US" b="1" dirty="0"/>
              <a:t>September 10, 2026</a:t>
            </a:r>
          </a:p>
        </p:txBody>
      </p:sp>
      <p:sp>
        <p:nvSpPr>
          <p:cNvPr id="3" name="Slide Number Placeholder 2">
            <a:extLst>
              <a:ext uri="{FF2B5EF4-FFF2-40B4-BE49-F238E27FC236}">
                <a16:creationId xmlns:a16="http://schemas.microsoft.com/office/drawing/2014/main" id="{313A14DC-FCEC-413E-18EE-7D64321B0CD7}"/>
              </a:ext>
            </a:extLst>
          </p:cNvPr>
          <p:cNvSpPr>
            <a:spLocks noGrp="1"/>
          </p:cNvSpPr>
          <p:nvPr>
            <p:ph type="sldNum" sz="quarter" idx="12"/>
          </p:nvPr>
        </p:nvSpPr>
        <p:spPr/>
        <p:txBody>
          <a:bodyPr/>
          <a:lstStyle/>
          <a:p>
            <a:fld id="{784DC4BC-AE01-4C6D-870D-ADD2363A0B6C}" type="slidenum">
              <a:rPr lang="en-US" smtClean="0"/>
              <a:pPr/>
              <a:t>21</a:t>
            </a:fld>
            <a:endParaRPr lang="en-US" b="1" dirty="0"/>
          </a:p>
        </p:txBody>
      </p:sp>
      <p:graphicFrame>
        <p:nvGraphicFramePr>
          <p:cNvPr id="12" name="Content Placeholder 11">
            <a:extLst>
              <a:ext uri="{FF2B5EF4-FFF2-40B4-BE49-F238E27FC236}">
                <a16:creationId xmlns:a16="http://schemas.microsoft.com/office/drawing/2014/main" id="{D71A7EC9-05C8-F9A0-F71C-E97FD15FD3F2}"/>
              </a:ext>
            </a:extLst>
          </p:cNvPr>
          <p:cNvGraphicFramePr>
            <a:graphicFrameLocks noGrp="1"/>
          </p:cNvGraphicFramePr>
          <p:nvPr>
            <p:ph idx="1"/>
            <p:extLst>
              <p:ext uri="{D42A27DB-BD31-4B8C-83A1-F6EECF244321}">
                <p14:modId xmlns:p14="http://schemas.microsoft.com/office/powerpoint/2010/main" val="896650647"/>
              </p:ext>
            </p:extLst>
          </p:nvPr>
        </p:nvGraphicFramePr>
        <p:xfrm>
          <a:off x="735725" y="1655064"/>
          <a:ext cx="10618075" cy="45018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8768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07E51-5B7E-0546-1106-569285C51F4D}"/>
              </a:ext>
            </a:extLst>
          </p:cNvPr>
          <p:cNvSpPr>
            <a:spLocks noGrp="1"/>
          </p:cNvSpPr>
          <p:nvPr>
            <p:ph type="title"/>
          </p:nvPr>
        </p:nvSpPr>
        <p:spPr>
          <a:xfrm>
            <a:off x="377789" y="82365"/>
            <a:ext cx="10657114" cy="1508691"/>
          </a:xfrm>
        </p:spPr>
        <p:txBody>
          <a:bodyPr/>
          <a:lstStyle/>
          <a:p>
            <a:r>
              <a:rPr lang="en-US" dirty="0"/>
              <a:t>General Fund Revenue Growth </a:t>
            </a:r>
            <a:br>
              <a:rPr lang="en-US" dirty="0"/>
            </a:br>
            <a:r>
              <a:rPr lang="en-US" sz="2400" dirty="0"/>
              <a:t>Revenue growth since the pandemic era spike has returned to more normal levels due to tax cuts, but this measure is often overlooked as the budget includes appropriations of prior year surpluses</a:t>
            </a:r>
            <a:endParaRPr lang="en-US" dirty="0"/>
          </a:p>
        </p:txBody>
      </p:sp>
      <p:sp>
        <p:nvSpPr>
          <p:cNvPr id="4" name="Date Placeholder 3">
            <a:extLst>
              <a:ext uri="{FF2B5EF4-FFF2-40B4-BE49-F238E27FC236}">
                <a16:creationId xmlns:a16="http://schemas.microsoft.com/office/drawing/2014/main" id="{6795BC12-0649-B96E-8BF4-462D022ADE46}"/>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A7FB1486-E45E-5D5D-E49B-CD62C95FC5F0}"/>
              </a:ext>
            </a:extLst>
          </p:cNvPr>
          <p:cNvSpPr>
            <a:spLocks noGrp="1"/>
          </p:cNvSpPr>
          <p:nvPr>
            <p:ph type="sldNum" sz="quarter" idx="12"/>
          </p:nvPr>
        </p:nvSpPr>
        <p:spPr/>
        <p:txBody>
          <a:bodyPr/>
          <a:lstStyle/>
          <a:p>
            <a:fld id="{784DC4BC-AE01-4C6D-870D-ADD2363A0B6C}" type="slidenum">
              <a:rPr lang="en-US" smtClean="0"/>
              <a:pPr/>
              <a:t>22</a:t>
            </a:fld>
            <a:endParaRPr lang="en-US" b="1" dirty="0"/>
          </a:p>
        </p:txBody>
      </p:sp>
      <p:graphicFrame>
        <p:nvGraphicFramePr>
          <p:cNvPr id="8" name="Content Placeholder 7">
            <a:extLst>
              <a:ext uri="{FF2B5EF4-FFF2-40B4-BE49-F238E27FC236}">
                <a16:creationId xmlns:a16="http://schemas.microsoft.com/office/drawing/2014/main" id="{00000000-0008-0000-0200-000002000000}"/>
              </a:ext>
            </a:extLst>
          </p:cNvPr>
          <p:cNvGraphicFramePr>
            <a:graphicFrameLocks noGrp="1"/>
          </p:cNvGraphicFramePr>
          <p:nvPr>
            <p:ph idx="1"/>
            <p:extLst>
              <p:ext uri="{D42A27DB-BD31-4B8C-83A1-F6EECF244321}">
                <p14:modId xmlns:p14="http://schemas.microsoft.com/office/powerpoint/2010/main" val="2436502613"/>
              </p:ext>
            </p:extLst>
          </p:nvPr>
        </p:nvGraphicFramePr>
        <p:xfrm>
          <a:off x="838200" y="1591056"/>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0930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9AC7-7C23-377C-0854-8C57BFAD44EA}"/>
              </a:ext>
            </a:extLst>
          </p:cNvPr>
          <p:cNvSpPr>
            <a:spLocks noGrp="1"/>
          </p:cNvSpPr>
          <p:nvPr>
            <p:ph type="title"/>
          </p:nvPr>
        </p:nvSpPr>
        <p:spPr>
          <a:xfrm>
            <a:off x="536028" y="168166"/>
            <a:ext cx="10714174" cy="998482"/>
          </a:xfrm>
        </p:spPr>
        <p:txBody>
          <a:bodyPr/>
          <a:lstStyle/>
          <a:p>
            <a:r>
              <a:rPr lang="en-US" dirty="0"/>
              <a:t>History of Legislative Adjustments to Tax Revenue – FY 2023-24</a:t>
            </a:r>
            <a:br>
              <a:rPr lang="en-US" dirty="0"/>
            </a:br>
            <a:r>
              <a:rPr lang="en-US" sz="2200" dirty="0"/>
              <a:t>Approximately half of the current value of legislative adjustment have been since 1995</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E091132-A2F3-48E9-8673-87B32A94616A}" type="slidenum">
              <a:rPr lang="en-US" smtClean="0">
                <a:solidFill>
                  <a:schemeClr val="bg1"/>
                </a:solidFill>
              </a:rPr>
              <a:pPr/>
              <a:t>23</a:t>
            </a:fld>
            <a:endParaRPr lang="en-US" dirty="0">
              <a:solidFill>
                <a:schemeClr val="bg1"/>
              </a:solidFill>
            </a:endParaRPr>
          </a:p>
        </p:txBody>
      </p:sp>
      <p:sp>
        <p:nvSpPr>
          <p:cNvPr id="9" name="Date Placeholder 8">
            <a:extLst>
              <a:ext uri="{FF2B5EF4-FFF2-40B4-BE49-F238E27FC236}">
                <a16:creationId xmlns:a16="http://schemas.microsoft.com/office/drawing/2014/main" id="{BC5862FF-77F1-F390-C932-2AC768D8346A}"/>
              </a:ext>
            </a:extLst>
          </p:cNvPr>
          <p:cNvSpPr>
            <a:spLocks noGrp="1"/>
          </p:cNvSpPr>
          <p:nvPr>
            <p:ph type="dt" sz="half" idx="10"/>
          </p:nvPr>
        </p:nvSpPr>
        <p:spPr/>
        <p:txBody>
          <a:bodyPr/>
          <a:lstStyle/>
          <a:p>
            <a:r>
              <a:rPr lang="en-US" b="1" dirty="0"/>
              <a:t>September 10, 2026</a:t>
            </a:r>
          </a:p>
        </p:txBody>
      </p:sp>
      <p:graphicFrame>
        <p:nvGraphicFramePr>
          <p:cNvPr id="7" name="Content Placeholder 6">
            <a:extLst>
              <a:ext uri="{FF2B5EF4-FFF2-40B4-BE49-F238E27FC236}">
                <a16:creationId xmlns:a16="http://schemas.microsoft.com/office/drawing/2014/main" id="{F9047F92-5C8E-4893-B697-17E7F6DB0AE1}"/>
              </a:ext>
            </a:extLst>
          </p:cNvPr>
          <p:cNvGraphicFramePr>
            <a:graphicFrameLocks noGrp="1"/>
          </p:cNvGraphicFramePr>
          <p:nvPr>
            <p:ph idx="1"/>
            <p:extLst>
              <p:ext uri="{D42A27DB-BD31-4B8C-83A1-F6EECF244321}">
                <p14:modId xmlns:p14="http://schemas.microsoft.com/office/powerpoint/2010/main" val="4084653522"/>
              </p:ext>
            </p:extLst>
          </p:nvPr>
        </p:nvGraphicFramePr>
        <p:xfrm>
          <a:off x="620109" y="1303283"/>
          <a:ext cx="11456277" cy="50134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3336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9C0E-385D-422B-9CD1-036178B7D6A8}"/>
              </a:ext>
            </a:extLst>
          </p:cNvPr>
          <p:cNvSpPr>
            <a:spLocks noGrp="1"/>
          </p:cNvSpPr>
          <p:nvPr>
            <p:ph type="title"/>
          </p:nvPr>
        </p:nvSpPr>
        <p:spPr>
          <a:xfrm>
            <a:off x="620110" y="231228"/>
            <a:ext cx="10733690" cy="1051033"/>
          </a:xfrm>
        </p:spPr>
        <p:txBody>
          <a:bodyPr/>
          <a:lstStyle/>
          <a:p>
            <a:r>
              <a:rPr lang="en-US" dirty="0"/>
              <a:t>General Fund Revenue as a Percentage of Personal Income</a:t>
            </a:r>
            <a:br>
              <a:rPr lang="en-US" dirty="0"/>
            </a:br>
            <a:r>
              <a:rPr lang="en-US" sz="2400" dirty="0"/>
              <a:t>General Fund revenue as a percentage of income decreased in the 2000s due to sales tax changes</a:t>
            </a:r>
            <a:endParaRPr lang="en-US" dirty="0"/>
          </a:p>
        </p:txBody>
      </p:sp>
      <p:sp>
        <p:nvSpPr>
          <p:cNvPr id="4" name="Date Placeholder 3">
            <a:extLst>
              <a:ext uri="{FF2B5EF4-FFF2-40B4-BE49-F238E27FC236}">
                <a16:creationId xmlns:a16="http://schemas.microsoft.com/office/drawing/2014/main" id="{B75AC54D-0677-287B-25CD-D59BD40D986F}"/>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585D73AC-45A5-D983-8CAA-5D63E67BA134}"/>
              </a:ext>
            </a:extLst>
          </p:cNvPr>
          <p:cNvSpPr>
            <a:spLocks noGrp="1"/>
          </p:cNvSpPr>
          <p:nvPr>
            <p:ph type="sldNum" sz="quarter" idx="12"/>
          </p:nvPr>
        </p:nvSpPr>
        <p:spPr/>
        <p:txBody>
          <a:bodyPr/>
          <a:lstStyle/>
          <a:p>
            <a:fld id="{784DC4BC-AE01-4C6D-870D-ADD2363A0B6C}" type="slidenum">
              <a:rPr lang="en-US" smtClean="0"/>
              <a:pPr/>
              <a:t>24</a:t>
            </a:fld>
            <a:endParaRPr lang="en-US" b="1" dirty="0"/>
          </a:p>
        </p:txBody>
      </p:sp>
      <p:graphicFrame>
        <p:nvGraphicFramePr>
          <p:cNvPr id="7" name="Content Placeholder 6">
            <a:extLst>
              <a:ext uri="{FF2B5EF4-FFF2-40B4-BE49-F238E27FC236}">
                <a16:creationId xmlns:a16="http://schemas.microsoft.com/office/drawing/2014/main" id="{A9F5FF33-657D-2DBE-DF95-19927B8541CB}"/>
              </a:ext>
            </a:extLst>
          </p:cNvPr>
          <p:cNvGraphicFramePr>
            <a:graphicFrameLocks noGrp="1"/>
          </p:cNvGraphicFramePr>
          <p:nvPr>
            <p:ph idx="1"/>
            <p:extLst>
              <p:ext uri="{D42A27DB-BD31-4B8C-83A1-F6EECF244321}">
                <p14:modId xmlns:p14="http://schemas.microsoft.com/office/powerpoint/2010/main" val="3617747994"/>
              </p:ext>
            </p:extLst>
          </p:nvPr>
        </p:nvGraphicFramePr>
        <p:xfrm>
          <a:off x="838200" y="1376855"/>
          <a:ext cx="10515600" cy="48001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9407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62973B-90A3-22E8-6B79-A8B5EFFFD3EE}"/>
              </a:ext>
            </a:extLst>
          </p:cNvPr>
          <p:cNvSpPr>
            <a:spLocks noGrp="1"/>
          </p:cNvSpPr>
          <p:nvPr>
            <p:ph type="title"/>
          </p:nvPr>
        </p:nvSpPr>
        <p:spPr/>
        <p:txBody>
          <a:bodyPr/>
          <a:lstStyle/>
          <a:p>
            <a:r>
              <a:rPr lang="en-US" dirty="0"/>
              <a:t>Individual and Corporate Income Tax</a:t>
            </a:r>
          </a:p>
        </p:txBody>
      </p:sp>
      <p:sp>
        <p:nvSpPr>
          <p:cNvPr id="4" name="Date Placeholder 3">
            <a:extLst>
              <a:ext uri="{FF2B5EF4-FFF2-40B4-BE49-F238E27FC236}">
                <a16:creationId xmlns:a16="http://schemas.microsoft.com/office/drawing/2014/main" id="{A5CCC53C-46AA-03B8-25E5-83A3AEBCF5FD}"/>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A794229-5F7E-3859-0C77-56A30BF95AFF}"/>
              </a:ext>
            </a:extLst>
          </p:cNvPr>
          <p:cNvSpPr>
            <a:spLocks noGrp="1"/>
          </p:cNvSpPr>
          <p:nvPr>
            <p:ph type="sldNum" sz="quarter" idx="12"/>
          </p:nvPr>
        </p:nvSpPr>
        <p:spPr/>
        <p:txBody>
          <a:bodyPr/>
          <a:lstStyle/>
          <a:p>
            <a:fld id="{784DC4BC-AE01-4C6D-870D-ADD2363A0B6C}" type="slidenum">
              <a:rPr lang="en-US" smtClean="0"/>
              <a:pPr/>
              <a:t>25</a:t>
            </a:fld>
            <a:endParaRPr lang="en-US" b="1" dirty="0"/>
          </a:p>
        </p:txBody>
      </p:sp>
    </p:spTree>
    <p:extLst>
      <p:ext uri="{BB962C8B-B14F-4D97-AF65-F5344CB8AC3E}">
        <p14:creationId xmlns:p14="http://schemas.microsoft.com/office/powerpoint/2010/main" val="2535149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19DB56-9945-3AA8-CD28-E53A55918643}"/>
              </a:ext>
            </a:extLst>
          </p:cNvPr>
          <p:cNvSpPr>
            <a:spLocks noGrp="1"/>
          </p:cNvSpPr>
          <p:nvPr>
            <p:ph type="title"/>
          </p:nvPr>
        </p:nvSpPr>
        <p:spPr>
          <a:xfrm>
            <a:off x="838200" y="365126"/>
            <a:ext cx="10515600" cy="825500"/>
          </a:xfrm>
        </p:spPr>
        <p:txBody>
          <a:bodyPr/>
          <a:lstStyle/>
          <a:p>
            <a:r>
              <a:rPr lang="en-US" dirty="0"/>
              <a:t>Individual Income Tax Rates</a:t>
            </a:r>
          </a:p>
        </p:txBody>
      </p:sp>
      <p:sp>
        <p:nvSpPr>
          <p:cNvPr id="6" name="Content Placeholder 5">
            <a:extLst>
              <a:ext uri="{FF2B5EF4-FFF2-40B4-BE49-F238E27FC236}">
                <a16:creationId xmlns:a16="http://schemas.microsoft.com/office/drawing/2014/main" id="{775B50BD-C574-A180-1840-BE05E56A9E66}"/>
              </a:ext>
            </a:extLst>
          </p:cNvPr>
          <p:cNvSpPr>
            <a:spLocks noGrp="1"/>
          </p:cNvSpPr>
          <p:nvPr>
            <p:ph idx="1"/>
          </p:nvPr>
        </p:nvSpPr>
        <p:spPr>
          <a:xfrm>
            <a:off x="838200" y="1190626"/>
            <a:ext cx="10515600" cy="5124450"/>
          </a:xfrm>
        </p:spPr>
        <p:txBody>
          <a:bodyPr/>
          <a:lstStyle/>
          <a:p>
            <a:r>
              <a:rPr lang="en-US" dirty="0"/>
              <a:t>Individual income tax rates for tax year 2026</a:t>
            </a:r>
          </a:p>
          <a:p>
            <a:pPr lvl="1"/>
            <a:r>
              <a:rPr lang="en-US" dirty="0"/>
              <a:t>1.99% on taxable income up to $30,000</a:t>
            </a:r>
          </a:p>
          <a:p>
            <a:pPr lvl="1"/>
            <a:r>
              <a:rPr lang="en-US" dirty="0"/>
              <a:t>5.21% on taxable income over $30,000</a:t>
            </a:r>
          </a:p>
          <a:p>
            <a:r>
              <a:rPr lang="en-US" dirty="0"/>
              <a:t>Active trade or business income tax rate is 3%</a:t>
            </a:r>
          </a:p>
          <a:p>
            <a:pPr lvl="1"/>
            <a:r>
              <a:rPr lang="en-US" sz="2000" dirty="0"/>
              <a:t>Active Trade or Business Income</a:t>
            </a:r>
            <a:r>
              <a:rPr lang="en-US" sz="2000" b="1" dirty="0"/>
              <a:t>: </a:t>
            </a:r>
            <a:r>
              <a:rPr lang="en-US" sz="2000" dirty="0"/>
              <a:t>Pass-through income from Sole Proprietorships, Partnerships, S Corporations (S-Corp), or Limited Liability Companies (LLC) not taxed as C Corporations (C-Corp). Does not include passive investment income or expenses related to it, capital gains or losses, guaranteed payments for personal services, or amounts reasonably related to personal services.	</a:t>
            </a:r>
          </a:p>
          <a:p>
            <a:pPr lvl="1"/>
            <a:r>
              <a:rPr lang="en-US" sz="2000" dirty="0"/>
              <a:t>Beginning with the 2021 tax year, a qualifying partnership or S-Corp, including an LLC taxed as a partnership or S-Corp, can elect to have its active trade or business income taxed at the entity level instead of the partner or shareholder level.</a:t>
            </a:r>
          </a:p>
          <a:p>
            <a:endParaRPr lang="en-US" dirty="0"/>
          </a:p>
        </p:txBody>
      </p:sp>
      <p:sp>
        <p:nvSpPr>
          <p:cNvPr id="3" name="Date Placeholder 2">
            <a:extLst>
              <a:ext uri="{FF2B5EF4-FFF2-40B4-BE49-F238E27FC236}">
                <a16:creationId xmlns:a16="http://schemas.microsoft.com/office/drawing/2014/main" id="{3705D5AF-5D4C-5B98-ABCC-D350A9B578E7}"/>
              </a:ext>
            </a:extLst>
          </p:cNvPr>
          <p:cNvSpPr>
            <a:spLocks noGrp="1"/>
          </p:cNvSpPr>
          <p:nvPr>
            <p:ph type="dt" sz="half" idx="10"/>
          </p:nvPr>
        </p:nvSpPr>
        <p:spPr/>
        <p:txBody>
          <a:bodyPr/>
          <a:lstStyle/>
          <a:p>
            <a:pPr algn="ctr"/>
            <a:r>
              <a:rPr lang="en-US" b="1" dirty="0"/>
              <a:t>September 10, 2026</a:t>
            </a:r>
          </a:p>
        </p:txBody>
      </p:sp>
      <p:sp>
        <p:nvSpPr>
          <p:cNvPr id="4" name="Slide Number Placeholder 3">
            <a:extLst>
              <a:ext uri="{FF2B5EF4-FFF2-40B4-BE49-F238E27FC236}">
                <a16:creationId xmlns:a16="http://schemas.microsoft.com/office/drawing/2014/main" id="{B6C44DD6-9700-81E5-3BEF-4E5269C687D0}"/>
              </a:ext>
            </a:extLst>
          </p:cNvPr>
          <p:cNvSpPr>
            <a:spLocks noGrp="1"/>
          </p:cNvSpPr>
          <p:nvPr>
            <p:ph type="sldNum" sz="quarter" idx="12"/>
          </p:nvPr>
        </p:nvSpPr>
        <p:spPr/>
        <p:txBody>
          <a:bodyPr/>
          <a:lstStyle/>
          <a:p>
            <a:fld id="{784DC4BC-AE01-4C6D-870D-ADD2363A0B6C}" type="slidenum">
              <a:rPr lang="en-US" smtClean="0"/>
              <a:pPr/>
              <a:t>26</a:t>
            </a:fld>
            <a:endParaRPr lang="en-US" b="1" dirty="0"/>
          </a:p>
        </p:txBody>
      </p:sp>
    </p:spTree>
    <p:extLst>
      <p:ext uri="{BB962C8B-B14F-4D97-AF65-F5344CB8AC3E}">
        <p14:creationId xmlns:p14="http://schemas.microsoft.com/office/powerpoint/2010/main" val="1205807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94C74-963D-C856-1CEC-1979A9E956EA}"/>
              </a:ext>
            </a:extLst>
          </p:cNvPr>
          <p:cNvSpPr>
            <a:spLocks noGrp="1"/>
          </p:cNvSpPr>
          <p:nvPr>
            <p:ph type="title"/>
          </p:nvPr>
        </p:nvSpPr>
        <p:spPr>
          <a:xfrm>
            <a:off x="838200" y="365126"/>
            <a:ext cx="10515600" cy="696420"/>
          </a:xfrm>
        </p:spPr>
        <p:txBody>
          <a:bodyPr/>
          <a:lstStyle/>
          <a:p>
            <a:r>
              <a:rPr lang="en-US" dirty="0"/>
              <a:t>Individual Income Tax as a Percentage of Personal Income </a:t>
            </a:r>
          </a:p>
        </p:txBody>
      </p:sp>
      <p:sp>
        <p:nvSpPr>
          <p:cNvPr id="4" name="Date Placeholder 3">
            <a:extLst>
              <a:ext uri="{FF2B5EF4-FFF2-40B4-BE49-F238E27FC236}">
                <a16:creationId xmlns:a16="http://schemas.microsoft.com/office/drawing/2014/main" id="{C7DBEDBC-E4E5-5B4C-D5E0-0217BFD8BB66}"/>
              </a:ext>
            </a:extLst>
          </p:cNvPr>
          <p:cNvSpPr>
            <a:spLocks noGrp="1"/>
          </p:cNvSpPr>
          <p:nvPr>
            <p:ph type="dt" sz="half" idx="10"/>
          </p:nvPr>
        </p:nvSpPr>
        <p:spPr>
          <a:xfrm>
            <a:off x="4724400" y="6417326"/>
            <a:ext cx="2743200" cy="365125"/>
          </a:xfrm>
        </p:spPr>
        <p:txBody>
          <a:bodyPr/>
          <a:lstStyle/>
          <a:p>
            <a:r>
              <a:rPr lang="en-US" dirty="0"/>
              <a:t>September 10, 2026</a:t>
            </a:r>
          </a:p>
        </p:txBody>
      </p:sp>
      <p:sp>
        <p:nvSpPr>
          <p:cNvPr id="5" name="Slide Number Placeholder 4">
            <a:extLst>
              <a:ext uri="{FF2B5EF4-FFF2-40B4-BE49-F238E27FC236}">
                <a16:creationId xmlns:a16="http://schemas.microsoft.com/office/drawing/2014/main" id="{EAE52D6B-5584-4D53-F093-48F25F452C3D}"/>
              </a:ext>
            </a:extLst>
          </p:cNvPr>
          <p:cNvSpPr>
            <a:spLocks noGrp="1"/>
          </p:cNvSpPr>
          <p:nvPr>
            <p:ph type="sldNum" sz="quarter" idx="12"/>
          </p:nvPr>
        </p:nvSpPr>
        <p:spPr>
          <a:xfrm>
            <a:off x="8610600" y="6410510"/>
            <a:ext cx="2743200" cy="365125"/>
          </a:xfrm>
        </p:spPr>
        <p:txBody>
          <a:bodyPr/>
          <a:lstStyle/>
          <a:p>
            <a:fld id="{784DC4BC-AE01-4C6D-870D-ADD2363A0B6C}" type="slidenum">
              <a:rPr lang="en-US" smtClean="0"/>
              <a:pPr/>
              <a:t>27</a:t>
            </a:fld>
            <a:endParaRPr lang="en-US" dirty="0"/>
          </a:p>
        </p:txBody>
      </p:sp>
      <p:graphicFrame>
        <p:nvGraphicFramePr>
          <p:cNvPr id="8" name="Content Placeholder 7">
            <a:extLst>
              <a:ext uri="{FF2B5EF4-FFF2-40B4-BE49-F238E27FC236}">
                <a16:creationId xmlns:a16="http://schemas.microsoft.com/office/drawing/2014/main" id="{3C248A10-97D9-7D7F-29FE-BAE93E115995}"/>
              </a:ext>
            </a:extLst>
          </p:cNvPr>
          <p:cNvGraphicFramePr>
            <a:graphicFrameLocks noGrp="1"/>
          </p:cNvGraphicFramePr>
          <p:nvPr>
            <p:ph idx="1"/>
            <p:extLst>
              <p:ext uri="{D42A27DB-BD31-4B8C-83A1-F6EECF244321}">
                <p14:modId xmlns:p14="http://schemas.microsoft.com/office/powerpoint/2010/main" val="2125452632"/>
              </p:ext>
            </p:extLst>
          </p:nvPr>
        </p:nvGraphicFramePr>
        <p:xfrm>
          <a:off x="838200" y="1061546"/>
          <a:ext cx="10515600" cy="51154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8669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509E-4B53-7E1A-2C2A-AC1C24B0BDE8}"/>
              </a:ext>
            </a:extLst>
          </p:cNvPr>
          <p:cNvSpPr>
            <a:spLocks noGrp="1"/>
          </p:cNvSpPr>
          <p:nvPr>
            <p:ph type="title"/>
          </p:nvPr>
        </p:nvSpPr>
        <p:spPr>
          <a:xfrm>
            <a:off x="838200" y="220717"/>
            <a:ext cx="10515600" cy="1164201"/>
          </a:xfrm>
        </p:spPr>
        <p:txBody>
          <a:bodyPr>
            <a:normAutofit fontScale="90000"/>
          </a:bodyPr>
          <a:lstStyle/>
          <a:p>
            <a:r>
              <a:rPr lang="en-US" sz="3300" dirty="0"/>
              <a:t>Individual Income Tax Rate Cuts Since 2022</a:t>
            </a:r>
            <a:br>
              <a:rPr lang="en-US" dirty="0"/>
            </a:br>
            <a:r>
              <a:rPr lang="en-US" sz="2700" dirty="0"/>
              <a:t>The income tax cuts since tax year 2022 will lower income taxes by an estimated $1.35 billion in FY 2026-27</a:t>
            </a:r>
          </a:p>
        </p:txBody>
      </p:sp>
      <p:sp>
        <p:nvSpPr>
          <p:cNvPr id="4" name="Date Placeholder 3">
            <a:extLst>
              <a:ext uri="{FF2B5EF4-FFF2-40B4-BE49-F238E27FC236}">
                <a16:creationId xmlns:a16="http://schemas.microsoft.com/office/drawing/2014/main" id="{DA92C383-5092-6339-4A87-1E2FA6D69DD6}"/>
              </a:ext>
            </a:extLst>
          </p:cNvPr>
          <p:cNvSpPr>
            <a:spLocks noGrp="1"/>
          </p:cNvSpPr>
          <p:nvPr>
            <p:ph type="dt" sz="half" idx="10"/>
          </p:nvPr>
        </p:nvSpPr>
        <p:spPr/>
        <p:txBody>
          <a:bodyPr/>
          <a:lstStyle/>
          <a:p>
            <a:r>
              <a:rPr lang="en-US" dirty="0"/>
              <a:t>September 10, 2026</a:t>
            </a:r>
          </a:p>
        </p:txBody>
      </p:sp>
      <p:sp>
        <p:nvSpPr>
          <p:cNvPr id="3" name="Slide Number Placeholder 2">
            <a:extLst>
              <a:ext uri="{FF2B5EF4-FFF2-40B4-BE49-F238E27FC236}">
                <a16:creationId xmlns:a16="http://schemas.microsoft.com/office/drawing/2014/main" id="{AD791CCD-91CC-5586-2548-8414A8EDABF4}"/>
              </a:ext>
            </a:extLst>
          </p:cNvPr>
          <p:cNvSpPr>
            <a:spLocks noGrp="1"/>
          </p:cNvSpPr>
          <p:nvPr>
            <p:ph type="sldNum" sz="quarter" idx="12"/>
          </p:nvPr>
        </p:nvSpPr>
        <p:spPr/>
        <p:txBody>
          <a:bodyPr/>
          <a:lstStyle/>
          <a:p>
            <a:fld id="{784DC4BC-AE01-4C6D-870D-ADD2363A0B6C}" type="slidenum">
              <a:rPr lang="en-US" smtClean="0"/>
              <a:t>28</a:t>
            </a:fld>
            <a:endParaRPr lang="en-US" dirty="0"/>
          </a:p>
        </p:txBody>
      </p:sp>
      <p:graphicFrame>
        <p:nvGraphicFramePr>
          <p:cNvPr id="15" name="Content Placeholder 14">
            <a:extLst>
              <a:ext uri="{FF2B5EF4-FFF2-40B4-BE49-F238E27FC236}">
                <a16:creationId xmlns:a16="http://schemas.microsoft.com/office/drawing/2014/main" id="{40CB5CE8-5850-E564-58B3-F04CEE55F5A8}"/>
              </a:ext>
            </a:extLst>
          </p:cNvPr>
          <p:cNvGraphicFramePr>
            <a:graphicFrameLocks noGrp="1"/>
          </p:cNvGraphicFramePr>
          <p:nvPr>
            <p:ph idx="1"/>
            <p:extLst>
              <p:ext uri="{D42A27DB-BD31-4B8C-83A1-F6EECF244321}">
                <p14:modId xmlns:p14="http://schemas.microsoft.com/office/powerpoint/2010/main" val="2045994115"/>
              </p:ext>
            </p:extLst>
          </p:nvPr>
        </p:nvGraphicFramePr>
        <p:xfrm>
          <a:off x="838200" y="1384918"/>
          <a:ext cx="10515600" cy="48477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835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0ADCD-1FF3-6C6B-13C8-D0C10537BC75}"/>
              </a:ext>
            </a:extLst>
          </p:cNvPr>
          <p:cNvSpPr>
            <a:spLocks noGrp="1"/>
          </p:cNvSpPr>
          <p:nvPr>
            <p:ph type="title"/>
          </p:nvPr>
        </p:nvSpPr>
        <p:spPr>
          <a:xfrm>
            <a:off x="838200" y="244945"/>
            <a:ext cx="10515600" cy="1019792"/>
          </a:xfrm>
        </p:spPr>
        <p:txBody>
          <a:bodyPr/>
          <a:lstStyle/>
          <a:p>
            <a:r>
              <a:rPr lang="en-US" dirty="0"/>
              <a:t>SC Income Measures – 2026 Estimates</a:t>
            </a:r>
            <a:br>
              <a:rPr lang="en-US" dirty="0"/>
            </a:br>
            <a:r>
              <a:rPr lang="en-US" sz="2400" dirty="0"/>
              <a:t>SC taxable income is approximately 36.6% of total personal income</a:t>
            </a:r>
            <a:endParaRPr lang="en-US" dirty="0"/>
          </a:p>
        </p:txBody>
      </p:sp>
      <p:sp>
        <p:nvSpPr>
          <p:cNvPr id="4" name="Date Placeholder 3">
            <a:extLst>
              <a:ext uri="{FF2B5EF4-FFF2-40B4-BE49-F238E27FC236}">
                <a16:creationId xmlns:a16="http://schemas.microsoft.com/office/drawing/2014/main" id="{00D769F6-4083-EA6C-0F13-B1CA865C0166}"/>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C33CA810-5F69-569E-0F24-8291AEB91ADA}"/>
              </a:ext>
            </a:extLst>
          </p:cNvPr>
          <p:cNvSpPr>
            <a:spLocks noGrp="1"/>
          </p:cNvSpPr>
          <p:nvPr>
            <p:ph type="sldNum" sz="quarter" idx="12"/>
          </p:nvPr>
        </p:nvSpPr>
        <p:spPr/>
        <p:txBody>
          <a:bodyPr/>
          <a:lstStyle/>
          <a:p>
            <a:fld id="{784DC4BC-AE01-4C6D-870D-ADD2363A0B6C}" type="slidenum">
              <a:rPr lang="en-US" smtClean="0"/>
              <a:pPr/>
              <a:t>29</a:t>
            </a:fld>
            <a:endParaRPr lang="en-US" b="1" dirty="0"/>
          </a:p>
        </p:txBody>
      </p:sp>
      <p:graphicFrame>
        <p:nvGraphicFramePr>
          <p:cNvPr id="6" name="Content Placeholder 5">
            <a:extLst>
              <a:ext uri="{FF2B5EF4-FFF2-40B4-BE49-F238E27FC236}">
                <a16:creationId xmlns:a16="http://schemas.microsoft.com/office/drawing/2014/main" id="{00000000-0008-0000-0100-000002000000}"/>
              </a:ext>
            </a:extLst>
          </p:cNvPr>
          <p:cNvGraphicFramePr>
            <a:graphicFrameLocks noGrp="1"/>
          </p:cNvGraphicFramePr>
          <p:nvPr>
            <p:ph idx="1"/>
            <p:extLst>
              <p:ext uri="{D42A27DB-BD31-4B8C-83A1-F6EECF244321}">
                <p14:modId xmlns:p14="http://schemas.microsoft.com/office/powerpoint/2010/main" val="4118134315"/>
              </p:ext>
            </p:extLst>
          </p:nvPr>
        </p:nvGraphicFramePr>
        <p:xfrm>
          <a:off x="838200" y="1264738"/>
          <a:ext cx="10515600" cy="49122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6008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9CBF-BAB6-DED4-88EA-D63358C0325B}"/>
              </a:ext>
            </a:extLst>
          </p:cNvPr>
          <p:cNvSpPr>
            <a:spLocks noGrp="1"/>
          </p:cNvSpPr>
          <p:nvPr>
            <p:ph type="title"/>
          </p:nvPr>
        </p:nvSpPr>
        <p:spPr>
          <a:xfrm>
            <a:off x="567559" y="365126"/>
            <a:ext cx="10786241" cy="1019792"/>
          </a:xfrm>
        </p:spPr>
        <p:txBody>
          <a:bodyPr/>
          <a:lstStyle/>
          <a:p>
            <a:r>
              <a:rPr lang="en-US" dirty="0"/>
              <a:t>Federal Adjusted Gross Income by Type – Percentage of Income</a:t>
            </a:r>
            <a:br>
              <a:rPr lang="en-US" dirty="0"/>
            </a:br>
            <a:r>
              <a:rPr lang="en-US" sz="2400" dirty="0"/>
              <a:t>SC taxpayers have less salary income and more retirement income on average than NC, GA, or the US</a:t>
            </a:r>
            <a:endParaRPr lang="en-US" dirty="0"/>
          </a:p>
        </p:txBody>
      </p:sp>
      <p:sp>
        <p:nvSpPr>
          <p:cNvPr id="4" name="Date Placeholder 3">
            <a:extLst>
              <a:ext uri="{FF2B5EF4-FFF2-40B4-BE49-F238E27FC236}">
                <a16:creationId xmlns:a16="http://schemas.microsoft.com/office/drawing/2014/main" id="{A38A9812-03AE-A37A-A042-ED451EDA3BAF}"/>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55F4B018-5A21-2798-4F7A-D5234868EDCC}"/>
              </a:ext>
            </a:extLst>
          </p:cNvPr>
          <p:cNvSpPr>
            <a:spLocks noGrp="1"/>
          </p:cNvSpPr>
          <p:nvPr>
            <p:ph type="sldNum" sz="quarter" idx="12"/>
          </p:nvPr>
        </p:nvSpPr>
        <p:spPr/>
        <p:txBody>
          <a:bodyPr/>
          <a:lstStyle/>
          <a:p>
            <a:fld id="{784DC4BC-AE01-4C6D-870D-ADD2363A0B6C}" type="slidenum">
              <a:rPr lang="en-US" smtClean="0"/>
              <a:pPr/>
              <a:t>30</a:t>
            </a:fld>
            <a:endParaRPr lang="en-US" b="1" dirty="0"/>
          </a:p>
        </p:txBody>
      </p:sp>
      <p:graphicFrame>
        <p:nvGraphicFramePr>
          <p:cNvPr id="7" name="Content Placeholder 6">
            <a:extLst>
              <a:ext uri="{FF2B5EF4-FFF2-40B4-BE49-F238E27FC236}">
                <a16:creationId xmlns:a16="http://schemas.microsoft.com/office/drawing/2014/main" id="{62121D25-2B92-6A63-01F9-2D3F7AA96E67}"/>
              </a:ext>
            </a:extLst>
          </p:cNvPr>
          <p:cNvGraphicFramePr>
            <a:graphicFrameLocks noGrp="1"/>
          </p:cNvGraphicFramePr>
          <p:nvPr>
            <p:ph idx="1"/>
            <p:extLst>
              <p:ext uri="{D42A27DB-BD31-4B8C-83A1-F6EECF244321}">
                <p14:modId xmlns:p14="http://schemas.microsoft.com/office/powerpoint/2010/main" val="1804968162"/>
              </p:ext>
            </p:extLst>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17383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0B89F-99B1-7435-78CD-C6818E2CFE47}"/>
              </a:ext>
            </a:extLst>
          </p:cNvPr>
          <p:cNvSpPr>
            <a:spLocks noGrp="1"/>
          </p:cNvSpPr>
          <p:nvPr>
            <p:ph type="title"/>
          </p:nvPr>
        </p:nvSpPr>
        <p:spPr>
          <a:xfrm>
            <a:off x="657225" y="220717"/>
            <a:ext cx="10696575" cy="1164201"/>
          </a:xfrm>
        </p:spPr>
        <p:txBody>
          <a:bodyPr/>
          <a:lstStyle/>
          <a:p>
            <a:r>
              <a:rPr lang="en-US" dirty="0"/>
              <a:t>SC Individual Income Tax Returns and Liability by Amount of Tax</a:t>
            </a:r>
            <a:br>
              <a:rPr lang="en-US" dirty="0"/>
            </a:br>
            <a:r>
              <a:rPr lang="en-US" sz="2200" dirty="0"/>
              <a:t>In tax year 2026, approximately 35% of tax returns will have $0 tax liability; 4% of returns will owe 45% of total tax liability</a:t>
            </a:r>
            <a:endParaRPr lang="en-US" sz="2200" dirty="0">
              <a:highlight>
                <a:srgbClr val="FFFF00"/>
              </a:highlight>
            </a:endParaRPr>
          </a:p>
        </p:txBody>
      </p:sp>
      <p:sp>
        <p:nvSpPr>
          <p:cNvPr id="4" name="Date Placeholder 3">
            <a:extLst>
              <a:ext uri="{FF2B5EF4-FFF2-40B4-BE49-F238E27FC236}">
                <a16:creationId xmlns:a16="http://schemas.microsoft.com/office/drawing/2014/main" id="{E92B8A59-C2BF-76FA-3E14-A04AD902EB3D}"/>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EC8A814E-533A-D5D4-1DB9-47F33B295405}"/>
              </a:ext>
            </a:extLst>
          </p:cNvPr>
          <p:cNvSpPr>
            <a:spLocks noGrp="1"/>
          </p:cNvSpPr>
          <p:nvPr>
            <p:ph type="sldNum" sz="quarter" idx="12"/>
          </p:nvPr>
        </p:nvSpPr>
        <p:spPr/>
        <p:txBody>
          <a:bodyPr/>
          <a:lstStyle/>
          <a:p>
            <a:fld id="{784DC4BC-AE01-4C6D-870D-ADD2363A0B6C}" type="slidenum">
              <a:rPr lang="en-US" smtClean="0"/>
              <a:pPr/>
              <a:t>31</a:t>
            </a:fld>
            <a:endParaRPr lang="en-US" b="1" dirty="0"/>
          </a:p>
        </p:txBody>
      </p:sp>
      <p:graphicFrame>
        <p:nvGraphicFramePr>
          <p:cNvPr id="8" name="Content Placeholder 7">
            <a:extLst>
              <a:ext uri="{FF2B5EF4-FFF2-40B4-BE49-F238E27FC236}">
                <a16:creationId xmlns:a16="http://schemas.microsoft.com/office/drawing/2014/main" id="{00000000-0008-0000-0000-000002000000}"/>
              </a:ext>
            </a:extLst>
          </p:cNvPr>
          <p:cNvGraphicFramePr>
            <a:graphicFrameLocks noGrp="1"/>
          </p:cNvGraphicFramePr>
          <p:nvPr>
            <p:ph idx="1"/>
            <p:extLst>
              <p:ext uri="{D42A27DB-BD31-4B8C-83A1-F6EECF244321}">
                <p14:modId xmlns:p14="http://schemas.microsoft.com/office/powerpoint/2010/main" val="1577125536"/>
              </p:ext>
            </p:extLst>
          </p:nvPr>
        </p:nvGraphicFramePr>
        <p:xfrm>
          <a:off x="830317" y="1535112"/>
          <a:ext cx="10523483" cy="47513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64962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A3DD-138A-A070-0667-8F36986A42B1}"/>
              </a:ext>
            </a:extLst>
          </p:cNvPr>
          <p:cNvSpPr>
            <a:spLocks noGrp="1"/>
          </p:cNvSpPr>
          <p:nvPr>
            <p:ph type="title"/>
          </p:nvPr>
        </p:nvSpPr>
        <p:spPr>
          <a:xfrm>
            <a:off x="838200" y="231228"/>
            <a:ext cx="10515600" cy="773315"/>
          </a:xfrm>
        </p:spPr>
        <p:txBody>
          <a:bodyPr/>
          <a:lstStyle/>
          <a:p>
            <a:r>
              <a:rPr lang="en-US" dirty="0"/>
              <a:t>Largest SC Individual Income Tax Deductions</a:t>
            </a:r>
            <a:br>
              <a:rPr lang="en-US" dirty="0"/>
            </a:br>
            <a:r>
              <a:rPr lang="en-US" sz="2400" dirty="0"/>
              <a:t>Estimated reduction in tax liability from each deduction</a:t>
            </a:r>
          </a:p>
        </p:txBody>
      </p:sp>
      <p:sp>
        <p:nvSpPr>
          <p:cNvPr id="4" name="Date Placeholder 3">
            <a:extLst>
              <a:ext uri="{FF2B5EF4-FFF2-40B4-BE49-F238E27FC236}">
                <a16:creationId xmlns:a16="http://schemas.microsoft.com/office/drawing/2014/main" id="{CE804964-8E76-F38D-DAEC-DD7FB124AC1E}"/>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0CF43465-414D-5C92-A85D-A8E7C3E4737A}"/>
              </a:ext>
            </a:extLst>
          </p:cNvPr>
          <p:cNvSpPr>
            <a:spLocks noGrp="1"/>
          </p:cNvSpPr>
          <p:nvPr>
            <p:ph type="sldNum" sz="quarter" idx="12"/>
          </p:nvPr>
        </p:nvSpPr>
        <p:spPr/>
        <p:txBody>
          <a:bodyPr/>
          <a:lstStyle/>
          <a:p>
            <a:fld id="{784DC4BC-AE01-4C6D-870D-ADD2363A0B6C}" type="slidenum">
              <a:rPr lang="en-US" smtClean="0"/>
              <a:pPr/>
              <a:t>32</a:t>
            </a:fld>
            <a:endParaRPr lang="en-US" b="1" dirty="0"/>
          </a:p>
        </p:txBody>
      </p:sp>
      <p:graphicFrame>
        <p:nvGraphicFramePr>
          <p:cNvPr id="6" name="Content Placeholder 5">
            <a:extLst>
              <a:ext uri="{FF2B5EF4-FFF2-40B4-BE49-F238E27FC236}">
                <a16:creationId xmlns:a16="http://schemas.microsoft.com/office/drawing/2014/main" id="{A20E2E11-5128-4767-9575-2E11A8438110}"/>
              </a:ext>
            </a:extLst>
          </p:cNvPr>
          <p:cNvGraphicFramePr>
            <a:graphicFrameLocks noGrp="1"/>
          </p:cNvGraphicFramePr>
          <p:nvPr>
            <p:ph idx="1"/>
            <p:extLst>
              <p:ext uri="{D42A27DB-BD31-4B8C-83A1-F6EECF244321}">
                <p14:modId xmlns:p14="http://schemas.microsoft.com/office/powerpoint/2010/main" val="2322003416"/>
              </p:ext>
            </p:extLst>
          </p:nvPr>
        </p:nvGraphicFramePr>
        <p:xfrm>
          <a:off x="759823" y="1004543"/>
          <a:ext cx="10515600" cy="51724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6652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971C-6DFE-A99E-B823-374A42676163}"/>
              </a:ext>
            </a:extLst>
          </p:cNvPr>
          <p:cNvSpPr>
            <a:spLocks noGrp="1"/>
          </p:cNvSpPr>
          <p:nvPr>
            <p:ph type="title"/>
          </p:nvPr>
        </p:nvSpPr>
        <p:spPr>
          <a:xfrm>
            <a:off x="838200" y="185317"/>
            <a:ext cx="10515600" cy="720035"/>
          </a:xfrm>
        </p:spPr>
        <p:txBody>
          <a:bodyPr/>
          <a:lstStyle/>
          <a:p>
            <a:r>
              <a:rPr lang="en-US" dirty="0"/>
              <a:t>Largest SC Individual Income Tax Credits</a:t>
            </a:r>
          </a:p>
        </p:txBody>
      </p:sp>
      <p:sp>
        <p:nvSpPr>
          <p:cNvPr id="4" name="Date Placeholder 3">
            <a:extLst>
              <a:ext uri="{FF2B5EF4-FFF2-40B4-BE49-F238E27FC236}">
                <a16:creationId xmlns:a16="http://schemas.microsoft.com/office/drawing/2014/main" id="{92510EB9-FE06-4701-0D74-AF3DB429F102}"/>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01D57B0F-1EEA-722A-55B5-B42B86FBD161}"/>
              </a:ext>
            </a:extLst>
          </p:cNvPr>
          <p:cNvSpPr>
            <a:spLocks noGrp="1"/>
          </p:cNvSpPr>
          <p:nvPr>
            <p:ph type="sldNum" sz="quarter" idx="12"/>
          </p:nvPr>
        </p:nvSpPr>
        <p:spPr/>
        <p:txBody>
          <a:bodyPr/>
          <a:lstStyle/>
          <a:p>
            <a:fld id="{784DC4BC-AE01-4C6D-870D-ADD2363A0B6C}" type="slidenum">
              <a:rPr lang="en-US" smtClean="0"/>
              <a:pPr/>
              <a:t>33</a:t>
            </a:fld>
            <a:endParaRPr lang="en-US" b="1" dirty="0"/>
          </a:p>
        </p:txBody>
      </p:sp>
      <p:graphicFrame>
        <p:nvGraphicFramePr>
          <p:cNvPr id="8" name="Content Placeholder 7">
            <a:extLst>
              <a:ext uri="{FF2B5EF4-FFF2-40B4-BE49-F238E27FC236}">
                <a16:creationId xmlns:a16="http://schemas.microsoft.com/office/drawing/2014/main" id="{968D0989-0C9A-5851-F802-F4947600F1CD}"/>
              </a:ext>
            </a:extLst>
          </p:cNvPr>
          <p:cNvGraphicFramePr>
            <a:graphicFrameLocks noGrp="1"/>
          </p:cNvGraphicFramePr>
          <p:nvPr>
            <p:ph idx="1"/>
            <p:extLst>
              <p:ext uri="{D42A27DB-BD31-4B8C-83A1-F6EECF244321}">
                <p14:modId xmlns:p14="http://schemas.microsoft.com/office/powerpoint/2010/main" val="3009258601"/>
              </p:ext>
            </p:extLst>
          </p:nvPr>
        </p:nvGraphicFramePr>
        <p:xfrm>
          <a:off x="838200" y="905352"/>
          <a:ext cx="10515600" cy="52716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82682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B7612-B370-151A-77B9-25259DB1DCB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FA1A90-8F8E-8A5F-CC09-A95670EBA0E3}"/>
              </a:ext>
            </a:extLst>
          </p:cNvPr>
          <p:cNvSpPr>
            <a:spLocks noGrp="1"/>
          </p:cNvSpPr>
          <p:nvPr>
            <p:ph type="title"/>
          </p:nvPr>
        </p:nvSpPr>
        <p:spPr>
          <a:xfrm>
            <a:off x="838200" y="365126"/>
            <a:ext cx="10515600" cy="717440"/>
          </a:xfrm>
        </p:spPr>
        <p:txBody>
          <a:bodyPr/>
          <a:lstStyle/>
          <a:p>
            <a:r>
              <a:rPr lang="en-US" dirty="0"/>
              <a:t>Corporate Income and License Tax Rates</a:t>
            </a:r>
          </a:p>
        </p:txBody>
      </p:sp>
      <p:sp>
        <p:nvSpPr>
          <p:cNvPr id="6" name="Content Placeholder 5">
            <a:extLst>
              <a:ext uri="{FF2B5EF4-FFF2-40B4-BE49-F238E27FC236}">
                <a16:creationId xmlns:a16="http://schemas.microsoft.com/office/drawing/2014/main" id="{4CDB3EEA-5ACE-87C1-DCCE-EB89A64E9C87}"/>
              </a:ext>
            </a:extLst>
          </p:cNvPr>
          <p:cNvSpPr>
            <a:spLocks noGrp="1"/>
          </p:cNvSpPr>
          <p:nvPr>
            <p:ph idx="1"/>
          </p:nvPr>
        </p:nvSpPr>
        <p:spPr>
          <a:xfrm>
            <a:off x="838200" y="1190626"/>
            <a:ext cx="10515600" cy="5124450"/>
          </a:xfrm>
        </p:spPr>
        <p:txBody>
          <a:bodyPr/>
          <a:lstStyle/>
          <a:p>
            <a:r>
              <a:rPr lang="en-US" dirty="0"/>
              <a:t>Corporate income tax rate on C Corporations is 5% on South Carolina taxable income</a:t>
            </a:r>
          </a:p>
          <a:p>
            <a:r>
              <a:rPr lang="en-US" dirty="0"/>
              <a:t>Active trade or business income tax from pass-through businesses that elect to file as entities are also included in General Fund corporate income tax revenue</a:t>
            </a:r>
          </a:p>
          <a:p>
            <a:r>
              <a:rPr lang="en-US" dirty="0"/>
              <a:t>Corporations must pay an annual license fee which is 0.1% of capital and paid in surplus plus $15. The license fee cannot be less than $25. </a:t>
            </a:r>
          </a:p>
        </p:txBody>
      </p:sp>
      <p:sp>
        <p:nvSpPr>
          <p:cNvPr id="3" name="Date Placeholder 2">
            <a:extLst>
              <a:ext uri="{FF2B5EF4-FFF2-40B4-BE49-F238E27FC236}">
                <a16:creationId xmlns:a16="http://schemas.microsoft.com/office/drawing/2014/main" id="{DC3B8D1F-2B62-8CD9-C626-30484F0457C0}"/>
              </a:ext>
            </a:extLst>
          </p:cNvPr>
          <p:cNvSpPr>
            <a:spLocks noGrp="1"/>
          </p:cNvSpPr>
          <p:nvPr>
            <p:ph type="dt" sz="half" idx="10"/>
          </p:nvPr>
        </p:nvSpPr>
        <p:spPr/>
        <p:txBody>
          <a:bodyPr/>
          <a:lstStyle/>
          <a:p>
            <a:pPr algn="ctr"/>
            <a:r>
              <a:rPr lang="en-US" b="1" dirty="0"/>
              <a:t>September 10, 2026</a:t>
            </a:r>
          </a:p>
        </p:txBody>
      </p:sp>
      <p:sp>
        <p:nvSpPr>
          <p:cNvPr id="4" name="Slide Number Placeholder 3">
            <a:extLst>
              <a:ext uri="{FF2B5EF4-FFF2-40B4-BE49-F238E27FC236}">
                <a16:creationId xmlns:a16="http://schemas.microsoft.com/office/drawing/2014/main" id="{122F0281-A5E8-F37E-F9E0-5D58077B7175}"/>
              </a:ext>
            </a:extLst>
          </p:cNvPr>
          <p:cNvSpPr>
            <a:spLocks noGrp="1"/>
          </p:cNvSpPr>
          <p:nvPr>
            <p:ph type="sldNum" sz="quarter" idx="12"/>
          </p:nvPr>
        </p:nvSpPr>
        <p:spPr/>
        <p:txBody>
          <a:bodyPr/>
          <a:lstStyle/>
          <a:p>
            <a:fld id="{784DC4BC-AE01-4C6D-870D-ADD2363A0B6C}" type="slidenum">
              <a:rPr lang="en-US" smtClean="0"/>
              <a:pPr/>
              <a:t>34</a:t>
            </a:fld>
            <a:endParaRPr lang="en-US" b="1" dirty="0"/>
          </a:p>
        </p:txBody>
      </p:sp>
    </p:spTree>
    <p:extLst>
      <p:ext uri="{BB962C8B-B14F-4D97-AF65-F5344CB8AC3E}">
        <p14:creationId xmlns:p14="http://schemas.microsoft.com/office/powerpoint/2010/main" val="2619569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31F7-8BC0-32AF-193B-B5E78AA6804C}"/>
              </a:ext>
            </a:extLst>
          </p:cNvPr>
          <p:cNvSpPr>
            <a:spLocks noGrp="1"/>
          </p:cNvSpPr>
          <p:nvPr>
            <p:ph type="title"/>
          </p:nvPr>
        </p:nvSpPr>
        <p:spPr>
          <a:xfrm>
            <a:off x="838200" y="365126"/>
            <a:ext cx="10515600" cy="729896"/>
          </a:xfrm>
        </p:spPr>
        <p:txBody>
          <a:bodyPr/>
          <a:lstStyle/>
          <a:p>
            <a:r>
              <a:rPr lang="en-US" dirty="0"/>
              <a:t>Total SC General Fund Corporate Income Tax Revenue</a:t>
            </a:r>
            <a:br>
              <a:rPr lang="en-US" dirty="0"/>
            </a:br>
            <a:r>
              <a:rPr lang="en-US" sz="2400" dirty="0"/>
              <a:t>The most volatile revenue source</a:t>
            </a:r>
          </a:p>
        </p:txBody>
      </p:sp>
      <p:sp>
        <p:nvSpPr>
          <p:cNvPr id="4" name="Date Placeholder 3">
            <a:extLst>
              <a:ext uri="{FF2B5EF4-FFF2-40B4-BE49-F238E27FC236}">
                <a16:creationId xmlns:a16="http://schemas.microsoft.com/office/drawing/2014/main" id="{9E2EB122-D065-1E8E-DABD-0FA3DA0DBEC5}"/>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979F91D-ECC7-10B3-93F3-00F57B526120}"/>
              </a:ext>
            </a:extLst>
          </p:cNvPr>
          <p:cNvSpPr>
            <a:spLocks noGrp="1"/>
          </p:cNvSpPr>
          <p:nvPr>
            <p:ph type="sldNum" sz="quarter" idx="12"/>
          </p:nvPr>
        </p:nvSpPr>
        <p:spPr/>
        <p:txBody>
          <a:bodyPr/>
          <a:lstStyle/>
          <a:p>
            <a:fld id="{784DC4BC-AE01-4C6D-870D-ADD2363A0B6C}" type="slidenum">
              <a:rPr lang="en-US" smtClean="0"/>
              <a:pPr/>
              <a:t>35</a:t>
            </a:fld>
            <a:endParaRPr lang="en-US" b="1" dirty="0"/>
          </a:p>
        </p:txBody>
      </p:sp>
      <p:graphicFrame>
        <p:nvGraphicFramePr>
          <p:cNvPr id="6" name="Content Placeholder 5">
            <a:extLst>
              <a:ext uri="{FF2B5EF4-FFF2-40B4-BE49-F238E27FC236}">
                <a16:creationId xmlns:a16="http://schemas.microsoft.com/office/drawing/2014/main" id="{C4C6F779-23B4-458C-990A-0E54F82C704C}"/>
              </a:ext>
            </a:extLst>
          </p:cNvPr>
          <p:cNvGraphicFramePr>
            <a:graphicFrameLocks noGrp="1"/>
          </p:cNvGraphicFramePr>
          <p:nvPr>
            <p:ph idx="1"/>
            <p:extLst>
              <p:ext uri="{D42A27DB-BD31-4B8C-83A1-F6EECF244321}">
                <p14:modId xmlns:p14="http://schemas.microsoft.com/office/powerpoint/2010/main" val="3867984801"/>
              </p:ext>
            </p:extLst>
          </p:nvPr>
        </p:nvGraphicFramePr>
        <p:xfrm>
          <a:off x="838200" y="1207911"/>
          <a:ext cx="10515600" cy="49690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3528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0F306-A51D-CCEB-3588-09E8E7E6E4D9}"/>
              </a:ext>
            </a:extLst>
          </p:cNvPr>
          <p:cNvSpPr>
            <a:spLocks noGrp="1"/>
          </p:cNvSpPr>
          <p:nvPr>
            <p:ph type="title"/>
          </p:nvPr>
        </p:nvSpPr>
        <p:spPr/>
        <p:txBody>
          <a:bodyPr/>
          <a:lstStyle/>
          <a:p>
            <a:r>
              <a:rPr lang="en-US" dirty="0"/>
              <a:t>Corporate Income Tax Revenue – by Filing Type</a:t>
            </a:r>
            <a:br>
              <a:rPr lang="en-US" dirty="0"/>
            </a:br>
            <a:r>
              <a:rPr lang="en-US" sz="2400" dirty="0"/>
              <a:t>Pass-through entity tax filers are included in corporate income tax revenue starting in tax year 2021</a:t>
            </a:r>
            <a:endParaRPr lang="en-US" dirty="0"/>
          </a:p>
        </p:txBody>
      </p:sp>
      <p:sp>
        <p:nvSpPr>
          <p:cNvPr id="4" name="Date Placeholder 3">
            <a:extLst>
              <a:ext uri="{FF2B5EF4-FFF2-40B4-BE49-F238E27FC236}">
                <a16:creationId xmlns:a16="http://schemas.microsoft.com/office/drawing/2014/main" id="{133BAB25-0868-CAE8-92F1-9370FA689361}"/>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4053DEA5-C6B2-8F89-1DF0-75A82354D8C3}"/>
              </a:ext>
            </a:extLst>
          </p:cNvPr>
          <p:cNvSpPr>
            <a:spLocks noGrp="1"/>
          </p:cNvSpPr>
          <p:nvPr>
            <p:ph type="sldNum" sz="quarter" idx="12"/>
          </p:nvPr>
        </p:nvSpPr>
        <p:spPr/>
        <p:txBody>
          <a:bodyPr/>
          <a:lstStyle/>
          <a:p>
            <a:fld id="{784DC4BC-AE01-4C6D-870D-ADD2363A0B6C}" type="slidenum">
              <a:rPr lang="en-US" smtClean="0"/>
              <a:pPr/>
              <a:t>36</a:t>
            </a:fld>
            <a:endParaRPr lang="en-US" b="1" dirty="0"/>
          </a:p>
        </p:txBody>
      </p:sp>
      <p:graphicFrame>
        <p:nvGraphicFramePr>
          <p:cNvPr id="6" name="Content Placeholder 5">
            <a:extLst>
              <a:ext uri="{FF2B5EF4-FFF2-40B4-BE49-F238E27FC236}">
                <a16:creationId xmlns:a16="http://schemas.microsoft.com/office/drawing/2014/main" id="{068CA5FC-011F-53A7-D95D-FAA5C7349B84}"/>
              </a:ext>
            </a:extLst>
          </p:cNvPr>
          <p:cNvGraphicFramePr>
            <a:graphicFrameLocks noGrp="1"/>
          </p:cNvGraphicFramePr>
          <p:nvPr>
            <p:ph idx="1"/>
            <p:extLst>
              <p:ext uri="{D42A27DB-BD31-4B8C-83A1-F6EECF244321}">
                <p14:modId xmlns:p14="http://schemas.microsoft.com/office/powerpoint/2010/main" val="1985611586"/>
              </p:ext>
            </p:extLst>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4830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D71A-A7FD-093F-1602-D8E2CDA4E0F2}"/>
              </a:ext>
            </a:extLst>
          </p:cNvPr>
          <p:cNvSpPr>
            <a:spLocks noGrp="1"/>
          </p:cNvSpPr>
          <p:nvPr>
            <p:ph type="title"/>
          </p:nvPr>
        </p:nvSpPr>
        <p:spPr>
          <a:xfrm>
            <a:off x="838200" y="365126"/>
            <a:ext cx="10515600" cy="833053"/>
          </a:xfrm>
        </p:spPr>
        <p:txBody>
          <a:bodyPr/>
          <a:lstStyle/>
          <a:p>
            <a:r>
              <a:rPr lang="en-US" dirty="0"/>
              <a:t>Largest Corporate Tax Credits – Amount Utilized</a:t>
            </a:r>
          </a:p>
        </p:txBody>
      </p:sp>
      <p:sp>
        <p:nvSpPr>
          <p:cNvPr id="4" name="Date Placeholder 3">
            <a:extLst>
              <a:ext uri="{FF2B5EF4-FFF2-40B4-BE49-F238E27FC236}">
                <a16:creationId xmlns:a16="http://schemas.microsoft.com/office/drawing/2014/main" id="{EE4ADC68-1529-82F1-7D42-8BFBE10B893A}"/>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88765A22-2DB5-79FD-FF46-C0112D01033D}"/>
              </a:ext>
            </a:extLst>
          </p:cNvPr>
          <p:cNvSpPr>
            <a:spLocks noGrp="1"/>
          </p:cNvSpPr>
          <p:nvPr>
            <p:ph type="sldNum" sz="quarter" idx="12"/>
          </p:nvPr>
        </p:nvSpPr>
        <p:spPr/>
        <p:txBody>
          <a:bodyPr/>
          <a:lstStyle/>
          <a:p>
            <a:fld id="{784DC4BC-AE01-4C6D-870D-ADD2363A0B6C}" type="slidenum">
              <a:rPr lang="en-US" smtClean="0"/>
              <a:pPr/>
              <a:t>37</a:t>
            </a:fld>
            <a:endParaRPr lang="en-US" b="1" dirty="0"/>
          </a:p>
        </p:txBody>
      </p:sp>
      <p:graphicFrame>
        <p:nvGraphicFramePr>
          <p:cNvPr id="8" name="Content Placeholder 7">
            <a:extLst>
              <a:ext uri="{FF2B5EF4-FFF2-40B4-BE49-F238E27FC236}">
                <a16:creationId xmlns:a16="http://schemas.microsoft.com/office/drawing/2014/main" id="{A262A280-79DE-C55E-407A-3D83B664F875}"/>
              </a:ext>
            </a:extLst>
          </p:cNvPr>
          <p:cNvGraphicFramePr>
            <a:graphicFrameLocks noGrp="1"/>
          </p:cNvGraphicFramePr>
          <p:nvPr>
            <p:ph idx="1"/>
            <p:extLst>
              <p:ext uri="{D42A27DB-BD31-4B8C-83A1-F6EECF244321}">
                <p14:modId xmlns:p14="http://schemas.microsoft.com/office/powerpoint/2010/main" val="4034563104"/>
              </p:ext>
            </p:extLst>
          </p:nvPr>
        </p:nvGraphicFramePr>
        <p:xfrm>
          <a:off x="838200" y="1124607"/>
          <a:ext cx="10515600" cy="50523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02951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BB750-6236-FE17-BE5E-B42D377B1FCA}"/>
              </a:ext>
            </a:extLst>
          </p:cNvPr>
          <p:cNvSpPr>
            <a:spLocks noGrp="1"/>
          </p:cNvSpPr>
          <p:nvPr>
            <p:ph type="title"/>
          </p:nvPr>
        </p:nvSpPr>
        <p:spPr>
          <a:xfrm>
            <a:off x="838200" y="365126"/>
            <a:ext cx="10515600" cy="562299"/>
          </a:xfrm>
        </p:spPr>
        <p:txBody>
          <a:bodyPr/>
          <a:lstStyle/>
          <a:p>
            <a:r>
              <a:rPr lang="en-US" dirty="0"/>
              <a:t>Corporate License Tax Revenue - History</a:t>
            </a:r>
          </a:p>
        </p:txBody>
      </p:sp>
      <p:sp>
        <p:nvSpPr>
          <p:cNvPr id="4" name="Date Placeholder 3">
            <a:extLst>
              <a:ext uri="{FF2B5EF4-FFF2-40B4-BE49-F238E27FC236}">
                <a16:creationId xmlns:a16="http://schemas.microsoft.com/office/drawing/2014/main" id="{0575CC1F-D97F-A3B8-517E-FCB1AD6A3BB4}"/>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ADC2708C-EA29-4386-9258-799E61D42E2D}"/>
              </a:ext>
            </a:extLst>
          </p:cNvPr>
          <p:cNvSpPr>
            <a:spLocks noGrp="1"/>
          </p:cNvSpPr>
          <p:nvPr>
            <p:ph type="sldNum" sz="quarter" idx="12"/>
          </p:nvPr>
        </p:nvSpPr>
        <p:spPr/>
        <p:txBody>
          <a:bodyPr/>
          <a:lstStyle/>
          <a:p>
            <a:fld id="{784DC4BC-AE01-4C6D-870D-ADD2363A0B6C}" type="slidenum">
              <a:rPr lang="en-US" smtClean="0"/>
              <a:pPr/>
              <a:t>38</a:t>
            </a:fld>
            <a:endParaRPr lang="en-US" b="1" dirty="0"/>
          </a:p>
        </p:txBody>
      </p:sp>
      <p:graphicFrame>
        <p:nvGraphicFramePr>
          <p:cNvPr id="6" name="Content Placeholder 5">
            <a:extLst>
              <a:ext uri="{FF2B5EF4-FFF2-40B4-BE49-F238E27FC236}">
                <a16:creationId xmlns:a16="http://schemas.microsoft.com/office/drawing/2014/main" id="{3A4EC3FF-C267-4A58-961E-FC05B06561A3}"/>
              </a:ext>
            </a:extLst>
          </p:cNvPr>
          <p:cNvGraphicFramePr>
            <a:graphicFrameLocks noGrp="1"/>
          </p:cNvGraphicFramePr>
          <p:nvPr>
            <p:ph idx="1"/>
            <p:extLst>
              <p:ext uri="{D42A27DB-BD31-4B8C-83A1-F6EECF244321}">
                <p14:modId xmlns:p14="http://schemas.microsoft.com/office/powerpoint/2010/main" val="1246673973"/>
              </p:ext>
            </p:extLst>
          </p:nvPr>
        </p:nvGraphicFramePr>
        <p:xfrm>
          <a:off x="838200" y="1079653"/>
          <a:ext cx="10604653" cy="50862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2733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206DD-FE88-7669-BCF9-5BFD907E7026}"/>
              </a:ext>
            </a:extLst>
          </p:cNvPr>
          <p:cNvSpPr>
            <a:spLocks noGrp="1"/>
          </p:cNvSpPr>
          <p:nvPr>
            <p:ph type="title"/>
          </p:nvPr>
        </p:nvSpPr>
        <p:spPr>
          <a:xfrm>
            <a:off x="630621" y="262760"/>
            <a:ext cx="11025351" cy="945930"/>
          </a:xfrm>
        </p:spPr>
        <p:txBody>
          <a:bodyPr/>
          <a:lstStyle/>
          <a:p>
            <a:r>
              <a:rPr lang="en-US" dirty="0"/>
              <a:t>Corporate Income Tax and License Tax Distribution</a:t>
            </a:r>
            <a:br>
              <a:rPr lang="en-US" dirty="0"/>
            </a:br>
            <a:r>
              <a:rPr lang="en-US" sz="2400" dirty="0"/>
              <a:t>Approximately 0.6% of C-Corps owe 61.2% of income tax but only 17.6% of license tax</a:t>
            </a:r>
            <a:endParaRPr lang="en-US" dirty="0"/>
          </a:p>
        </p:txBody>
      </p:sp>
      <p:sp>
        <p:nvSpPr>
          <p:cNvPr id="4" name="Date Placeholder 3">
            <a:extLst>
              <a:ext uri="{FF2B5EF4-FFF2-40B4-BE49-F238E27FC236}">
                <a16:creationId xmlns:a16="http://schemas.microsoft.com/office/drawing/2014/main" id="{E933CE31-0568-6FD0-2450-9B7CE4FA6B56}"/>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1B64AC4F-6525-79A5-1A66-7D62461561CC}"/>
              </a:ext>
            </a:extLst>
          </p:cNvPr>
          <p:cNvSpPr>
            <a:spLocks noGrp="1"/>
          </p:cNvSpPr>
          <p:nvPr>
            <p:ph type="sldNum" sz="quarter" idx="12"/>
          </p:nvPr>
        </p:nvSpPr>
        <p:spPr/>
        <p:txBody>
          <a:bodyPr/>
          <a:lstStyle/>
          <a:p>
            <a:fld id="{784DC4BC-AE01-4C6D-870D-ADD2363A0B6C}" type="slidenum">
              <a:rPr lang="en-US" smtClean="0"/>
              <a:pPr/>
              <a:t>39</a:t>
            </a:fld>
            <a:endParaRPr lang="en-US" b="1" dirty="0"/>
          </a:p>
        </p:txBody>
      </p:sp>
      <p:graphicFrame>
        <p:nvGraphicFramePr>
          <p:cNvPr id="6" name="Content Placeholder 5">
            <a:extLst>
              <a:ext uri="{FF2B5EF4-FFF2-40B4-BE49-F238E27FC236}">
                <a16:creationId xmlns:a16="http://schemas.microsoft.com/office/drawing/2014/main" id="{1D2DC83F-506E-45D7-9D74-E665EC849DDC}"/>
              </a:ext>
            </a:extLst>
          </p:cNvPr>
          <p:cNvGraphicFramePr>
            <a:graphicFrameLocks noGrp="1"/>
          </p:cNvGraphicFramePr>
          <p:nvPr>
            <p:ph idx="1"/>
            <p:extLst>
              <p:ext uri="{D42A27DB-BD31-4B8C-83A1-F6EECF244321}">
                <p14:modId xmlns:p14="http://schemas.microsoft.com/office/powerpoint/2010/main" val="1713460331"/>
              </p:ext>
            </p:extLst>
          </p:nvPr>
        </p:nvGraphicFramePr>
        <p:xfrm>
          <a:off x="672663" y="991518"/>
          <a:ext cx="10888716" cy="53286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7482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D0E94F-61C7-86AB-E0CE-BEE47292D33E}"/>
              </a:ext>
            </a:extLst>
          </p:cNvPr>
          <p:cNvSpPr>
            <a:spLocks noGrp="1"/>
          </p:cNvSpPr>
          <p:nvPr>
            <p:ph type="title"/>
          </p:nvPr>
        </p:nvSpPr>
        <p:spPr/>
        <p:txBody>
          <a:bodyPr/>
          <a:lstStyle/>
          <a:p>
            <a:r>
              <a:rPr lang="en-US" dirty="0"/>
              <a:t>State and Local Sales Tax</a:t>
            </a:r>
          </a:p>
        </p:txBody>
      </p:sp>
      <p:sp>
        <p:nvSpPr>
          <p:cNvPr id="4" name="Date Placeholder 3">
            <a:extLst>
              <a:ext uri="{FF2B5EF4-FFF2-40B4-BE49-F238E27FC236}">
                <a16:creationId xmlns:a16="http://schemas.microsoft.com/office/drawing/2014/main" id="{E76551F6-FDB1-5E02-93CC-F05053707C42}"/>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EE59ECA5-ACBE-C560-F898-D30A78B73641}"/>
              </a:ext>
            </a:extLst>
          </p:cNvPr>
          <p:cNvSpPr>
            <a:spLocks noGrp="1"/>
          </p:cNvSpPr>
          <p:nvPr>
            <p:ph type="sldNum" sz="quarter" idx="12"/>
          </p:nvPr>
        </p:nvSpPr>
        <p:spPr/>
        <p:txBody>
          <a:bodyPr/>
          <a:lstStyle/>
          <a:p>
            <a:fld id="{784DC4BC-AE01-4C6D-870D-ADD2363A0B6C}" type="slidenum">
              <a:rPr lang="en-US" smtClean="0"/>
              <a:pPr/>
              <a:t>40</a:t>
            </a:fld>
            <a:endParaRPr lang="en-US" b="1" dirty="0"/>
          </a:p>
        </p:txBody>
      </p:sp>
    </p:spTree>
    <p:extLst>
      <p:ext uri="{BB962C8B-B14F-4D97-AF65-F5344CB8AC3E}">
        <p14:creationId xmlns:p14="http://schemas.microsoft.com/office/powerpoint/2010/main" val="3843970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1FAE5-F5E9-E15A-BD8F-33BFE3D29834}"/>
              </a:ext>
            </a:extLst>
          </p:cNvPr>
          <p:cNvSpPr>
            <a:spLocks noGrp="1"/>
          </p:cNvSpPr>
          <p:nvPr>
            <p:ph type="title"/>
          </p:nvPr>
        </p:nvSpPr>
        <p:spPr/>
        <p:txBody>
          <a:bodyPr/>
          <a:lstStyle/>
          <a:p>
            <a:r>
              <a:rPr lang="en-US" dirty="0"/>
              <a:t>State Sales Tax Revenue Collections – FY 2025-26</a:t>
            </a:r>
          </a:p>
        </p:txBody>
      </p:sp>
      <p:sp>
        <p:nvSpPr>
          <p:cNvPr id="4" name="Date Placeholder 3">
            <a:extLst>
              <a:ext uri="{FF2B5EF4-FFF2-40B4-BE49-F238E27FC236}">
                <a16:creationId xmlns:a16="http://schemas.microsoft.com/office/drawing/2014/main" id="{7EB44AB6-86EB-86CF-D024-1F050E6C7C6A}"/>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9459F72D-C978-2DC6-2B1E-FFFD1A9072F5}"/>
              </a:ext>
            </a:extLst>
          </p:cNvPr>
          <p:cNvSpPr>
            <a:spLocks noGrp="1"/>
          </p:cNvSpPr>
          <p:nvPr>
            <p:ph type="sldNum" sz="quarter" idx="12"/>
          </p:nvPr>
        </p:nvSpPr>
        <p:spPr/>
        <p:txBody>
          <a:bodyPr/>
          <a:lstStyle/>
          <a:p>
            <a:fld id="{784DC4BC-AE01-4C6D-870D-ADD2363A0B6C}" type="slidenum">
              <a:rPr lang="en-US" smtClean="0"/>
              <a:pPr/>
              <a:t>41</a:t>
            </a:fld>
            <a:endParaRPr lang="en-US" b="1" dirty="0"/>
          </a:p>
        </p:txBody>
      </p:sp>
      <p:sp>
        <p:nvSpPr>
          <p:cNvPr id="8" name="TextBox 7">
            <a:extLst>
              <a:ext uri="{FF2B5EF4-FFF2-40B4-BE49-F238E27FC236}">
                <a16:creationId xmlns:a16="http://schemas.microsoft.com/office/drawing/2014/main" id="{6695688E-CE5E-ADC6-D31C-29965ADB7271}"/>
              </a:ext>
            </a:extLst>
          </p:cNvPr>
          <p:cNvSpPr txBox="1"/>
          <p:nvPr/>
        </p:nvSpPr>
        <p:spPr>
          <a:xfrm>
            <a:off x="838200" y="5974923"/>
            <a:ext cx="9239631" cy="313932"/>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effectLst/>
                <a:uLnTx/>
                <a:uFillTx/>
                <a:latin typeface="Franklin Gothic Book"/>
                <a:ea typeface="+mn-ea"/>
                <a:cs typeface="+mn-cs"/>
              </a:rPr>
              <a:t>Note:  Includes Use Tax and excludes EIA and HEX interest revenue</a:t>
            </a:r>
          </a:p>
        </p:txBody>
      </p:sp>
      <p:graphicFrame>
        <p:nvGraphicFramePr>
          <p:cNvPr id="11" name="Content Placeholder 10">
            <a:extLst>
              <a:ext uri="{FF2B5EF4-FFF2-40B4-BE49-F238E27FC236}">
                <a16:creationId xmlns:a16="http://schemas.microsoft.com/office/drawing/2014/main" id="{2249CBA4-8B06-A833-F359-6CD059CF5A29}"/>
              </a:ext>
            </a:extLst>
          </p:cNvPr>
          <p:cNvGraphicFramePr>
            <a:graphicFrameLocks noGrp="1"/>
          </p:cNvGraphicFramePr>
          <p:nvPr>
            <p:ph idx="1"/>
            <p:extLst>
              <p:ext uri="{D42A27DB-BD31-4B8C-83A1-F6EECF244321}">
                <p14:modId xmlns:p14="http://schemas.microsoft.com/office/powerpoint/2010/main" val="2447280061"/>
              </p:ext>
            </p:extLst>
          </p:nvPr>
        </p:nvGraphicFramePr>
        <p:xfrm>
          <a:off x="1312640" y="1836931"/>
          <a:ext cx="9566720" cy="3036888"/>
        </p:xfrm>
        <a:graphic>
          <a:graphicData uri="http://schemas.openxmlformats.org/drawingml/2006/table">
            <a:tbl>
              <a:tblPr firstRow="1" bandRow="1">
                <a:tableStyleId>{ED083AE6-46FA-4A59-8FB0-9F97EB10719F}</a:tableStyleId>
              </a:tblPr>
              <a:tblGrid>
                <a:gridCol w="6530912">
                  <a:extLst>
                    <a:ext uri="{9D8B030D-6E8A-4147-A177-3AD203B41FA5}">
                      <a16:colId xmlns:a16="http://schemas.microsoft.com/office/drawing/2014/main" val="896022359"/>
                    </a:ext>
                  </a:extLst>
                </a:gridCol>
                <a:gridCol w="3035808">
                  <a:extLst>
                    <a:ext uri="{9D8B030D-6E8A-4147-A177-3AD203B41FA5}">
                      <a16:colId xmlns:a16="http://schemas.microsoft.com/office/drawing/2014/main" val="2923778643"/>
                    </a:ext>
                  </a:extLst>
                </a:gridCol>
              </a:tblGrid>
              <a:tr h="759222">
                <a:tc>
                  <a:txBody>
                    <a:bodyPr/>
                    <a:lstStyle/>
                    <a:p>
                      <a:pPr marL="0" algn="l" defTabSz="914400" rtl="0" eaLnBrk="1" latinLnBrk="0" hangingPunct="1">
                        <a:lnSpc>
                          <a:spcPct val="90000"/>
                        </a:lnSpc>
                        <a:spcBef>
                          <a:spcPct val="0"/>
                        </a:spcBef>
                        <a:buNone/>
                      </a:pPr>
                      <a:r>
                        <a:rPr lang="en-US" sz="2600" b="0" kern="1200" baseline="0" dirty="0">
                          <a:solidFill>
                            <a:srgbClr val="003366"/>
                          </a:solidFill>
                          <a:latin typeface="+mn-lt"/>
                          <a:ea typeface="+mj-ea"/>
                          <a:cs typeface="+mj-cs"/>
                        </a:rPr>
                        <a:t>4% General Fund</a:t>
                      </a:r>
                    </a:p>
                  </a:txBody>
                  <a:tcPr anchor="ctr">
                    <a:lnL w="12700" cmpd="sng">
                      <a:noFill/>
                    </a:lnL>
                    <a:lnR w="12700" cmpd="sng">
                      <a:noFill/>
                    </a:lnR>
                    <a:lnT w="12700" cmpd="sng">
                      <a:noFill/>
                    </a:lnT>
                    <a:lnB w="25400" cmpd="sng">
                      <a:noFill/>
                    </a:lnB>
                    <a:lnTlToBr w="12700" cmpd="sng">
                      <a:noFill/>
                      <a:prstDash val="solid"/>
                    </a:lnTlToBr>
                    <a:lnBlToTr w="12700" cmpd="sng">
                      <a:noFill/>
                      <a:prstDash val="solid"/>
                    </a:lnBlToTr>
                    <a:noFill/>
                  </a:tcPr>
                </a:tc>
                <a:tc>
                  <a:txBody>
                    <a:bodyPr/>
                    <a:lstStyle/>
                    <a:p>
                      <a:pPr algn="l" defTabSz="914400" rtl="0" eaLnBrk="1" latinLnBrk="0" hangingPunct="1">
                        <a:lnSpc>
                          <a:spcPct val="90000"/>
                        </a:lnSpc>
                        <a:spcBef>
                          <a:spcPct val="0"/>
                        </a:spcBef>
                        <a:buNone/>
                      </a:pPr>
                      <a:r>
                        <a:rPr lang="en-US" sz="2600" b="0" kern="1200" baseline="0" dirty="0">
                          <a:solidFill>
                            <a:srgbClr val="003366"/>
                          </a:solidFill>
                          <a:latin typeface="+mn-lt"/>
                          <a:ea typeface="+mj-ea"/>
                          <a:cs typeface="+mj-cs"/>
                        </a:rPr>
                        <a:t>$5,283.9 million</a:t>
                      </a:r>
                    </a:p>
                  </a:txBody>
                  <a:tcPr anchor="ctr">
                    <a:lnL w="12700" cmpd="sng">
                      <a:noFill/>
                    </a:lnL>
                    <a:lnR w="12700" cmpd="sng">
                      <a:noFill/>
                    </a:lnR>
                    <a:lnT w="127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2434872"/>
                  </a:ext>
                </a:extLst>
              </a:tr>
              <a:tr h="759222">
                <a:tc>
                  <a:txBody>
                    <a:bodyPr/>
                    <a:lstStyle/>
                    <a:p>
                      <a:pPr algn="l" defTabSz="914400" rtl="0" eaLnBrk="1" latinLnBrk="0" hangingPunct="1">
                        <a:lnSpc>
                          <a:spcPct val="90000"/>
                        </a:lnSpc>
                        <a:spcBef>
                          <a:spcPct val="0"/>
                        </a:spcBef>
                        <a:buNone/>
                      </a:pPr>
                      <a:r>
                        <a:rPr lang="en-US" sz="2600" kern="1200" baseline="0" dirty="0">
                          <a:solidFill>
                            <a:srgbClr val="003366"/>
                          </a:solidFill>
                          <a:latin typeface="+mn-lt"/>
                          <a:ea typeface="+mj-ea"/>
                          <a:cs typeface="+mj-cs"/>
                        </a:rPr>
                        <a:t>1% Education Improvement Act Fund (EIA)</a:t>
                      </a:r>
                    </a:p>
                  </a:txBody>
                  <a:tcPr anchor="ctr">
                    <a:lnL w="12700" cmpd="sng">
                      <a:noFill/>
                    </a:lnL>
                    <a:lnR w="12700" cmpd="sng">
                      <a:noFill/>
                    </a:lnR>
                    <a:lnT w="25400" cmpd="sng">
                      <a:noFill/>
                    </a:lnT>
                    <a:lnB w="12700" cmpd="sng">
                      <a:noFill/>
                    </a:lnB>
                    <a:lnTlToBr w="12700" cmpd="sng">
                      <a:noFill/>
                      <a:prstDash val="solid"/>
                    </a:lnTlToBr>
                    <a:lnBlToTr w="12700" cmpd="sng">
                      <a:noFill/>
                      <a:prstDash val="solid"/>
                    </a:lnBlToTr>
                    <a:noFill/>
                  </a:tcPr>
                </a:tc>
                <a:tc>
                  <a:txBody>
                    <a:bodyPr/>
                    <a:lstStyle/>
                    <a:p>
                      <a:pPr algn="l" defTabSz="914400" rtl="0" eaLnBrk="1" latinLnBrk="0" hangingPunct="1">
                        <a:lnSpc>
                          <a:spcPct val="90000"/>
                        </a:lnSpc>
                        <a:spcBef>
                          <a:spcPct val="0"/>
                        </a:spcBef>
                        <a:buNone/>
                      </a:pPr>
                      <a:r>
                        <a:rPr lang="en-US" sz="2600" kern="1200" baseline="0" dirty="0">
                          <a:solidFill>
                            <a:srgbClr val="003366"/>
                          </a:solidFill>
                          <a:latin typeface="+mn-lt"/>
                          <a:ea typeface="+mj-ea"/>
                          <a:cs typeface="+mj-cs"/>
                        </a:rPr>
                        <a:t>$1,367.7 million</a:t>
                      </a:r>
                    </a:p>
                  </a:txBody>
                  <a:tcPr anchor="ctr">
                    <a:lnL w="12700" cmpd="sng">
                      <a:noFill/>
                    </a:lnL>
                    <a:lnR w="12700" cmpd="sng">
                      <a:noFill/>
                    </a:lnR>
                    <a:lnT w="254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07119984"/>
                  </a:ext>
                </a:extLst>
              </a:tr>
              <a:tr h="759222">
                <a:tc>
                  <a: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600" kern="1200" baseline="0" dirty="0">
                          <a:solidFill>
                            <a:srgbClr val="003366"/>
                          </a:solidFill>
                          <a:latin typeface="+mn-lt"/>
                          <a:ea typeface="+mj-ea"/>
                          <a:cs typeface="+mj-cs"/>
                        </a:rPr>
                        <a:t>1% Homestead Exemption Fund (HEX)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defTabSz="914400" rtl="0" eaLnBrk="1" latinLnBrk="0" hangingPunct="1">
                        <a:lnSpc>
                          <a:spcPct val="90000"/>
                        </a:lnSpc>
                        <a:spcBef>
                          <a:spcPct val="0"/>
                        </a:spcBef>
                        <a:buNone/>
                      </a:pPr>
                      <a:r>
                        <a:rPr lang="en-US" sz="2600" kern="1200" baseline="0" dirty="0">
                          <a:solidFill>
                            <a:srgbClr val="003366"/>
                          </a:solidFill>
                          <a:latin typeface="+mn-lt"/>
                          <a:ea typeface="+mj-ea"/>
                          <a:cs typeface="+mj-cs"/>
                        </a:rPr>
                        <a:t>$1,248.4 million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5856987"/>
                  </a:ext>
                </a:extLst>
              </a:tr>
              <a:tr h="759222">
                <a:tc>
                  <a:txBody>
                    <a:bodyPr/>
                    <a:lstStyle/>
                    <a:p>
                      <a:pPr algn="l" defTabSz="914400" rtl="0" eaLnBrk="1" latinLnBrk="0" hangingPunct="1">
                        <a:lnSpc>
                          <a:spcPct val="90000"/>
                        </a:lnSpc>
                        <a:spcBef>
                          <a:spcPct val="0"/>
                        </a:spcBef>
                        <a:buNone/>
                      </a:pPr>
                      <a:r>
                        <a:rPr lang="en-US" sz="2600" kern="1200" baseline="0" dirty="0">
                          <a:solidFill>
                            <a:srgbClr val="003366"/>
                          </a:solidFill>
                          <a:latin typeface="+mn-lt"/>
                          <a:ea typeface="+mj-ea"/>
                          <a:cs typeface="+mj-cs"/>
                        </a:rPr>
                        <a:t>6% State Sales Tax Total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defTabSz="914400" rtl="0" eaLnBrk="1" latinLnBrk="0" hangingPunct="1">
                        <a:lnSpc>
                          <a:spcPct val="90000"/>
                        </a:lnSpc>
                        <a:spcBef>
                          <a:spcPct val="0"/>
                        </a:spcBef>
                        <a:buNone/>
                      </a:pPr>
                      <a:r>
                        <a:rPr lang="en-US" sz="2600" kern="1200" baseline="0" dirty="0">
                          <a:solidFill>
                            <a:srgbClr val="003366"/>
                          </a:solidFill>
                          <a:latin typeface="+mn-lt"/>
                          <a:ea typeface="+mj-ea"/>
                          <a:cs typeface="+mj-cs"/>
                        </a:rPr>
                        <a:t>$7,899.9 million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4944938"/>
                  </a:ext>
                </a:extLst>
              </a:tr>
            </a:tbl>
          </a:graphicData>
        </a:graphic>
      </p:graphicFrame>
    </p:spTree>
    <p:extLst>
      <p:ext uri="{BB962C8B-B14F-4D97-AF65-F5344CB8AC3E}">
        <p14:creationId xmlns:p14="http://schemas.microsoft.com/office/powerpoint/2010/main" val="418333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6069FC5-A17F-843B-1A43-0B5764888E16}"/>
              </a:ext>
            </a:extLst>
          </p:cNvPr>
          <p:cNvSpPr>
            <a:spLocks noGrp="1"/>
          </p:cNvSpPr>
          <p:nvPr>
            <p:ph type="title"/>
          </p:nvPr>
        </p:nvSpPr>
        <p:spPr>
          <a:xfrm>
            <a:off x="838200" y="600910"/>
            <a:ext cx="10515600" cy="667820"/>
          </a:xfrm>
        </p:spPr>
        <p:txBody>
          <a:bodyPr/>
          <a:lstStyle/>
          <a:p>
            <a:r>
              <a:rPr lang="en-US" dirty="0"/>
              <a:t>Sales Tax Base by Type of Purchaser</a:t>
            </a:r>
            <a:br>
              <a:rPr lang="en-US" dirty="0"/>
            </a:br>
            <a:r>
              <a:rPr lang="en-US" sz="2200" dirty="0"/>
              <a:t>Purchases are distributed almost equally between businesses and individuals (residents and visiting consumers) </a:t>
            </a:r>
            <a:br>
              <a:rPr lang="en-US" sz="2400" dirty="0"/>
            </a:br>
            <a:endParaRPr lang="en-US" sz="2400" dirty="0"/>
          </a:p>
        </p:txBody>
      </p:sp>
      <p:sp>
        <p:nvSpPr>
          <p:cNvPr id="4" name="Date Placeholder 3">
            <a:extLst>
              <a:ext uri="{FF2B5EF4-FFF2-40B4-BE49-F238E27FC236}">
                <a16:creationId xmlns:a16="http://schemas.microsoft.com/office/drawing/2014/main" id="{FD980A64-F97E-D1EC-747A-06AA82478A91}"/>
              </a:ext>
            </a:extLst>
          </p:cNvPr>
          <p:cNvSpPr>
            <a:spLocks noGrp="1"/>
          </p:cNvSpPr>
          <p:nvPr>
            <p:ph type="dt" sz="half" idx="10"/>
          </p:nvPr>
        </p:nvSpPr>
        <p:spPr>
          <a:xfrm>
            <a:off x="4724400" y="6417326"/>
            <a:ext cx="2743200" cy="365125"/>
          </a:xfrm>
        </p:spPr>
        <p:txBody>
          <a:bodyPr/>
          <a:lstStyle/>
          <a:p>
            <a:r>
              <a:rPr lang="en-US" dirty="0"/>
              <a:t>September 10, 2026</a:t>
            </a:r>
          </a:p>
        </p:txBody>
      </p:sp>
      <p:sp>
        <p:nvSpPr>
          <p:cNvPr id="5" name="Slide Number Placeholder 4">
            <a:extLst>
              <a:ext uri="{FF2B5EF4-FFF2-40B4-BE49-F238E27FC236}">
                <a16:creationId xmlns:a16="http://schemas.microsoft.com/office/drawing/2014/main" id="{513FB0C4-E581-D234-02AA-AE6AD4BBF33F}"/>
              </a:ext>
            </a:extLst>
          </p:cNvPr>
          <p:cNvSpPr>
            <a:spLocks noGrp="1"/>
          </p:cNvSpPr>
          <p:nvPr>
            <p:ph type="sldNum" sz="quarter" idx="12"/>
          </p:nvPr>
        </p:nvSpPr>
        <p:spPr>
          <a:xfrm>
            <a:off x="8610600" y="6410510"/>
            <a:ext cx="2743200" cy="365125"/>
          </a:xfrm>
        </p:spPr>
        <p:txBody>
          <a:bodyPr/>
          <a:lstStyle/>
          <a:p>
            <a:fld id="{784DC4BC-AE01-4C6D-870D-ADD2363A0B6C}" type="slidenum">
              <a:rPr lang="en-US" smtClean="0"/>
              <a:pPr/>
              <a:t>42</a:t>
            </a:fld>
            <a:endParaRPr lang="en-US" dirty="0"/>
          </a:p>
        </p:txBody>
      </p:sp>
      <p:graphicFrame>
        <p:nvGraphicFramePr>
          <p:cNvPr id="7" name="Content Placeholder 6">
            <a:extLst>
              <a:ext uri="{FF2B5EF4-FFF2-40B4-BE49-F238E27FC236}">
                <a16:creationId xmlns:a16="http://schemas.microsoft.com/office/drawing/2014/main" id="{27959FBC-FF1B-D31D-43BB-8D7D035CBF29}"/>
              </a:ext>
            </a:extLst>
          </p:cNvPr>
          <p:cNvGraphicFramePr>
            <a:graphicFrameLocks noGrp="1"/>
          </p:cNvGraphicFramePr>
          <p:nvPr>
            <p:ph idx="1"/>
            <p:extLst>
              <p:ext uri="{D42A27DB-BD31-4B8C-83A1-F6EECF244321}">
                <p14:modId xmlns:p14="http://schemas.microsoft.com/office/powerpoint/2010/main" val="3175707065"/>
              </p:ext>
            </p:extLst>
          </p:nvPr>
        </p:nvGraphicFramePr>
        <p:xfrm>
          <a:off x="685800" y="1268730"/>
          <a:ext cx="10668000" cy="49082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5051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6A398-F824-6699-D6D4-C89434CAEDF7}"/>
              </a:ext>
            </a:extLst>
          </p:cNvPr>
          <p:cNvSpPr>
            <a:spLocks noGrp="1"/>
          </p:cNvSpPr>
          <p:nvPr>
            <p:ph type="title"/>
          </p:nvPr>
        </p:nvSpPr>
        <p:spPr>
          <a:xfrm>
            <a:off x="838200" y="146518"/>
            <a:ext cx="10515600" cy="1187196"/>
          </a:xfrm>
        </p:spPr>
        <p:txBody>
          <a:bodyPr/>
          <a:lstStyle/>
          <a:p>
            <a:r>
              <a:rPr lang="en-US" dirty="0"/>
              <a:t>State Sales Tax as a Percentage of Personal Income</a:t>
            </a:r>
            <a:br>
              <a:rPr lang="en-US" dirty="0"/>
            </a:br>
            <a:r>
              <a:rPr lang="en-US" sz="2400" dirty="0"/>
              <a:t>Total revenues from the 6% sales tax are a smaller percentage of personal income than the 4% sales tax in FY 84</a:t>
            </a:r>
            <a:endParaRPr lang="en-US" dirty="0"/>
          </a:p>
        </p:txBody>
      </p:sp>
      <p:sp>
        <p:nvSpPr>
          <p:cNvPr id="4" name="Date Placeholder 3">
            <a:extLst>
              <a:ext uri="{FF2B5EF4-FFF2-40B4-BE49-F238E27FC236}">
                <a16:creationId xmlns:a16="http://schemas.microsoft.com/office/drawing/2014/main" id="{35922AFF-2751-6D7F-9F2F-3CD58353081A}"/>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2ED082EF-B4D3-5C6F-5DED-FD29520244D3}"/>
              </a:ext>
            </a:extLst>
          </p:cNvPr>
          <p:cNvSpPr>
            <a:spLocks noGrp="1"/>
          </p:cNvSpPr>
          <p:nvPr>
            <p:ph type="sldNum" sz="quarter" idx="12"/>
          </p:nvPr>
        </p:nvSpPr>
        <p:spPr/>
        <p:txBody>
          <a:bodyPr/>
          <a:lstStyle/>
          <a:p>
            <a:fld id="{784DC4BC-AE01-4C6D-870D-ADD2363A0B6C}" type="slidenum">
              <a:rPr lang="en-US" smtClean="0"/>
              <a:pPr/>
              <a:t>43</a:t>
            </a:fld>
            <a:endParaRPr lang="en-US" b="1" dirty="0"/>
          </a:p>
        </p:txBody>
      </p:sp>
      <p:graphicFrame>
        <p:nvGraphicFramePr>
          <p:cNvPr id="13" name="Content Placeholder 12">
            <a:extLst>
              <a:ext uri="{FF2B5EF4-FFF2-40B4-BE49-F238E27FC236}">
                <a16:creationId xmlns:a16="http://schemas.microsoft.com/office/drawing/2014/main" id="{00000000-0008-0000-1000-000002000000}"/>
              </a:ext>
            </a:extLst>
          </p:cNvPr>
          <p:cNvGraphicFramePr>
            <a:graphicFrameLocks noGrp="1"/>
          </p:cNvGraphicFramePr>
          <p:nvPr>
            <p:ph idx="1"/>
            <p:extLst>
              <p:ext uri="{D42A27DB-BD31-4B8C-83A1-F6EECF244321}">
                <p14:modId xmlns:p14="http://schemas.microsoft.com/office/powerpoint/2010/main" val="2836925595"/>
              </p:ext>
            </p:extLst>
          </p:nvPr>
        </p:nvGraphicFramePr>
        <p:xfrm>
          <a:off x="838201" y="1453896"/>
          <a:ext cx="10326624" cy="47230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73410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27F30-4FC7-EB2A-789B-74298F951625}"/>
              </a:ext>
            </a:extLst>
          </p:cNvPr>
          <p:cNvSpPr>
            <a:spLocks noGrp="1"/>
          </p:cNvSpPr>
          <p:nvPr>
            <p:ph type="title"/>
          </p:nvPr>
        </p:nvSpPr>
        <p:spPr>
          <a:xfrm>
            <a:off x="481584" y="199697"/>
            <a:ext cx="10515600" cy="1335415"/>
          </a:xfrm>
        </p:spPr>
        <p:txBody>
          <a:bodyPr/>
          <a:lstStyle/>
          <a:p>
            <a:r>
              <a:rPr lang="en-US" dirty="0"/>
              <a:t>Share of Consumer Spending on Goods</a:t>
            </a:r>
            <a:br>
              <a:rPr lang="en-US" dirty="0"/>
            </a:br>
            <a:r>
              <a:rPr lang="en-US" sz="2400" dirty="0"/>
              <a:t>Spending on goods as a percentage of total consumption varies over time with changes in consumer preferences, prices, and income; the share has decreased by approximately 5% since 1998</a:t>
            </a:r>
          </a:p>
        </p:txBody>
      </p:sp>
      <p:sp>
        <p:nvSpPr>
          <p:cNvPr id="4" name="Date Placeholder 3">
            <a:extLst>
              <a:ext uri="{FF2B5EF4-FFF2-40B4-BE49-F238E27FC236}">
                <a16:creationId xmlns:a16="http://schemas.microsoft.com/office/drawing/2014/main" id="{86D72B8F-8714-E15B-06F1-8642CF5AA72D}"/>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A0C9771-1E9E-32E9-C3A1-09B3ABDDA5CA}"/>
              </a:ext>
            </a:extLst>
          </p:cNvPr>
          <p:cNvSpPr>
            <a:spLocks noGrp="1"/>
          </p:cNvSpPr>
          <p:nvPr>
            <p:ph type="sldNum" sz="quarter" idx="12"/>
          </p:nvPr>
        </p:nvSpPr>
        <p:spPr/>
        <p:txBody>
          <a:bodyPr/>
          <a:lstStyle/>
          <a:p>
            <a:fld id="{784DC4BC-AE01-4C6D-870D-ADD2363A0B6C}" type="slidenum">
              <a:rPr lang="en-US" smtClean="0"/>
              <a:pPr/>
              <a:t>44</a:t>
            </a:fld>
            <a:endParaRPr lang="en-US" b="1" dirty="0"/>
          </a:p>
        </p:txBody>
      </p:sp>
      <p:graphicFrame>
        <p:nvGraphicFramePr>
          <p:cNvPr id="9" name="Content Placeholder 8">
            <a:extLst>
              <a:ext uri="{FF2B5EF4-FFF2-40B4-BE49-F238E27FC236}">
                <a16:creationId xmlns:a16="http://schemas.microsoft.com/office/drawing/2014/main" id="{27C35473-7F4B-C84F-86B2-CB5508D07281}"/>
              </a:ext>
            </a:extLst>
          </p:cNvPr>
          <p:cNvGraphicFramePr>
            <a:graphicFrameLocks noGrp="1"/>
          </p:cNvGraphicFramePr>
          <p:nvPr>
            <p:ph idx="1"/>
            <p:extLst>
              <p:ext uri="{D42A27DB-BD31-4B8C-83A1-F6EECF244321}">
                <p14:modId xmlns:p14="http://schemas.microsoft.com/office/powerpoint/2010/main" val="3706212031"/>
              </p:ext>
            </p:extLst>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11353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DB832-8FB7-77BB-B95C-8F700FA5F7A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2577AA2-C0C9-737E-FFF7-BA36D580F429}"/>
              </a:ext>
            </a:extLst>
          </p:cNvPr>
          <p:cNvSpPr>
            <a:spLocks noGrp="1"/>
          </p:cNvSpPr>
          <p:nvPr>
            <p:ph type="title"/>
          </p:nvPr>
        </p:nvSpPr>
        <p:spPr>
          <a:xfrm>
            <a:off x="396412" y="1013084"/>
            <a:ext cx="10515600" cy="267128"/>
          </a:xfrm>
        </p:spPr>
        <p:txBody>
          <a:bodyPr/>
          <a:lstStyle/>
          <a:p>
            <a:br>
              <a:rPr lang="en-US" dirty="0"/>
            </a:br>
            <a:br>
              <a:rPr lang="en-US" dirty="0"/>
            </a:br>
            <a:br>
              <a:rPr lang="en-US" dirty="0"/>
            </a:br>
            <a:endParaRPr lang="en-US" dirty="0"/>
          </a:p>
        </p:txBody>
      </p:sp>
      <p:sp>
        <p:nvSpPr>
          <p:cNvPr id="4" name="Date Placeholder 3">
            <a:extLst>
              <a:ext uri="{FF2B5EF4-FFF2-40B4-BE49-F238E27FC236}">
                <a16:creationId xmlns:a16="http://schemas.microsoft.com/office/drawing/2014/main" id="{E1318E9A-7D06-767D-6C5A-80912989B10A}"/>
              </a:ext>
            </a:extLst>
          </p:cNvPr>
          <p:cNvSpPr>
            <a:spLocks noGrp="1"/>
          </p:cNvSpPr>
          <p:nvPr>
            <p:ph type="dt" sz="half" idx="10"/>
          </p:nvPr>
        </p:nvSpPr>
        <p:spPr>
          <a:xfrm>
            <a:off x="4724400" y="6417326"/>
            <a:ext cx="2743200" cy="365125"/>
          </a:xfrm>
        </p:spPr>
        <p:txBody>
          <a:bodyPr/>
          <a:lstStyle/>
          <a:p>
            <a:r>
              <a:rPr lang="en-US" dirty="0"/>
              <a:t>September 10, 2026</a:t>
            </a:r>
          </a:p>
        </p:txBody>
      </p:sp>
      <p:sp>
        <p:nvSpPr>
          <p:cNvPr id="5" name="Slide Number Placeholder 4">
            <a:extLst>
              <a:ext uri="{FF2B5EF4-FFF2-40B4-BE49-F238E27FC236}">
                <a16:creationId xmlns:a16="http://schemas.microsoft.com/office/drawing/2014/main" id="{E43037CF-0804-BF49-E83B-AB0DEAE171AB}"/>
              </a:ext>
            </a:extLst>
          </p:cNvPr>
          <p:cNvSpPr>
            <a:spLocks noGrp="1"/>
          </p:cNvSpPr>
          <p:nvPr>
            <p:ph type="sldNum" sz="quarter" idx="12"/>
          </p:nvPr>
        </p:nvSpPr>
        <p:spPr>
          <a:xfrm>
            <a:off x="8610600" y="6410510"/>
            <a:ext cx="2743200" cy="365125"/>
          </a:xfrm>
        </p:spPr>
        <p:txBody>
          <a:bodyPr/>
          <a:lstStyle/>
          <a:p>
            <a:fld id="{784DC4BC-AE01-4C6D-870D-ADD2363A0B6C}" type="slidenum">
              <a:rPr lang="en-US" smtClean="0"/>
              <a:pPr/>
              <a:t>45</a:t>
            </a:fld>
            <a:endParaRPr lang="en-US" dirty="0"/>
          </a:p>
        </p:txBody>
      </p:sp>
      <p:graphicFrame>
        <p:nvGraphicFramePr>
          <p:cNvPr id="7" name="Content Placeholder 6">
            <a:extLst>
              <a:ext uri="{FF2B5EF4-FFF2-40B4-BE49-F238E27FC236}">
                <a16:creationId xmlns:a16="http://schemas.microsoft.com/office/drawing/2014/main" id="{DC3D36D0-E870-27B5-BA55-A6BAFD63D9F9}"/>
              </a:ext>
            </a:extLst>
          </p:cNvPr>
          <p:cNvGraphicFramePr>
            <a:graphicFrameLocks noGrp="1"/>
          </p:cNvGraphicFramePr>
          <p:nvPr>
            <p:ph idx="1"/>
            <p:extLst>
              <p:ext uri="{D42A27DB-BD31-4B8C-83A1-F6EECF244321}">
                <p14:modId xmlns:p14="http://schemas.microsoft.com/office/powerpoint/2010/main" val="3793166878"/>
              </p:ext>
            </p:extLst>
          </p:nvPr>
        </p:nvGraphicFramePr>
        <p:xfrm>
          <a:off x="838200" y="1280212"/>
          <a:ext cx="10515600" cy="4896751"/>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871F0BF1-BDA2-DCEF-550C-7930B71A9EED}"/>
              </a:ext>
            </a:extLst>
          </p:cNvPr>
          <p:cNvSpPr txBox="1"/>
          <p:nvPr/>
        </p:nvSpPr>
        <p:spPr>
          <a:xfrm>
            <a:off x="557048" y="242451"/>
            <a:ext cx="10936960" cy="923330"/>
          </a:xfrm>
          <a:prstGeom prst="rect">
            <a:avLst/>
          </a:prstGeom>
          <a:noFill/>
        </p:spPr>
        <p:txBody>
          <a:bodyPr wrap="square">
            <a:spAutoFit/>
          </a:bodyPr>
          <a:lstStyle/>
          <a:p>
            <a:r>
              <a:rPr kumimoji="0" lang="en-US" sz="3000" b="0" i="0" u="none" strike="noStrike" kern="1200" cap="none" spc="0" normalizeH="0" baseline="0" noProof="0" dirty="0">
                <a:ln>
                  <a:noFill/>
                </a:ln>
                <a:solidFill>
                  <a:srgbClr val="003366"/>
                </a:solidFill>
                <a:effectLst/>
                <a:uLnTx/>
                <a:uFillTx/>
                <a:latin typeface="Franklin Gothic Medium"/>
                <a:ea typeface="+mj-ea"/>
                <a:cs typeface="+mj-cs"/>
              </a:rPr>
              <a:t>SC Taxable Sales as a Percentage of Personal Income</a:t>
            </a:r>
            <a:br>
              <a:rPr kumimoji="0" lang="en-US" sz="3000" b="0" i="0" u="none" strike="noStrike" kern="1200" cap="none" spc="0" normalizeH="0" baseline="0" noProof="0" dirty="0">
                <a:ln>
                  <a:noFill/>
                </a:ln>
                <a:solidFill>
                  <a:srgbClr val="003366"/>
                </a:solidFill>
                <a:effectLst/>
                <a:uLnTx/>
                <a:uFillTx/>
                <a:latin typeface="Franklin Gothic Medium"/>
                <a:ea typeface="+mj-ea"/>
                <a:cs typeface="+mj-cs"/>
              </a:rPr>
            </a:br>
            <a:r>
              <a:rPr lang="en-US" sz="2400" dirty="0">
                <a:solidFill>
                  <a:srgbClr val="003366"/>
                </a:solidFill>
                <a:latin typeface="Franklin Gothic Medium"/>
                <a:ea typeface="+mj-ea"/>
                <a:cs typeface="+mj-cs"/>
              </a:rPr>
              <a:t>Approximately 13% of personal income is spent on taxable purchases</a:t>
            </a:r>
            <a:endParaRPr lang="en-US" sz="2400" dirty="0"/>
          </a:p>
        </p:txBody>
      </p:sp>
    </p:spTree>
    <p:extLst>
      <p:ext uri="{BB962C8B-B14F-4D97-AF65-F5344CB8AC3E}">
        <p14:creationId xmlns:p14="http://schemas.microsoft.com/office/powerpoint/2010/main" val="1766713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483E9-66BF-241D-5F85-A4536809788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2424A67-65EF-A536-323A-2330E86BE303}"/>
              </a:ext>
            </a:extLst>
          </p:cNvPr>
          <p:cNvSpPr>
            <a:spLocks noGrp="1"/>
          </p:cNvSpPr>
          <p:nvPr>
            <p:ph type="title"/>
          </p:nvPr>
        </p:nvSpPr>
        <p:spPr>
          <a:xfrm>
            <a:off x="668544" y="123816"/>
            <a:ext cx="10515600" cy="1280212"/>
          </a:xfrm>
        </p:spPr>
        <p:txBody>
          <a:bodyPr/>
          <a:lstStyle/>
          <a:p>
            <a:r>
              <a:rPr lang="en-US" dirty="0"/>
              <a:t>Sales Tax Base by Taxable Items</a:t>
            </a:r>
            <a:br>
              <a:rPr lang="en-US" dirty="0"/>
            </a:br>
            <a:r>
              <a:rPr lang="en-US" sz="2400" dirty="0"/>
              <a:t>Retail, restaurants and food services, and telecommunications make up over 77% of reported taxable sales</a:t>
            </a:r>
            <a:endParaRPr lang="en-US" dirty="0"/>
          </a:p>
        </p:txBody>
      </p:sp>
      <p:sp>
        <p:nvSpPr>
          <p:cNvPr id="4" name="Date Placeholder 3">
            <a:extLst>
              <a:ext uri="{FF2B5EF4-FFF2-40B4-BE49-F238E27FC236}">
                <a16:creationId xmlns:a16="http://schemas.microsoft.com/office/drawing/2014/main" id="{6DFA992C-1F0A-8CBE-35F6-5829D98BB791}"/>
              </a:ext>
            </a:extLst>
          </p:cNvPr>
          <p:cNvSpPr>
            <a:spLocks noGrp="1"/>
          </p:cNvSpPr>
          <p:nvPr>
            <p:ph type="dt" sz="half" idx="10"/>
          </p:nvPr>
        </p:nvSpPr>
        <p:spPr>
          <a:xfrm>
            <a:off x="4724400" y="6417326"/>
            <a:ext cx="2743200" cy="365125"/>
          </a:xfrm>
        </p:spPr>
        <p:txBody>
          <a:bodyPr/>
          <a:lstStyle/>
          <a:p>
            <a:r>
              <a:rPr lang="en-US" dirty="0"/>
              <a:t>September 10, 2026</a:t>
            </a:r>
          </a:p>
        </p:txBody>
      </p:sp>
      <p:sp>
        <p:nvSpPr>
          <p:cNvPr id="5" name="Slide Number Placeholder 4">
            <a:extLst>
              <a:ext uri="{FF2B5EF4-FFF2-40B4-BE49-F238E27FC236}">
                <a16:creationId xmlns:a16="http://schemas.microsoft.com/office/drawing/2014/main" id="{7EC5CFF7-6F9C-D300-494F-6E48ABACAE71}"/>
              </a:ext>
            </a:extLst>
          </p:cNvPr>
          <p:cNvSpPr>
            <a:spLocks noGrp="1"/>
          </p:cNvSpPr>
          <p:nvPr>
            <p:ph type="sldNum" sz="quarter" idx="12"/>
          </p:nvPr>
        </p:nvSpPr>
        <p:spPr>
          <a:xfrm>
            <a:off x="8610600" y="6410510"/>
            <a:ext cx="2743200" cy="365125"/>
          </a:xfrm>
        </p:spPr>
        <p:txBody>
          <a:bodyPr/>
          <a:lstStyle/>
          <a:p>
            <a:fld id="{784DC4BC-AE01-4C6D-870D-ADD2363A0B6C}" type="slidenum">
              <a:rPr lang="en-US" smtClean="0"/>
              <a:pPr/>
              <a:t>46</a:t>
            </a:fld>
            <a:endParaRPr lang="en-US" dirty="0"/>
          </a:p>
        </p:txBody>
      </p:sp>
      <p:graphicFrame>
        <p:nvGraphicFramePr>
          <p:cNvPr id="7" name="Content Placeholder 6">
            <a:extLst>
              <a:ext uri="{FF2B5EF4-FFF2-40B4-BE49-F238E27FC236}">
                <a16:creationId xmlns:a16="http://schemas.microsoft.com/office/drawing/2014/main" id="{39AF9434-4475-6F0D-1D19-F1BFA2AAA338}"/>
              </a:ext>
            </a:extLst>
          </p:cNvPr>
          <p:cNvGraphicFramePr>
            <a:graphicFrameLocks noGrp="1"/>
          </p:cNvGraphicFramePr>
          <p:nvPr>
            <p:ph idx="1"/>
            <p:extLst>
              <p:ext uri="{D42A27DB-BD31-4B8C-83A1-F6EECF244321}">
                <p14:modId xmlns:p14="http://schemas.microsoft.com/office/powerpoint/2010/main" val="495881999"/>
              </p:ext>
            </p:extLst>
          </p:nvPr>
        </p:nvGraphicFramePr>
        <p:xfrm>
          <a:off x="838200" y="1527844"/>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87589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F4C4D-6E01-28DE-26A8-2D5AD75743D0}"/>
              </a:ext>
            </a:extLst>
          </p:cNvPr>
          <p:cNvSpPr>
            <a:spLocks noGrp="1"/>
          </p:cNvSpPr>
          <p:nvPr>
            <p:ph type="title"/>
          </p:nvPr>
        </p:nvSpPr>
        <p:spPr>
          <a:xfrm>
            <a:off x="612272" y="245088"/>
            <a:ext cx="10515600" cy="1019792"/>
          </a:xfrm>
        </p:spPr>
        <p:txBody>
          <a:bodyPr/>
          <a:lstStyle/>
          <a:p>
            <a:r>
              <a:rPr lang="en-US" dirty="0"/>
              <a:t>Sales Tax Exemptions</a:t>
            </a:r>
            <a:br>
              <a:rPr lang="en-US" dirty="0"/>
            </a:br>
            <a:r>
              <a:rPr lang="en-US" sz="2400" dirty="0"/>
              <a:t>Five exemptions make up over 66% of the FY 2025-26 total estimated state sales tax exemptions</a:t>
            </a:r>
            <a:endParaRPr lang="en-US" sz="2400" dirty="0">
              <a:highlight>
                <a:srgbClr val="FFFF00"/>
              </a:highlight>
            </a:endParaRPr>
          </a:p>
        </p:txBody>
      </p:sp>
      <p:sp>
        <p:nvSpPr>
          <p:cNvPr id="4" name="Date Placeholder 3">
            <a:extLst>
              <a:ext uri="{FF2B5EF4-FFF2-40B4-BE49-F238E27FC236}">
                <a16:creationId xmlns:a16="http://schemas.microsoft.com/office/drawing/2014/main" id="{794D4A31-806E-D1FE-B7F3-B6763576C635}"/>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5A78C8CB-E774-A021-B4AE-685E0B78D988}"/>
              </a:ext>
            </a:extLst>
          </p:cNvPr>
          <p:cNvSpPr>
            <a:spLocks noGrp="1"/>
          </p:cNvSpPr>
          <p:nvPr>
            <p:ph type="sldNum" sz="quarter" idx="12"/>
          </p:nvPr>
        </p:nvSpPr>
        <p:spPr/>
        <p:txBody>
          <a:bodyPr/>
          <a:lstStyle/>
          <a:p>
            <a:fld id="{784DC4BC-AE01-4C6D-870D-ADD2363A0B6C}" type="slidenum">
              <a:rPr lang="en-US" smtClean="0"/>
              <a:pPr/>
              <a:t>47</a:t>
            </a:fld>
            <a:endParaRPr lang="en-US" b="1" dirty="0"/>
          </a:p>
        </p:txBody>
      </p:sp>
      <p:graphicFrame>
        <p:nvGraphicFramePr>
          <p:cNvPr id="7" name="Content Placeholder 6">
            <a:extLst>
              <a:ext uri="{FF2B5EF4-FFF2-40B4-BE49-F238E27FC236}">
                <a16:creationId xmlns:a16="http://schemas.microsoft.com/office/drawing/2014/main" id="{1DB855CF-5F08-D58F-351D-F723D4A10E15}"/>
              </a:ext>
            </a:extLst>
          </p:cNvPr>
          <p:cNvGraphicFramePr>
            <a:graphicFrameLocks noGrp="1"/>
          </p:cNvGraphicFramePr>
          <p:nvPr>
            <p:ph idx="1"/>
            <p:extLst>
              <p:ext uri="{D42A27DB-BD31-4B8C-83A1-F6EECF244321}">
                <p14:modId xmlns:p14="http://schemas.microsoft.com/office/powerpoint/2010/main" val="2003046498"/>
              </p:ext>
            </p:extLst>
          </p:nvPr>
        </p:nvGraphicFramePr>
        <p:xfrm>
          <a:off x="838200" y="1535113"/>
          <a:ext cx="10515600"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39015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D773-CA4B-42CD-7356-CAFC5B9035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F12D3-ED59-9204-668C-0D600F5D5280}"/>
              </a:ext>
            </a:extLst>
          </p:cNvPr>
          <p:cNvSpPr>
            <a:spLocks noGrp="1"/>
          </p:cNvSpPr>
          <p:nvPr>
            <p:ph type="title"/>
          </p:nvPr>
        </p:nvSpPr>
        <p:spPr>
          <a:xfrm>
            <a:off x="838200" y="365126"/>
            <a:ext cx="10515600" cy="706929"/>
          </a:xfrm>
        </p:spPr>
        <p:txBody>
          <a:bodyPr/>
          <a:lstStyle/>
          <a:p>
            <a:r>
              <a:rPr lang="en-US" dirty="0"/>
              <a:t>Total State and Local Sales and Use Tax Collections</a:t>
            </a:r>
            <a:endParaRPr lang="en-US" dirty="0">
              <a:highlight>
                <a:srgbClr val="FFFF00"/>
              </a:highlight>
            </a:endParaRPr>
          </a:p>
        </p:txBody>
      </p:sp>
      <p:sp>
        <p:nvSpPr>
          <p:cNvPr id="4" name="Date Placeholder 3">
            <a:extLst>
              <a:ext uri="{FF2B5EF4-FFF2-40B4-BE49-F238E27FC236}">
                <a16:creationId xmlns:a16="http://schemas.microsoft.com/office/drawing/2014/main" id="{43E884F6-605D-0C52-F5B1-F5809E2C041B}"/>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CCB25E3B-D386-D5BE-A018-38D09EC700CE}"/>
              </a:ext>
            </a:extLst>
          </p:cNvPr>
          <p:cNvSpPr>
            <a:spLocks noGrp="1"/>
          </p:cNvSpPr>
          <p:nvPr>
            <p:ph type="sldNum" sz="quarter" idx="12"/>
          </p:nvPr>
        </p:nvSpPr>
        <p:spPr/>
        <p:txBody>
          <a:bodyPr/>
          <a:lstStyle/>
          <a:p>
            <a:fld id="{784DC4BC-AE01-4C6D-870D-ADD2363A0B6C}" type="slidenum">
              <a:rPr lang="en-US" smtClean="0"/>
              <a:pPr/>
              <a:t>48</a:t>
            </a:fld>
            <a:endParaRPr lang="en-US" b="1" dirty="0"/>
          </a:p>
        </p:txBody>
      </p:sp>
      <p:graphicFrame>
        <p:nvGraphicFramePr>
          <p:cNvPr id="7" name="Content Placeholder 6">
            <a:extLst>
              <a:ext uri="{FF2B5EF4-FFF2-40B4-BE49-F238E27FC236}">
                <a16:creationId xmlns:a16="http://schemas.microsoft.com/office/drawing/2014/main" id="{661ABD88-FE5F-37CA-7D22-BC68D78EA536}"/>
              </a:ext>
            </a:extLst>
          </p:cNvPr>
          <p:cNvGraphicFramePr>
            <a:graphicFrameLocks noGrp="1"/>
          </p:cNvGraphicFramePr>
          <p:nvPr>
            <p:ph idx="1"/>
            <p:extLst>
              <p:ext uri="{D42A27DB-BD31-4B8C-83A1-F6EECF244321}">
                <p14:modId xmlns:p14="http://schemas.microsoft.com/office/powerpoint/2010/main" val="4101597803"/>
              </p:ext>
            </p:extLst>
          </p:nvPr>
        </p:nvGraphicFramePr>
        <p:xfrm>
          <a:off x="838200" y="1072054"/>
          <a:ext cx="10515600" cy="51951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62969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24CE9-A269-A357-C8E6-4695E0586B49}"/>
              </a:ext>
            </a:extLst>
          </p:cNvPr>
          <p:cNvSpPr>
            <a:spLocks noGrp="1"/>
          </p:cNvSpPr>
          <p:nvPr>
            <p:ph type="title"/>
          </p:nvPr>
        </p:nvSpPr>
        <p:spPr/>
        <p:txBody>
          <a:bodyPr/>
          <a:lstStyle/>
          <a:p>
            <a:r>
              <a:rPr lang="en-US" dirty="0"/>
              <a:t>Total (State and Local) Sales Tax Rate by County</a:t>
            </a:r>
            <a:br>
              <a:rPr lang="en-US" dirty="0"/>
            </a:br>
            <a:r>
              <a:rPr lang="en-US" sz="2400" dirty="0"/>
              <a:t>As of May 1, 2026, the total sales tax is as high as 9% in some counties</a:t>
            </a:r>
          </a:p>
        </p:txBody>
      </p:sp>
      <p:sp>
        <p:nvSpPr>
          <p:cNvPr id="4" name="Date Placeholder 3">
            <a:extLst>
              <a:ext uri="{FF2B5EF4-FFF2-40B4-BE49-F238E27FC236}">
                <a16:creationId xmlns:a16="http://schemas.microsoft.com/office/drawing/2014/main" id="{7A5C2390-46CB-CEC1-0CE4-A015D51D235F}"/>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70F64033-12C6-43B9-FBD3-DCE401F3540F}"/>
              </a:ext>
            </a:extLst>
          </p:cNvPr>
          <p:cNvSpPr>
            <a:spLocks noGrp="1"/>
          </p:cNvSpPr>
          <p:nvPr>
            <p:ph type="sldNum" sz="quarter" idx="12"/>
          </p:nvPr>
        </p:nvSpPr>
        <p:spPr/>
        <p:txBody>
          <a:bodyPr/>
          <a:lstStyle/>
          <a:p>
            <a:fld id="{784DC4BC-AE01-4C6D-870D-ADD2363A0B6C}" type="slidenum">
              <a:rPr lang="en-US" smtClean="0"/>
              <a:pPr/>
              <a:t>49</a:t>
            </a:fld>
            <a:endParaRPr lang="en-US" b="1" dirty="0"/>
          </a:p>
        </p:txBody>
      </p:sp>
      <p:graphicFrame>
        <p:nvGraphicFramePr>
          <p:cNvPr id="6" name="Content Placeholder 5">
            <a:extLst>
              <a:ext uri="{FF2B5EF4-FFF2-40B4-BE49-F238E27FC236}">
                <a16:creationId xmlns:a16="http://schemas.microsoft.com/office/drawing/2014/main" id="{71409958-BD12-44B3-5D47-523D05D778EF}"/>
              </a:ext>
            </a:extLst>
          </p:cNvPr>
          <p:cNvGraphicFramePr>
            <a:graphicFrameLocks noGrp="1"/>
          </p:cNvGraphicFramePr>
          <p:nvPr>
            <p:ph idx="1"/>
            <p:extLst>
              <p:ext uri="{D42A27DB-BD31-4B8C-83A1-F6EECF244321}">
                <p14:modId xmlns:p14="http://schemas.microsoft.com/office/powerpoint/2010/main" val="2453304650"/>
              </p:ext>
            </p:extLst>
          </p:nvPr>
        </p:nvGraphicFramePr>
        <p:xfrm>
          <a:off x="838200" y="1301675"/>
          <a:ext cx="10515600" cy="48752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8336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3AAA-83B6-EFB5-2A16-CB8AFA322BDD}"/>
              </a:ext>
            </a:extLst>
          </p:cNvPr>
          <p:cNvSpPr>
            <a:spLocks noGrp="1"/>
          </p:cNvSpPr>
          <p:nvPr>
            <p:ph type="title"/>
          </p:nvPr>
        </p:nvSpPr>
        <p:spPr>
          <a:xfrm>
            <a:off x="437745" y="177801"/>
            <a:ext cx="10916055" cy="772082"/>
          </a:xfrm>
        </p:spPr>
        <p:txBody>
          <a:bodyPr/>
          <a:lstStyle/>
          <a:p>
            <a:r>
              <a:rPr lang="en-US" dirty="0"/>
              <a:t>Hypothetical Local Revenue from a 1% Sales Tax by County</a:t>
            </a:r>
            <a:br>
              <a:rPr lang="en-US" dirty="0"/>
            </a:br>
            <a:r>
              <a:rPr lang="en-US" sz="2400" dirty="0"/>
              <a:t>Top four counties account for 42% of state-wide collections from a 1% sales tax</a:t>
            </a:r>
          </a:p>
        </p:txBody>
      </p:sp>
      <p:sp>
        <p:nvSpPr>
          <p:cNvPr id="4" name="Date Placeholder 3">
            <a:extLst>
              <a:ext uri="{FF2B5EF4-FFF2-40B4-BE49-F238E27FC236}">
                <a16:creationId xmlns:a16="http://schemas.microsoft.com/office/drawing/2014/main" id="{02FB4973-6B96-4F9F-04DC-A139CE675CFC}"/>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68BF5C71-13AA-488C-8C33-FCBF0DA472CB}"/>
              </a:ext>
            </a:extLst>
          </p:cNvPr>
          <p:cNvSpPr>
            <a:spLocks noGrp="1"/>
          </p:cNvSpPr>
          <p:nvPr>
            <p:ph type="sldNum" sz="quarter" idx="12"/>
          </p:nvPr>
        </p:nvSpPr>
        <p:spPr/>
        <p:txBody>
          <a:bodyPr/>
          <a:lstStyle/>
          <a:p>
            <a:fld id="{784DC4BC-AE01-4C6D-870D-ADD2363A0B6C}" type="slidenum">
              <a:rPr lang="en-US" smtClean="0"/>
              <a:t>50</a:t>
            </a:fld>
            <a:endParaRPr lang="en-US" dirty="0"/>
          </a:p>
        </p:txBody>
      </p:sp>
      <p:graphicFrame>
        <p:nvGraphicFramePr>
          <p:cNvPr id="8" name="Content Placeholder 7">
            <a:extLst>
              <a:ext uri="{FF2B5EF4-FFF2-40B4-BE49-F238E27FC236}">
                <a16:creationId xmlns:a16="http://schemas.microsoft.com/office/drawing/2014/main" id="{5A9E1577-22D7-2948-2447-B40021503C9A}"/>
              </a:ext>
            </a:extLst>
          </p:cNvPr>
          <p:cNvGraphicFramePr>
            <a:graphicFrameLocks noGrp="1"/>
          </p:cNvGraphicFramePr>
          <p:nvPr>
            <p:ph idx="1"/>
            <p:extLst>
              <p:ext uri="{D42A27DB-BD31-4B8C-83A1-F6EECF244321}">
                <p14:modId xmlns:p14="http://schemas.microsoft.com/office/powerpoint/2010/main" val="711746974"/>
              </p:ext>
            </p:extLst>
          </p:nvPr>
        </p:nvGraphicFramePr>
        <p:xfrm>
          <a:off x="838200" y="1106424"/>
          <a:ext cx="10515600" cy="51262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55071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E9C6E2-0BDA-BAA1-0721-DE9C926FA434}"/>
              </a:ext>
            </a:extLst>
          </p:cNvPr>
          <p:cNvSpPr>
            <a:spLocks noGrp="1"/>
          </p:cNvSpPr>
          <p:nvPr>
            <p:ph type="title"/>
          </p:nvPr>
        </p:nvSpPr>
        <p:spPr/>
        <p:txBody>
          <a:bodyPr/>
          <a:lstStyle/>
          <a:p>
            <a:r>
              <a:rPr lang="en-US" dirty="0"/>
              <a:t>Other Major Revenues</a:t>
            </a:r>
          </a:p>
        </p:txBody>
      </p:sp>
      <p:sp>
        <p:nvSpPr>
          <p:cNvPr id="4" name="Date Placeholder 3">
            <a:extLst>
              <a:ext uri="{FF2B5EF4-FFF2-40B4-BE49-F238E27FC236}">
                <a16:creationId xmlns:a16="http://schemas.microsoft.com/office/drawing/2014/main" id="{43CA59E2-5C77-A1E7-208B-FDE949B2A4F8}"/>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E1160DE5-7196-0F32-5F29-DB0291F71373}"/>
              </a:ext>
            </a:extLst>
          </p:cNvPr>
          <p:cNvSpPr>
            <a:spLocks noGrp="1"/>
          </p:cNvSpPr>
          <p:nvPr>
            <p:ph type="sldNum" sz="quarter" idx="12"/>
          </p:nvPr>
        </p:nvSpPr>
        <p:spPr/>
        <p:txBody>
          <a:bodyPr/>
          <a:lstStyle/>
          <a:p>
            <a:fld id="{784DC4BC-AE01-4C6D-870D-ADD2363A0B6C}" type="slidenum">
              <a:rPr lang="en-US" smtClean="0"/>
              <a:pPr/>
              <a:t>51</a:t>
            </a:fld>
            <a:endParaRPr lang="en-US" b="1" dirty="0"/>
          </a:p>
        </p:txBody>
      </p:sp>
    </p:spTree>
    <p:extLst>
      <p:ext uri="{BB962C8B-B14F-4D97-AF65-F5344CB8AC3E}">
        <p14:creationId xmlns:p14="http://schemas.microsoft.com/office/powerpoint/2010/main" val="34893767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08CF3-9458-E5F2-0698-2E3974693CE7}"/>
              </a:ext>
            </a:extLst>
          </p:cNvPr>
          <p:cNvSpPr>
            <a:spLocks noGrp="1"/>
          </p:cNvSpPr>
          <p:nvPr>
            <p:ph type="title"/>
          </p:nvPr>
        </p:nvSpPr>
        <p:spPr>
          <a:xfrm>
            <a:off x="838200" y="365126"/>
            <a:ext cx="10515600" cy="770490"/>
          </a:xfrm>
        </p:spPr>
        <p:txBody>
          <a:bodyPr/>
          <a:lstStyle/>
          <a:p>
            <a:r>
              <a:rPr lang="en-US" dirty="0"/>
              <a:t>Major Taxes for General and Other Funds</a:t>
            </a:r>
            <a:endParaRPr lang="en-US" dirty="0">
              <a:highlight>
                <a:srgbClr val="FFFF00"/>
              </a:highlight>
            </a:endParaRPr>
          </a:p>
        </p:txBody>
      </p:sp>
      <p:graphicFrame>
        <p:nvGraphicFramePr>
          <p:cNvPr id="7" name="Content Placeholder 6">
            <a:extLst>
              <a:ext uri="{FF2B5EF4-FFF2-40B4-BE49-F238E27FC236}">
                <a16:creationId xmlns:a16="http://schemas.microsoft.com/office/drawing/2014/main" id="{7B826EDA-7BE5-8588-BF9E-100246A28797}"/>
              </a:ext>
            </a:extLst>
          </p:cNvPr>
          <p:cNvGraphicFramePr>
            <a:graphicFrameLocks noGrp="1"/>
          </p:cNvGraphicFramePr>
          <p:nvPr>
            <p:ph idx="1"/>
            <p:extLst>
              <p:ext uri="{D42A27DB-BD31-4B8C-83A1-F6EECF244321}">
                <p14:modId xmlns:p14="http://schemas.microsoft.com/office/powerpoint/2010/main" val="1008548108"/>
              </p:ext>
            </p:extLst>
          </p:nvPr>
        </p:nvGraphicFramePr>
        <p:xfrm>
          <a:off x="2798445" y="1227582"/>
          <a:ext cx="6595110" cy="4826025"/>
        </p:xfrm>
        <a:graphic>
          <a:graphicData uri="http://schemas.openxmlformats.org/drawingml/2006/table">
            <a:tbl>
              <a:tblPr/>
              <a:tblGrid>
                <a:gridCol w="2688336">
                  <a:extLst>
                    <a:ext uri="{9D8B030D-6E8A-4147-A177-3AD203B41FA5}">
                      <a16:colId xmlns:a16="http://schemas.microsoft.com/office/drawing/2014/main" val="2134052298"/>
                    </a:ext>
                  </a:extLst>
                </a:gridCol>
                <a:gridCol w="2215455">
                  <a:extLst>
                    <a:ext uri="{9D8B030D-6E8A-4147-A177-3AD203B41FA5}">
                      <a16:colId xmlns:a16="http://schemas.microsoft.com/office/drawing/2014/main" val="2834523568"/>
                    </a:ext>
                  </a:extLst>
                </a:gridCol>
                <a:gridCol w="1691319">
                  <a:extLst>
                    <a:ext uri="{9D8B030D-6E8A-4147-A177-3AD203B41FA5}">
                      <a16:colId xmlns:a16="http://schemas.microsoft.com/office/drawing/2014/main" val="2326522620"/>
                    </a:ext>
                  </a:extLst>
                </a:gridCol>
              </a:tblGrid>
              <a:tr h="304035">
                <a:tc gridSpan="3">
                  <a:txBody>
                    <a:bodyPr/>
                    <a:lstStyle/>
                    <a:p>
                      <a:pPr algn="ctr" fontAlgn="b">
                        <a:buNone/>
                      </a:pPr>
                      <a:r>
                        <a:rPr lang="en-US" sz="1800" b="1" i="0" u="none" strike="noStrike" dirty="0">
                          <a:solidFill>
                            <a:srgbClr val="FFFFFF"/>
                          </a:solidFill>
                          <a:effectLst/>
                          <a:latin typeface="Franklin Gothic Book" panose="020B0503020102020204" pitchFamily="34" charset="0"/>
                        </a:rPr>
                        <a:t>FY 2025-26 Selected Tax Revenues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15FA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261744"/>
                  </a:ext>
                </a:extLst>
              </a:tr>
              <a:tr h="301466">
                <a:tc>
                  <a:txBody>
                    <a:bodyPr/>
                    <a:lstStyle/>
                    <a:p>
                      <a:pPr algn="r" fontAlgn="b">
                        <a:buNone/>
                      </a:pPr>
                      <a:r>
                        <a:rPr lang="en-US" sz="1600" b="1" i="0" u="none" strike="noStrike" dirty="0">
                          <a:solidFill>
                            <a:srgbClr val="595959"/>
                          </a:solidFill>
                          <a:effectLst/>
                          <a:latin typeface="+mn-lt"/>
                        </a:rPr>
                        <a:t>Revenue Source</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1600" b="1" i="0" u="none" strike="noStrike" dirty="0">
                          <a:solidFill>
                            <a:srgbClr val="595959"/>
                          </a:solidFill>
                          <a:effectLst/>
                          <a:latin typeface="Franklin Gothic Book" panose="020B0503020102020204" pitchFamily="34" charset="0"/>
                        </a:rPr>
                        <a:t>General Funds</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1600" b="1" i="0" u="none" strike="noStrike" dirty="0">
                          <a:solidFill>
                            <a:srgbClr val="595959"/>
                          </a:solidFill>
                          <a:effectLst/>
                          <a:latin typeface="Franklin Gothic Book" panose="020B0503020102020204" pitchFamily="34" charset="0"/>
                        </a:rPr>
                        <a:t>Other Funds</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68490298"/>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Accommodations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$120,208,051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085424955"/>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Admissions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$42,413,985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$10,404,689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96057129"/>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Aircraft </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$8,259,381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85181428"/>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Alcoholic Liquor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$124,167,022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$5,966,462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916012519"/>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Bank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$83,960,667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483317296"/>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Beer and Wine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$107,335,814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499317650"/>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Bingo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($218,820)</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$4,692,584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44685277"/>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Coin Operated Devices</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$1,516,224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$335,833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869867342"/>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Deed Recording Fees</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$138,431,813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$40,792,659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029837179"/>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Electric Power</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$30,842,556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31717704"/>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Retailer License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$1,276,196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90270136"/>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Sales Tax on Vehicles</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$372,784,079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30160914"/>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Savings and Loan Tax</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$3,124,701 </a:t>
                      </a:r>
                    </a:p>
                  </a:txBody>
                  <a:tcPr marL="9525" marR="9525" marT="9525" marB="0" anchor="ctr">
                    <a:lnL>
                      <a:noFill/>
                    </a:lnL>
                    <a:lnR>
                      <a:noFill/>
                    </a:lnR>
                    <a:lnT>
                      <a:noFill/>
                    </a:lnT>
                    <a:lnB>
                      <a:noFill/>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$0 </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301345003"/>
                  </a:ext>
                </a:extLst>
              </a:tr>
              <a:tr h="301466">
                <a:tc>
                  <a:txBody>
                    <a:bodyPr/>
                    <a:lstStyle/>
                    <a:p>
                      <a:pPr algn="r" fontAlgn="b">
                        <a:buNone/>
                      </a:pPr>
                      <a:r>
                        <a:rPr lang="en-US" sz="1400" b="0" i="0" u="none" strike="noStrike" dirty="0">
                          <a:solidFill>
                            <a:srgbClr val="595959"/>
                          </a:solidFill>
                          <a:effectLst/>
                          <a:latin typeface="Franklin Gothic Book" panose="020B0503020102020204" pitchFamily="34" charset="0"/>
                        </a:rPr>
                        <a:t>Tobacco Tax / Cigarette Surcharge</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$26,000,370 </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rtl="0" fontAlgn="b">
                        <a:buNone/>
                      </a:pPr>
                      <a:r>
                        <a:rPr lang="en-US" sz="1400" b="0" i="0" u="none" strike="noStrike" dirty="0">
                          <a:solidFill>
                            <a:srgbClr val="595959"/>
                          </a:solidFill>
                          <a:effectLst/>
                          <a:latin typeface="Franklin Gothic Book" panose="020B0503020102020204" pitchFamily="34" charset="0"/>
                        </a:rPr>
                        <a:t>$81,309,396 </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9591420"/>
                  </a:ext>
                </a:extLst>
              </a:tr>
            </a:tbl>
          </a:graphicData>
        </a:graphic>
      </p:graphicFrame>
      <p:sp>
        <p:nvSpPr>
          <p:cNvPr id="4" name="Date Placeholder 3">
            <a:extLst>
              <a:ext uri="{FF2B5EF4-FFF2-40B4-BE49-F238E27FC236}">
                <a16:creationId xmlns:a16="http://schemas.microsoft.com/office/drawing/2014/main" id="{E4AB74BD-128B-8F09-2E9E-DE603D724634}"/>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CCA33BA1-509E-97E2-B12F-67196705B50B}"/>
              </a:ext>
            </a:extLst>
          </p:cNvPr>
          <p:cNvSpPr>
            <a:spLocks noGrp="1"/>
          </p:cNvSpPr>
          <p:nvPr>
            <p:ph type="sldNum" sz="quarter" idx="12"/>
          </p:nvPr>
        </p:nvSpPr>
        <p:spPr/>
        <p:txBody>
          <a:bodyPr/>
          <a:lstStyle/>
          <a:p>
            <a:fld id="{784DC4BC-AE01-4C6D-870D-ADD2363A0B6C}" type="slidenum">
              <a:rPr lang="en-US" smtClean="0"/>
              <a:pPr/>
              <a:t>52</a:t>
            </a:fld>
            <a:endParaRPr lang="en-US" b="1" dirty="0"/>
          </a:p>
        </p:txBody>
      </p:sp>
    </p:spTree>
    <p:extLst>
      <p:ext uri="{BB962C8B-B14F-4D97-AF65-F5344CB8AC3E}">
        <p14:creationId xmlns:p14="http://schemas.microsoft.com/office/powerpoint/2010/main" val="20070623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3A25-63C2-1727-0E55-27CC76F71BC0}"/>
              </a:ext>
            </a:extLst>
          </p:cNvPr>
          <p:cNvSpPr>
            <a:spLocks noGrp="1"/>
          </p:cNvSpPr>
          <p:nvPr>
            <p:ph type="title"/>
          </p:nvPr>
        </p:nvSpPr>
        <p:spPr>
          <a:xfrm>
            <a:off x="740664" y="365127"/>
            <a:ext cx="10613136" cy="1006473"/>
          </a:xfrm>
        </p:spPr>
        <p:txBody>
          <a:bodyPr/>
          <a:lstStyle/>
          <a:p>
            <a:r>
              <a:rPr lang="en-US" dirty="0"/>
              <a:t>Motor Fuel Revenue History – FY 2004-05 to FY 2025-26</a:t>
            </a:r>
            <a:br>
              <a:rPr lang="en-US" dirty="0"/>
            </a:br>
            <a:r>
              <a:rPr lang="en-US" sz="2400" dirty="0"/>
              <a:t>Collections remained relatively flat until fee increases beginning in FY 2017-18 and have now flattened again</a:t>
            </a:r>
          </a:p>
        </p:txBody>
      </p:sp>
      <p:sp>
        <p:nvSpPr>
          <p:cNvPr id="4" name="Date Placeholder 3">
            <a:extLst>
              <a:ext uri="{FF2B5EF4-FFF2-40B4-BE49-F238E27FC236}">
                <a16:creationId xmlns:a16="http://schemas.microsoft.com/office/drawing/2014/main" id="{02E03D8E-D8C0-7FDE-496B-0E88126B8A30}"/>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DF24D4E5-651C-40EF-1BF7-E418CA9735A3}"/>
              </a:ext>
            </a:extLst>
          </p:cNvPr>
          <p:cNvSpPr>
            <a:spLocks noGrp="1"/>
          </p:cNvSpPr>
          <p:nvPr>
            <p:ph type="sldNum" sz="quarter" idx="12"/>
          </p:nvPr>
        </p:nvSpPr>
        <p:spPr/>
        <p:txBody>
          <a:bodyPr/>
          <a:lstStyle/>
          <a:p>
            <a:fld id="{784DC4BC-AE01-4C6D-870D-ADD2363A0B6C}" type="slidenum">
              <a:rPr lang="en-US" smtClean="0"/>
              <a:t>53</a:t>
            </a:fld>
            <a:endParaRPr lang="en-US" dirty="0"/>
          </a:p>
        </p:txBody>
      </p:sp>
      <p:graphicFrame>
        <p:nvGraphicFramePr>
          <p:cNvPr id="7" name="Content Placeholder 6">
            <a:extLst>
              <a:ext uri="{FF2B5EF4-FFF2-40B4-BE49-F238E27FC236}">
                <a16:creationId xmlns:a16="http://schemas.microsoft.com/office/drawing/2014/main" id="{D829AF68-CC8B-4DA3-94E9-7B7F07ACAE98}"/>
              </a:ext>
            </a:extLst>
          </p:cNvPr>
          <p:cNvGraphicFramePr>
            <a:graphicFrameLocks noGrp="1"/>
          </p:cNvGraphicFramePr>
          <p:nvPr>
            <p:ph idx="1"/>
            <p:extLst>
              <p:ext uri="{D42A27DB-BD31-4B8C-83A1-F6EECF244321}">
                <p14:modId xmlns:p14="http://schemas.microsoft.com/office/powerpoint/2010/main" val="1407073441"/>
              </p:ext>
            </p:extLst>
          </p:nvPr>
        </p:nvGraphicFramePr>
        <p:xfrm>
          <a:off x="740664" y="1535113"/>
          <a:ext cx="10613136"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35440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0CFDAC-5035-C656-2AC3-4C8FA55C76CF}"/>
              </a:ext>
            </a:extLst>
          </p:cNvPr>
          <p:cNvSpPr>
            <a:spLocks noGrp="1"/>
          </p:cNvSpPr>
          <p:nvPr>
            <p:ph type="title"/>
          </p:nvPr>
        </p:nvSpPr>
        <p:spPr/>
        <p:txBody>
          <a:bodyPr/>
          <a:lstStyle/>
          <a:p>
            <a:r>
              <a:rPr lang="en-US" dirty="0"/>
              <a:t>Local Government Revenue and Property Tax</a:t>
            </a:r>
          </a:p>
        </p:txBody>
      </p:sp>
      <p:sp>
        <p:nvSpPr>
          <p:cNvPr id="4" name="Date Placeholder 3">
            <a:extLst>
              <a:ext uri="{FF2B5EF4-FFF2-40B4-BE49-F238E27FC236}">
                <a16:creationId xmlns:a16="http://schemas.microsoft.com/office/drawing/2014/main" id="{5EB92BEF-372A-268D-33BD-162FC6D506C0}"/>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97D13590-49AF-54EA-9302-6995386E553E}"/>
              </a:ext>
            </a:extLst>
          </p:cNvPr>
          <p:cNvSpPr>
            <a:spLocks noGrp="1"/>
          </p:cNvSpPr>
          <p:nvPr>
            <p:ph type="sldNum" sz="quarter" idx="12"/>
          </p:nvPr>
        </p:nvSpPr>
        <p:spPr/>
        <p:txBody>
          <a:bodyPr/>
          <a:lstStyle/>
          <a:p>
            <a:fld id="{784DC4BC-AE01-4C6D-870D-ADD2363A0B6C}" type="slidenum">
              <a:rPr lang="en-US" smtClean="0"/>
              <a:pPr/>
              <a:t>54</a:t>
            </a:fld>
            <a:endParaRPr lang="en-US" b="1" dirty="0"/>
          </a:p>
        </p:txBody>
      </p:sp>
    </p:spTree>
    <p:extLst>
      <p:ext uri="{BB962C8B-B14F-4D97-AF65-F5344CB8AC3E}">
        <p14:creationId xmlns:p14="http://schemas.microsoft.com/office/powerpoint/2010/main" val="40310253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B51C9-8DD9-6CB1-ECDD-B91EA9322AAA}"/>
              </a:ext>
            </a:extLst>
          </p:cNvPr>
          <p:cNvSpPr>
            <a:spLocks noGrp="1"/>
          </p:cNvSpPr>
          <p:nvPr>
            <p:ph type="title"/>
          </p:nvPr>
        </p:nvSpPr>
        <p:spPr/>
        <p:txBody>
          <a:bodyPr/>
          <a:lstStyle/>
          <a:p>
            <a:r>
              <a:rPr lang="en-US" dirty="0"/>
              <a:t>State General Fund Revenue versus Local Revenue</a:t>
            </a:r>
            <a:br>
              <a:rPr lang="en-US" sz="2000" dirty="0">
                <a:highlight>
                  <a:srgbClr val="FFFF00"/>
                </a:highlight>
              </a:rPr>
            </a:br>
            <a:r>
              <a:rPr lang="en-US" sz="2400" dirty="0"/>
              <a:t>Statewide, property tax revenue exceeds any one source of General Fund revenue</a:t>
            </a:r>
          </a:p>
        </p:txBody>
      </p:sp>
      <p:sp>
        <p:nvSpPr>
          <p:cNvPr id="4" name="Date Placeholder 3">
            <a:extLst>
              <a:ext uri="{FF2B5EF4-FFF2-40B4-BE49-F238E27FC236}">
                <a16:creationId xmlns:a16="http://schemas.microsoft.com/office/drawing/2014/main" id="{CBF6393D-DF46-2B01-DD45-0F70DB7B0169}"/>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CCD1494F-7BD9-F266-58D7-437FD635AABD}"/>
              </a:ext>
            </a:extLst>
          </p:cNvPr>
          <p:cNvSpPr>
            <a:spLocks noGrp="1"/>
          </p:cNvSpPr>
          <p:nvPr>
            <p:ph type="sldNum" sz="quarter" idx="12"/>
          </p:nvPr>
        </p:nvSpPr>
        <p:spPr/>
        <p:txBody>
          <a:bodyPr/>
          <a:lstStyle/>
          <a:p>
            <a:fld id="{784DC4BC-AE01-4C6D-870D-ADD2363A0B6C}" type="slidenum">
              <a:rPr lang="en-US" smtClean="0"/>
              <a:pPr/>
              <a:t>55</a:t>
            </a:fld>
            <a:endParaRPr lang="en-US" b="1" dirty="0"/>
          </a:p>
        </p:txBody>
      </p:sp>
      <p:graphicFrame>
        <p:nvGraphicFramePr>
          <p:cNvPr id="7" name="Content Placeholder 6">
            <a:extLst>
              <a:ext uri="{FF2B5EF4-FFF2-40B4-BE49-F238E27FC236}">
                <a16:creationId xmlns:a16="http://schemas.microsoft.com/office/drawing/2014/main" id="{4D8F84A6-37E4-B674-6453-C553E4C16F7A}"/>
              </a:ext>
            </a:extLst>
          </p:cNvPr>
          <p:cNvGraphicFramePr>
            <a:graphicFrameLocks noGrp="1"/>
          </p:cNvGraphicFramePr>
          <p:nvPr>
            <p:ph idx="1"/>
            <p:extLst>
              <p:ext uri="{D42A27DB-BD31-4B8C-83A1-F6EECF244321}">
                <p14:modId xmlns:p14="http://schemas.microsoft.com/office/powerpoint/2010/main" val="3067377902"/>
              </p:ext>
            </p:extLst>
          </p:nvPr>
        </p:nvGraphicFramePr>
        <p:xfrm>
          <a:off x="838200" y="1463040"/>
          <a:ext cx="10515600" cy="47139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232223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48545-2715-D66A-C6CD-4E1925DC4F68}"/>
              </a:ext>
            </a:extLst>
          </p:cNvPr>
          <p:cNvSpPr>
            <a:spLocks noGrp="1"/>
          </p:cNvSpPr>
          <p:nvPr>
            <p:ph type="title"/>
          </p:nvPr>
        </p:nvSpPr>
        <p:spPr/>
        <p:txBody>
          <a:bodyPr/>
          <a:lstStyle/>
          <a:p>
            <a:r>
              <a:rPr lang="en-US" dirty="0"/>
              <a:t>Local Revenues by Type of Tax or Fee</a:t>
            </a:r>
            <a:br>
              <a:rPr lang="en-US" dirty="0"/>
            </a:br>
            <a:r>
              <a:rPr lang="en-US" sz="2400" dirty="0"/>
              <a:t>School districts rely on property taxes much more than counties</a:t>
            </a:r>
          </a:p>
        </p:txBody>
      </p:sp>
      <p:sp>
        <p:nvSpPr>
          <p:cNvPr id="5" name="Date Placeholder 4">
            <a:extLst>
              <a:ext uri="{FF2B5EF4-FFF2-40B4-BE49-F238E27FC236}">
                <a16:creationId xmlns:a16="http://schemas.microsoft.com/office/drawing/2014/main" id="{888F0B4F-247A-32B4-58BA-489D4C7A8AFA}"/>
              </a:ext>
            </a:extLst>
          </p:cNvPr>
          <p:cNvSpPr>
            <a:spLocks noGrp="1"/>
          </p:cNvSpPr>
          <p:nvPr>
            <p:ph type="dt" sz="half" idx="10"/>
          </p:nvPr>
        </p:nvSpPr>
        <p:spPr/>
        <p:txBody>
          <a:bodyPr/>
          <a:lstStyle/>
          <a:p>
            <a:pPr algn="ctr"/>
            <a:r>
              <a:rPr lang="en-US" b="1" dirty="0"/>
              <a:t>September 10, 2026</a:t>
            </a:r>
          </a:p>
        </p:txBody>
      </p:sp>
      <p:sp>
        <p:nvSpPr>
          <p:cNvPr id="6" name="Slide Number Placeholder 5">
            <a:extLst>
              <a:ext uri="{FF2B5EF4-FFF2-40B4-BE49-F238E27FC236}">
                <a16:creationId xmlns:a16="http://schemas.microsoft.com/office/drawing/2014/main" id="{305846BE-380A-92C3-4674-C0518841B6E3}"/>
              </a:ext>
            </a:extLst>
          </p:cNvPr>
          <p:cNvSpPr>
            <a:spLocks noGrp="1"/>
          </p:cNvSpPr>
          <p:nvPr>
            <p:ph type="sldNum" sz="quarter" idx="12"/>
          </p:nvPr>
        </p:nvSpPr>
        <p:spPr/>
        <p:txBody>
          <a:bodyPr/>
          <a:lstStyle/>
          <a:p>
            <a:fld id="{784DC4BC-AE01-4C6D-870D-ADD2363A0B6C}" type="slidenum">
              <a:rPr lang="en-US" smtClean="0"/>
              <a:pPr/>
              <a:t>56</a:t>
            </a:fld>
            <a:endParaRPr lang="en-US" b="1" dirty="0"/>
          </a:p>
        </p:txBody>
      </p:sp>
      <p:graphicFrame>
        <p:nvGraphicFramePr>
          <p:cNvPr id="7" name="Content Placeholder 6">
            <a:extLst>
              <a:ext uri="{FF2B5EF4-FFF2-40B4-BE49-F238E27FC236}">
                <a16:creationId xmlns:a16="http://schemas.microsoft.com/office/drawing/2014/main" id="{F44E6DB7-3C17-EA2D-9D40-A63C8E2C9223}"/>
              </a:ext>
            </a:extLst>
          </p:cNvPr>
          <p:cNvGraphicFramePr>
            <a:graphicFrameLocks noGrp="1"/>
          </p:cNvGraphicFramePr>
          <p:nvPr>
            <p:ph sz="half" idx="1"/>
            <p:extLst>
              <p:ext uri="{D42A27DB-BD31-4B8C-83A1-F6EECF244321}">
                <p14:modId xmlns:p14="http://schemas.microsoft.com/office/powerpoint/2010/main" val="4267760607"/>
              </p:ext>
            </p:extLst>
          </p:nvPr>
        </p:nvGraphicFramePr>
        <p:xfrm>
          <a:off x="838200" y="1528854"/>
          <a:ext cx="5181600" cy="47383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a:extLst>
              <a:ext uri="{FF2B5EF4-FFF2-40B4-BE49-F238E27FC236}">
                <a16:creationId xmlns:a16="http://schemas.microsoft.com/office/drawing/2014/main" id="{1CAB41A4-C6AB-45CD-6065-D6095BC23485}"/>
              </a:ext>
            </a:extLst>
          </p:cNvPr>
          <p:cNvGraphicFramePr>
            <a:graphicFrameLocks noGrp="1"/>
          </p:cNvGraphicFramePr>
          <p:nvPr>
            <p:ph sz="half" idx="2"/>
            <p:extLst>
              <p:ext uri="{D42A27DB-BD31-4B8C-83A1-F6EECF244321}">
                <p14:modId xmlns:p14="http://schemas.microsoft.com/office/powerpoint/2010/main" val="2166439854"/>
              </p:ext>
            </p:extLst>
          </p:nvPr>
        </p:nvGraphicFramePr>
        <p:xfrm>
          <a:off x="6172200" y="1528854"/>
          <a:ext cx="5181600" cy="47383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93150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7B0D-E97B-21C4-7214-5EE23CA89B5A}"/>
              </a:ext>
            </a:extLst>
          </p:cNvPr>
          <p:cNvSpPr>
            <a:spLocks noGrp="1"/>
          </p:cNvSpPr>
          <p:nvPr>
            <p:ph type="title"/>
          </p:nvPr>
        </p:nvSpPr>
        <p:spPr>
          <a:xfrm>
            <a:off x="723900" y="365126"/>
            <a:ext cx="10515600" cy="1019792"/>
          </a:xfrm>
        </p:spPr>
        <p:txBody>
          <a:bodyPr/>
          <a:lstStyle/>
          <a:p>
            <a:r>
              <a:rPr lang="en-US" dirty="0"/>
              <a:t>Property Tax Revenue – FY 2018-19 to FY 2023-24</a:t>
            </a:r>
            <a:br>
              <a:rPr lang="en-US" dirty="0"/>
            </a:br>
            <a:r>
              <a:rPr lang="en-US" sz="2400" dirty="0"/>
              <a:t>In FY 24, school districts collected 57% of property tax revenue statewide, counties 25%, municipalities 11%, and special purpose districts 7%</a:t>
            </a:r>
            <a:endParaRPr lang="en-US" sz="2200" dirty="0"/>
          </a:p>
        </p:txBody>
      </p:sp>
      <p:sp>
        <p:nvSpPr>
          <p:cNvPr id="4" name="Date Placeholder 3">
            <a:extLst>
              <a:ext uri="{FF2B5EF4-FFF2-40B4-BE49-F238E27FC236}">
                <a16:creationId xmlns:a16="http://schemas.microsoft.com/office/drawing/2014/main" id="{3641B0E4-C9FB-BA32-4B79-79D77C87C455}"/>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84198944-9FA1-6EB7-266E-5345B80E2D5F}"/>
              </a:ext>
            </a:extLst>
          </p:cNvPr>
          <p:cNvSpPr>
            <a:spLocks noGrp="1"/>
          </p:cNvSpPr>
          <p:nvPr>
            <p:ph type="sldNum" sz="quarter" idx="12"/>
          </p:nvPr>
        </p:nvSpPr>
        <p:spPr/>
        <p:txBody>
          <a:bodyPr/>
          <a:lstStyle/>
          <a:p>
            <a:fld id="{784DC4BC-AE01-4C6D-870D-ADD2363A0B6C}" type="slidenum">
              <a:rPr lang="en-US" smtClean="0"/>
              <a:pPr/>
              <a:t>57</a:t>
            </a:fld>
            <a:endParaRPr lang="en-US" b="1" dirty="0"/>
          </a:p>
        </p:txBody>
      </p:sp>
      <p:graphicFrame>
        <p:nvGraphicFramePr>
          <p:cNvPr id="7" name="Content Placeholder 6">
            <a:extLst>
              <a:ext uri="{FF2B5EF4-FFF2-40B4-BE49-F238E27FC236}">
                <a16:creationId xmlns:a16="http://schemas.microsoft.com/office/drawing/2014/main" id="{BAE9E40F-C604-89E4-1661-93DB646482B5}"/>
              </a:ext>
            </a:extLst>
          </p:cNvPr>
          <p:cNvGraphicFramePr>
            <a:graphicFrameLocks noGrp="1"/>
          </p:cNvGraphicFramePr>
          <p:nvPr>
            <p:ph idx="1"/>
            <p:extLst>
              <p:ext uri="{D42A27DB-BD31-4B8C-83A1-F6EECF244321}">
                <p14:modId xmlns:p14="http://schemas.microsoft.com/office/powerpoint/2010/main" val="544036624"/>
              </p:ext>
            </p:extLst>
          </p:nvPr>
        </p:nvGraphicFramePr>
        <p:xfrm>
          <a:off x="609600" y="1384918"/>
          <a:ext cx="10744200" cy="48604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31117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8200" y="428746"/>
            <a:ext cx="10515600" cy="892552"/>
          </a:xfrm>
          <a:prstGeom prst="rect">
            <a:avLst/>
          </a:prstGeom>
        </p:spPr>
        <p:txBody>
          <a:bodyPr vert="horz" wrap="square" lIns="0" tIns="0" rIns="0" bIns="0" rtlCol="0" anchor="ctr">
            <a:spAutoFit/>
          </a:bodyPr>
          <a:lstStyle/>
          <a:p>
            <a:pPr marL="12700">
              <a:lnSpc>
                <a:spcPct val="100000"/>
              </a:lnSpc>
            </a:pPr>
            <a:r>
              <a:rPr lang="en-US" spc="-10" dirty="0">
                <a:cs typeface="Book Antiqua"/>
              </a:rPr>
              <a:t>Property Tax </a:t>
            </a:r>
            <a:r>
              <a:rPr lang="en-US" spc="-5" dirty="0">
                <a:cs typeface="Book Antiqua"/>
              </a:rPr>
              <a:t>Calculation</a:t>
            </a:r>
            <a:br>
              <a:rPr lang="en-US" sz="2800" spc="-10" dirty="0">
                <a:latin typeface="Book Antiqua"/>
                <a:cs typeface="Book Antiqua"/>
              </a:rPr>
            </a:br>
            <a:endParaRPr lang="en-US" sz="2800" dirty="0">
              <a:latin typeface="Book Antiqua"/>
              <a:cs typeface="Book Antiqua"/>
            </a:endParaRPr>
          </a:p>
        </p:txBody>
      </p:sp>
      <p:sp>
        <p:nvSpPr>
          <p:cNvPr id="14" name="object 3">
            <a:extLst>
              <a:ext uri="{FF2B5EF4-FFF2-40B4-BE49-F238E27FC236}">
                <a16:creationId xmlns:a16="http://schemas.microsoft.com/office/drawing/2014/main" id="{106A010D-83DF-7948-B15C-7029F52C4BD2}"/>
              </a:ext>
            </a:extLst>
          </p:cNvPr>
          <p:cNvSpPr txBox="1">
            <a:spLocks noGrp="1"/>
          </p:cNvSpPr>
          <p:nvPr>
            <p:ph idx="1"/>
          </p:nvPr>
        </p:nvSpPr>
        <p:spPr>
          <a:xfrm>
            <a:off x="838199" y="1455639"/>
            <a:ext cx="10586021" cy="2839752"/>
          </a:xfrm>
          <a:prstGeom prst="rect">
            <a:avLst/>
          </a:prstGeom>
        </p:spPr>
        <p:txBody>
          <a:bodyPr vert="horz" wrap="square" lIns="0" tIns="0" rIns="0" bIns="0" rtlCol="0">
            <a:spAutoFit/>
          </a:bodyPr>
          <a:lstStyle/>
          <a:p>
            <a:r>
              <a:rPr lang="en-US" dirty="0"/>
              <a:t>Property tax = appraised value x assessment ratio x millage rate</a:t>
            </a:r>
          </a:p>
          <a:p>
            <a:pPr marL="0" indent="0">
              <a:buNone/>
            </a:pPr>
            <a:endParaRPr lang="en-US" dirty="0"/>
          </a:p>
          <a:p>
            <a:r>
              <a:rPr lang="en-US" dirty="0"/>
              <a:t>Appraised value – value of the property for property tax purposes</a:t>
            </a:r>
          </a:p>
          <a:p>
            <a:r>
              <a:rPr lang="en-US" dirty="0"/>
              <a:t>Assessment ratio – determined by property classification as established in the state constitution</a:t>
            </a:r>
          </a:p>
          <a:p>
            <a:r>
              <a:rPr lang="en-US" dirty="0"/>
              <a:t>Millage rate – the property tax rate set by each taxing entity</a:t>
            </a:r>
          </a:p>
        </p:txBody>
      </p:sp>
      <p:sp>
        <p:nvSpPr>
          <p:cNvPr id="19" name="Date Placeholder 18">
            <a:extLst>
              <a:ext uri="{FF2B5EF4-FFF2-40B4-BE49-F238E27FC236}">
                <a16:creationId xmlns:a16="http://schemas.microsoft.com/office/drawing/2014/main" id="{F04AD547-3C06-51AE-D9D2-28379865A98B}"/>
              </a:ext>
            </a:extLst>
          </p:cNvPr>
          <p:cNvSpPr>
            <a:spLocks noGrp="1"/>
          </p:cNvSpPr>
          <p:nvPr>
            <p:ph type="dt" sz="half" idx="10"/>
          </p:nvPr>
        </p:nvSpPr>
        <p:spPr/>
        <p:txBody>
          <a:bodyPr/>
          <a:lstStyle/>
          <a:p>
            <a:r>
              <a:rPr lang="en-US" b="1" dirty="0"/>
              <a:t>September 10, 2026</a:t>
            </a:r>
          </a:p>
        </p:txBody>
      </p:sp>
      <p:sp>
        <p:nvSpPr>
          <p:cNvPr id="20" name="Slide Number Placeholder 19">
            <a:extLst>
              <a:ext uri="{FF2B5EF4-FFF2-40B4-BE49-F238E27FC236}">
                <a16:creationId xmlns:a16="http://schemas.microsoft.com/office/drawing/2014/main" id="{696768BC-6F70-689D-2225-51B843444A52}"/>
              </a:ext>
            </a:extLst>
          </p:cNvPr>
          <p:cNvSpPr>
            <a:spLocks noGrp="1"/>
          </p:cNvSpPr>
          <p:nvPr>
            <p:ph type="sldNum" sz="quarter" idx="12"/>
          </p:nvPr>
        </p:nvSpPr>
        <p:spPr/>
        <p:txBody>
          <a:bodyPr/>
          <a:lstStyle/>
          <a:p>
            <a:fld id="{784DC4BC-AE01-4C6D-870D-ADD2363A0B6C}" type="slidenum">
              <a:rPr lang="en-US" smtClean="0"/>
              <a:pPr/>
              <a:t>58</a:t>
            </a:fld>
            <a:endParaRPr lang="en-US" b="1"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5011-9422-9AFA-969E-33D9F1C04C95}"/>
              </a:ext>
            </a:extLst>
          </p:cNvPr>
          <p:cNvSpPr>
            <a:spLocks noGrp="1"/>
          </p:cNvSpPr>
          <p:nvPr>
            <p:ph type="title"/>
          </p:nvPr>
        </p:nvSpPr>
        <p:spPr/>
        <p:txBody>
          <a:bodyPr/>
          <a:lstStyle/>
          <a:p>
            <a:r>
              <a:rPr lang="en-US" dirty="0"/>
              <a:t>Assessment Ratios</a:t>
            </a:r>
            <a:br>
              <a:rPr lang="en-US" dirty="0"/>
            </a:br>
            <a:r>
              <a:rPr lang="en-US" sz="2400" dirty="0"/>
              <a:t>Assessment ratios are set by the SC State Constitution</a:t>
            </a:r>
          </a:p>
        </p:txBody>
      </p:sp>
      <p:sp>
        <p:nvSpPr>
          <p:cNvPr id="3" name="Content Placeholder 2">
            <a:extLst>
              <a:ext uri="{FF2B5EF4-FFF2-40B4-BE49-F238E27FC236}">
                <a16:creationId xmlns:a16="http://schemas.microsoft.com/office/drawing/2014/main" id="{EEC959BB-817D-1CDF-60DF-3897E7DB1BE7}"/>
              </a:ext>
            </a:extLst>
          </p:cNvPr>
          <p:cNvSpPr>
            <a:spLocks noGrp="1"/>
          </p:cNvSpPr>
          <p:nvPr>
            <p:ph idx="1"/>
          </p:nvPr>
        </p:nvSpPr>
        <p:spPr/>
        <p:txBody>
          <a:bodyPr>
            <a:normAutofit lnSpcReduction="10000"/>
          </a:bodyPr>
          <a:lstStyle/>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endParaRPr lang="en-US" sz="2100" dirty="0"/>
          </a:p>
          <a:p>
            <a:pPr marL="0" indent="0">
              <a:buNone/>
            </a:pPr>
            <a:r>
              <a:rPr lang="en-US" sz="1400" dirty="0">
                <a:solidFill>
                  <a:schemeClr val="tx1"/>
                </a:solidFill>
              </a:rPr>
              <a:t>*42.8571% of the valuation of manufacturing property is exempt from all millage, resulting in an effective assessment ratio of 6%</a:t>
            </a:r>
          </a:p>
          <a:p>
            <a:endParaRPr lang="en-US" dirty="0"/>
          </a:p>
        </p:txBody>
      </p:sp>
      <p:sp>
        <p:nvSpPr>
          <p:cNvPr id="4" name="Date Placeholder 3">
            <a:extLst>
              <a:ext uri="{FF2B5EF4-FFF2-40B4-BE49-F238E27FC236}">
                <a16:creationId xmlns:a16="http://schemas.microsoft.com/office/drawing/2014/main" id="{F5540192-7B8C-1B16-233F-A20ECF99E8EF}"/>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1EEA78E9-6056-BF87-3EF4-E594E8876036}"/>
              </a:ext>
            </a:extLst>
          </p:cNvPr>
          <p:cNvSpPr>
            <a:spLocks noGrp="1"/>
          </p:cNvSpPr>
          <p:nvPr>
            <p:ph type="sldNum" sz="quarter" idx="12"/>
          </p:nvPr>
        </p:nvSpPr>
        <p:spPr/>
        <p:txBody>
          <a:bodyPr/>
          <a:lstStyle/>
          <a:p>
            <a:fld id="{784DC4BC-AE01-4C6D-870D-ADD2363A0B6C}" type="slidenum">
              <a:rPr lang="en-US" smtClean="0"/>
              <a:pPr/>
              <a:t>59</a:t>
            </a:fld>
            <a:endParaRPr lang="en-US" b="1" dirty="0"/>
          </a:p>
        </p:txBody>
      </p:sp>
      <p:graphicFrame>
        <p:nvGraphicFramePr>
          <p:cNvPr id="11" name="Table 10">
            <a:extLst>
              <a:ext uri="{FF2B5EF4-FFF2-40B4-BE49-F238E27FC236}">
                <a16:creationId xmlns:a16="http://schemas.microsoft.com/office/drawing/2014/main" id="{9BA0F374-07FC-CBA5-A445-85E7696777BA}"/>
              </a:ext>
            </a:extLst>
          </p:cNvPr>
          <p:cNvGraphicFramePr>
            <a:graphicFrameLocks noGrp="1"/>
          </p:cNvGraphicFramePr>
          <p:nvPr>
            <p:extLst>
              <p:ext uri="{D42A27DB-BD31-4B8C-83A1-F6EECF244321}">
                <p14:modId xmlns:p14="http://schemas.microsoft.com/office/powerpoint/2010/main" val="2050960499"/>
              </p:ext>
            </p:extLst>
          </p:nvPr>
        </p:nvGraphicFramePr>
        <p:xfrm>
          <a:off x="2022297" y="1535837"/>
          <a:ext cx="8147406" cy="3989597"/>
        </p:xfrm>
        <a:graphic>
          <a:graphicData uri="http://schemas.openxmlformats.org/drawingml/2006/table">
            <a:tbl>
              <a:tblPr/>
              <a:tblGrid>
                <a:gridCol w="3137852">
                  <a:extLst>
                    <a:ext uri="{9D8B030D-6E8A-4147-A177-3AD203B41FA5}">
                      <a16:colId xmlns:a16="http://schemas.microsoft.com/office/drawing/2014/main" val="3550246743"/>
                    </a:ext>
                  </a:extLst>
                </a:gridCol>
                <a:gridCol w="5009554">
                  <a:extLst>
                    <a:ext uri="{9D8B030D-6E8A-4147-A177-3AD203B41FA5}">
                      <a16:colId xmlns:a16="http://schemas.microsoft.com/office/drawing/2014/main" val="2152136388"/>
                    </a:ext>
                  </a:extLst>
                </a:gridCol>
              </a:tblGrid>
              <a:tr h="351260">
                <a:tc>
                  <a:txBody>
                    <a:bodyPr/>
                    <a:lstStyle/>
                    <a:p>
                      <a:pPr algn="ctr" fontAlgn="b">
                        <a:buNone/>
                      </a:pPr>
                      <a:r>
                        <a:rPr lang="en-US" sz="2600" b="0" i="0" u="none" strike="noStrike" dirty="0">
                          <a:solidFill>
                            <a:schemeClr val="bg1"/>
                          </a:solidFill>
                          <a:effectLst/>
                          <a:latin typeface="Franklin Gothic Book" panose="020B0503020102020204" pitchFamily="34" charset="0"/>
                        </a:rPr>
                        <a:t>Assessment Ratio</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2"/>
                    </a:solidFill>
                  </a:tcPr>
                </a:tc>
                <a:tc>
                  <a:txBody>
                    <a:bodyPr/>
                    <a:lstStyle/>
                    <a:p>
                      <a:pPr algn="ctr" fontAlgn="b">
                        <a:buNone/>
                      </a:pPr>
                      <a:r>
                        <a:rPr lang="en-US" sz="2600" b="0" i="0" u="none" strike="noStrike" dirty="0">
                          <a:solidFill>
                            <a:schemeClr val="bg1"/>
                          </a:solidFill>
                          <a:effectLst/>
                          <a:latin typeface="Franklin Gothic Book" panose="020B0503020102020204" pitchFamily="34" charset="0"/>
                        </a:rPr>
                        <a:t>Property Classification</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32093088"/>
                  </a:ext>
                </a:extLst>
              </a:tr>
              <a:tr h="351260">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600" b="0" i="0" u="none" strike="noStrike" dirty="0">
                          <a:solidFill>
                            <a:schemeClr val="accent1"/>
                          </a:solidFill>
                          <a:effectLst/>
                          <a:latin typeface="Franklin Gothic Book" panose="020B0503020102020204" pitchFamily="34" charset="0"/>
                        </a:rPr>
                        <a:t>4%</a:t>
                      </a:r>
                    </a:p>
                  </a:txBody>
                  <a:tcPr marL="9525" marR="9525" marT="9525" marB="0" anchor="ctr">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Owner-occupied real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522447683"/>
                  </a:ext>
                </a:extLst>
              </a:tr>
              <a:tr h="351260">
                <a:tc vMerge="1">
                  <a:txBody>
                    <a:bodyPr/>
                    <a:lstStyle/>
                    <a:p>
                      <a:pPr algn="ctr" fontAlgn="b">
                        <a:buNone/>
                      </a:pPr>
                      <a:endParaRPr lang="en-US" sz="1800" b="0" i="0" u="none" strike="noStrike" dirty="0">
                        <a:solidFill>
                          <a:srgbClr val="595959"/>
                        </a:solidFill>
                        <a:effectLst/>
                        <a:latin typeface="Franklin Gothic Book" panose="020B0503020102020204" pitchFamily="34" charset="0"/>
                      </a:endParaRPr>
                    </a:p>
                  </a:txBody>
                  <a:tcPr marL="9525" marR="9525" marT="9525" marB="0" anchor="b">
                    <a:lnL w="6350" cap="flat" cmpd="sng" algn="ctr">
                      <a:solidFill>
                        <a:srgbClr val="879DD1"/>
                      </a:solidFill>
                      <a:prstDash val="solid"/>
                      <a:round/>
                      <a:headEnd type="none" w="med" len="med"/>
                      <a:tailEnd type="none" w="med" len="med"/>
                    </a:lnL>
                    <a:lnR>
                      <a:noFill/>
                    </a:lnR>
                    <a:lnT w="6350" cap="flat" cmpd="sng" algn="ctr">
                      <a:solidFill>
                        <a:srgbClr val="879DD1"/>
                      </a:solidFill>
                      <a:prstDash val="solid"/>
                      <a:round/>
                      <a:headEnd type="none" w="med" len="med"/>
                      <a:tailEnd type="none" w="med" len="med"/>
                    </a:lnT>
                    <a:lnB w="6350" cap="flat" cmpd="sng" algn="ctr">
                      <a:solidFill>
                        <a:srgbClr val="879DD1"/>
                      </a:solidFill>
                      <a:prstDash val="solid"/>
                      <a:round/>
                      <a:headEnd type="none" w="med" len="med"/>
                      <a:tailEnd type="none" w="med" len="med"/>
                    </a:lnB>
                    <a:no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Agricultural (private) real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460269695"/>
                  </a:ext>
                </a:extLst>
              </a:tr>
              <a:tr h="351260">
                <a:tc rowSpan="3">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600" b="0" i="0" u="none" strike="noStrike" dirty="0">
                          <a:solidFill>
                            <a:schemeClr val="accent1"/>
                          </a:solidFill>
                          <a:effectLst/>
                          <a:latin typeface="Franklin Gothic Book" panose="020B0503020102020204" pitchFamily="34" charset="0"/>
                        </a:rPr>
                        <a:t>6%</a:t>
                      </a:r>
                    </a:p>
                  </a:txBody>
                  <a:tcPr marL="9525" marR="9525" marT="9525" marB="0" anchor="ctr">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3"/>
                    </a:solid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Commercial/rental real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3"/>
                    </a:solidFill>
                  </a:tcPr>
                </a:tc>
                <a:extLst>
                  <a:ext uri="{0D108BD9-81ED-4DB2-BD59-A6C34878D82A}">
                    <a16:rowId xmlns:a16="http://schemas.microsoft.com/office/drawing/2014/main" val="336926315"/>
                  </a:ext>
                </a:extLst>
              </a:tr>
              <a:tr h="351260">
                <a:tc vMerge="1">
                  <a:txBody>
                    <a:bodyPr/>
                    <a:lstStyle/>
                    <a:p>
                      <a:pPr algn="ctr" fontAlgn="b">
                        <a:buNone/>
                      </a:pPr>
                      <a:endParaRPr lang="en-US" sz="1800" b="0" i="0" u="none" strike="noStrike" dirty="0">
                        <a:solidFill>
                          <a:srgbClr val="595959"/>
                        </a:solidFill>
                        <a:effectLst/>
                        <a:latin typeface="Franklin Gothic Book" panose="020B0503020102020204" pitchFamily="34" charset="0"/>
                      </a:endParaRPr>
                    </a:p>
                  </a:txBody>
                  <a:tcPr marL="9525" marR="9525" marT="9525" marB="0" anchor="b">
                    <a:lnL w="6350" cap="flat" cmpd="sng" algn="ctr">
                      <a:solidFill>
                        <a:srgbClr val="879DD1"/>
                      </a:solidFill>
                      <a:prstDash val="solid"/>
                      <a:round/>
                      <a:headEnd type="none" w="med" len="med"/>
                      <a:tailEnd type="none" w="med" len="med"/>
                    </a:lnL>
                    <a:lnR>
                      <a:noFill/>
                    </a:lnR>
                    <a:lnT w="6350" cap="flat" cmpd="sng" algn="ctr">
                      <a:solidFill>
                        <a:srgbClr val="879DD1"/>
                      </a:solidFill>
                      <a:prstDash val="solid"/>
                      <a:round/>
                      <a:headEnd type="none" w="med" len="med"/>
                      <a:tailEnd type="none" w="med" len="med"/>
                    </a:lnT>
                    <a:lnB w="6350" cap="flat" cmpd="sng" algn="ctr">
                      <a:solidFill>
                        <a:srgbClr val="879DD1"/>
                      </a:solidFill>
                      <a:prstDash val="solid"/>
                      <a:round/>
                      <a:headEnd type="none" w="med" len="med"/>
                      <a:tailEnd type="none" w="med" len="med"/>
                    </a:lnB>
                    <a:no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Agricultural (corporate) real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3"/>
                    </a:solidFill>
                  </a:tcPr>
                </a:tc>
                <a:extLst>
                  <a:ext uri="{0D108BD9-81ED-4DB2-BD59-A6C34878D82A}">
                    <a16:rowId xmlns:a16="http://schemas.microsoft.com/office/drawing/2014/main" val="1966487475"/>
                  </a:ext>
                </a:extLst>
              </a:tr>
              <a:tr h="351260">
                <a:tc vMerge="1">
                  <a:txBody>
                    <a:bodyPr/>
                    <a:lstStyle/>
                    <a:p>
                      <a:pPr algn="ctr" fontAlgn="b">
                        <a:buNone/>
                      </a:pPr>
                      <a:endParaRPr lang="en-US" sz="1800" b="0" i="0" u="none" strike="noStrike" dirty="0">
                        <a:solidFill>
                          <a:srgbClr val="595959"/>
                        </a:solidFill>
                        <a:effectLst/>
                        <a:latin typeface="Franklin Gothic Book" panose="020B0503020102020204" pitchFamily="34" charset="0"/>
                      </a:endParaRPr>
                    </a:p>
                  </a:txBody>
                  <a:tcPr marL="9525" marR="9525" marT="9525" marB="0" anchor="b">
                    <a:lnL w="6350" cap="flat" cmpd="sng" algn="ctr">
                      <a:solidFill>
                        <a:srgbClr val="879DD1"/>
                      </a:solidFill>
                      <a:prstDash val="solid"/>
                      <a:round/>
                      <a:headEnd type="none" w="med" len="med"/>
                      <a:tailEnd type="none" w="med" len="med"/>
                    </a:lnL>
                    <a:lnR>
                      <a:noFill/>
                    </a:lnR>
                    <a:lnT w="6350" cap="flat" cmpd="sng" algn="ctr">
                      <a:solidFill>
                        <a:srgbClr val="879DD1"/>
                      </a:solidFill>
                      <a:prstDash val="solid"/>
                      <a:round/>
                      <a:headEnd type="none" w="med" len="med"/>
                      <a:tailEnd type="none" w="med" len="med"/>
                    </a:lnT>
                    <a:lnB w="6350" cap="flat" cmpd="sng" algn="ctr">
                      <a:solidFill>
                        <a:srgbClr val="879DD1"/>
                      </a:solidFill>
                      <a:prstDash val="solid"/>
                      <a:round/>
                      <a:headEnd type="none" w="med" len="med"/>
                      <a:tailEnd type="none" w="med" len="med"/>
                    </a:lnB>
                    <a:solidFill>
                      <a:srgbClr val="D7DEF0"/>
                    </a:solid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Personal property vehicles</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3"/>
                    </a:solidFill>
                  </a:tcPr>
                </a:tc>
                <a:extLst>
                  <a:ext uri="{0D108BD9-81ED-4DB2-BD59-A6C34878D82A}">
                    <a16:rowId xmlns:a16="http://schemas.microsoft.com/office/drawing/2014/main" val="2158677221"/>
                  </a:ext>
                </a:extLst>
              </a:tr>
              <a:tr h="367987">
                <a:tc rowSpan="4">
                  <a:txBody>
                    <a:bodyPr/>
                    <a:lstStyle/>
                    <a:p>
                      <a:pPr algn="ctr" fontAlgn="ctr">
                        <a:buNone/>
                      </a:pPr>
                      <a:r>
                        <a:rPr lang="en-US" sz="2600" b="0" i="0" u="none" strike="noStrike" dirty="0">
                          <a:solidFill>
                            <a:schemeClr val="accent1"/>
                          </a:solidFill>
                          <a:effectLst/>
                          <a:latin typeface="Franklin Gothic Book" panose="020B0503020102020204" pitchFamily="34" charset="0"/>
                        </a:rPr>
                        <a:t>10.50%</a:t>
                      </a:r>
                    </a:p>
                  </a:txBody>
                  <a:tcPr marL="9525" marR="9525" marT="9525" marB="0" anchor="ctr">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Business personal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505761828"/>
                  </a:ext>
                </a:extLst>
              </a:tr>
              <a:tr h="351260">
                <a:tc vMerge="1">
                  <a:txBody>
                    <a:bodyPr/>
                    <a:lstStyle/>
                    <a:p>
                      <a:pPr algn="ctr" fontAlgn="ctr">
                        <a:buNone/>
                      </a:pPr>
                      <a:endParaRPr lang="en-US" sz="1800" b="0" i="0" u="none" strike="noStrike" dirty="0">
                        <a:solidFill>
                          <a:srgbClr val="595959"/>
                        </a:solidFill>
                        <a:effectLst/>
                        <a:latin typeface="Franklin Gothic Book" panose="020B0503020102020204" pitchFamily="34" charset="0"/>
                      </a:endParaRPr>
                    </a:p>
                  </a:txBody>
                  <a:tcPr marL="9525" marR="9525" marT="9525" marB="0" anchor="ctr">
                    <a:lnL w="6350" cap="flat" cmpd="sng" algn="ctr">
                      <a:solidFill>
                        <a:srgbClr val="879DD1"/>
                      </a:solidFill>
                      <a:prstDash val="solid"/>
                      <a:round/>
                      <a:headEnd type="none" w="med" len="med"/>
                      <a:tailEnd type="none" w="med" len="med"/>
                    </a:lnL>
                    <a:lnR>
                      <a:noFill/>
                    </a:lnR>
                    <a:lnT w="6350" cap="flat" cmpd="sng" algn="ctr">
                      <a:solidFill>
                        <a:srgbClr val="879DD1"/>
                      </a:solidFill>
                      <a:prstDash val="solid"/>
                      <a:round/>
                      <a:headEnd type="none" w="med" len="med"/>
                      <a:tailEnd type="none" w="med" len="med"/>
                    </a:lnT>
                    <a:lnB w="6350" cap="flat" cmpd="sng" algn="ctr">
                      <a:solidFill>
                        <a:srgbClr val="879DD1"/>
                      </a:solidFill>
                      <a:prstDash val="solid"/>
                      <a:round/>
                      <a:headEnd type="none" w="med" len="med"/>
                      <a:tailEnd type="none" w="med" len="med"/>
                    </a:lnB>
                    <a:solidFill>
                      <a:srgbClr val="D7DEF0"/>
                    </a:solid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Other personal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731182148"/>
                  </a:ext>
                </a:extLst>
              </a:tr>
              <a:tr h="351260">
                <a:tc vMerge="1">
                  <a:txBody>
                    <a:bodyPr/>
                    <a:lstStyle/>
                    <a:p>
                      <a:pPr algn="ctr" fontAlgn="ctr">
                        <a:buNone/>
                      </a:pPr>
                      <a:endParaRPr lang="en-US" sz="1800" b="0" i="0" u="none" strike="noStrike" dirty="0">
                        <a:solidFill>
                          <a:srgbClr val="595959"/>
                        </a:solidFill>
                        <a:effectLst/>
                        <a:latin typeface="Franklin Gothic Book" panose="020B0503020102020204" pitchFamily="34" charset="0"/>
                      </a:endParaRPr>
                    </a:p>
                  </a:txBody>
                  <a:tcPr marL="9525" marR="9525" marT="9525" marB="0" anchor="ctr">
                    <a:lnL w="6350" cap="flat" cmpd="sng" algn="ctr">
                      <a:solidFill>
                        <a:srgbClr val="879DD1"/>
                      </a:solidFill>
                      <a:prstDash val="solid"/>
                      <a:round/>
                      <a:headEnd type="none" w="med" len="med"/>
                      <a:tailEnd type="none" w="med" len="med"/>
                    </a:lnL>
                    <a:lnR>
                      <a:noFill/>
                    </a:lnR>
                    <a:lnT w="6350" cap="flat" cmpd="sng" algn="ctr">
                      <a:solidFill>
                        <a:srgbClr val="879DD1"/>
                      </a:solidFill>
                      <a:prstDash val="solid"/>
                      <a:round/>
                      <a:headEnd type="none" w="med" len="med"/>
                      <a:tailEnd type="none" w="med" len="med"/>
                    </a:lnT>
                    <a:lnB w="6350" cap="flat" cmpd="sng" algn="ctr">
                      <a:solidFill>
                        <a:srgbClr val="879DD1"/>
                      </a:solidFill>
                      <a:prstDash val="solid"/>
                      <a:round/>
                      <a:headEnd type="none" w="med" len="med"/>
                      <a:tailEnd type="none" w="med" len="med"/>
                    </a:lnB>
                    <a:no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Utility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423147040"/>
                  </a:ext>
                </a:extLst>
              </a:tr>
              <a:tr h="351260">
                <a:tc vMerge="1">
                  <a:txBody>
                    <a:bodyPr/>
                    <a:lstStyle/>
                    <a:p>
                      <a:pPr algn="ctr" fontAlgn="ctr">
                        <a:buNone/>
                      </a:pPr>
                      <a:endParaRPr lang="en-US" sz="1800" b="0" i="0" u="none" strike="noStrike" dirty="0">
                        <a:solidFill>
                          <a:srgbClr val="595959"/>
                        </a:solidFill>
                        <a:effectLst/>
                        <a:latin typeface="Franklin Gothic Book" panose="020B0503020102020204" pitchFamily="34" charset="0"/>
                      </a:endParaRPr>
                    </a:p>
                  </a:txBody>
                  <a:tcPr marL="9525" marR="9525" marT="9525" marB="0" anchor="ctr">
                    <a:lnL w="6350" cap="flat" cmpd="sng" algn="ctr">
                      <a:solidFill>
                        <a:srgbClr val="879DD1"/>
                      </a:solidFill>
                      <a:prstDash val="solid"/>
                      <a:round/>
                      <a:headEnd type="none" w="med" len="med"/>
                      <a:tailEnd type="none" w="med" len="med"/>
                    </a:lnL>
                    <a:lnR>
                      <a:noFill/>
                    </a:lnR>
                    <a:lnT w="6350" cap="flat" cmpd="sng" algn="ctr">
                      <a:solidFill>
                        <a:srgbClr val="879DD1"/>
                      </a:solidFill>
                      <a:prstDash val="solid"/>
                      <a:round/>
                      <a:headEnd type="none" w="med" len="med"/>
                      <a:tailEnd type="none" w="med" len="med"/>
                    </a:lnT>
                    <a:lnB w="6350" cap="flat" cmpd="sng" algn="ctr">
                      <a:solidFill>
                        <a:srgbClr val="879DD1"/>
                      </a:solidFill>
                      <a:prstDash val="solid"/>
                      <a:round/>
                      <a:headEnd type="none" w="med" len="med"/>
                      <a:tailEnd type="none" w="med" len="med"/>
                    </a:lnB>
                    <a:solidFill>
                      <a:srgbClr val="D7DEF0"/>
                    </a:solid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Manufacturing property*</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695980154"/>
                  </a:ext>
                </a:extLst>
              </a:tr>
              <a:tr h="351260">
                <a:tc>
                  <a:txBody>
                    <a:bodyPr/>
                    <a:lstStyle/>
                    <a:p>
                      <a:pPr algn="ctr" fontAlgn="b">
                        <a:buNone/>
                      </a:pPr>
                      <a:r>
                        <a:rPr lang="en-US" sz="2600" b="0" i="0" u="none" strike="noStrike" dirty="0">
                          <a:solidFill>
                            <a:schemeClr val="accent1"/>
                          </a:solidFill>
                          <a:effectLst/>
                          <a:latin typeface="Franklin Gothic Book" panose="020B0503020102020204" pitchFamily="34" charset="0"/>
                        </a:rPr>
                        <a:t>Not applicable</a:t>
                      </a:r>
                    </a:p>
                  </a:txBody>
                  <a:tcPr marL="9525" marR="9525" marT="9525" marB="0" anchor="b">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3"/>
                    </a:solidFill>
                  </a:tcPr>
                </a:tc>
                <a:tc>
                  <a:txBody>
                    <a:bodyPr/>
                    <a:lstStyle/>
                    <a:p>
                      <a:pPr algn="ctr" fontAlgn="b">
                        <a:buNone/>
                      </a:pPr>
                      <a:r>
                        <a:rPr lang="en-US" sz="2100" b="0" i="0" u="none" strike="noStrike" dirty="0">
                          <a:solidFill>
                            <a:schemeClr val="accent1"/>
                          </a:solidFill>
                          <a:effectLst/>
                          <a:latin typeface="Franklin Gothic Book" panose="020B0503020102020204" pitchFamily="34" charset="0"/>
                        </a:rPr>
                        <a:t>Fee-in-lieu</a:t>
                      </a:r>
                    </a:p>
                  </a:txBody>
                  <a:tcPr marL="9525" marR="9525" marT="9525" marB="0" anchor="ctr">
                    <a:lnL w="3175" cap="flat" cmpd="sng" algn="ctr">
                      <a:solidFill>
                        <a:schemeClr val="accent2"/>
                      </a:solidFill>
                      <a:prstDash val="solid"/>
                      <a:round/>
                      <a:headEnd type="none" w="med" len="med"/>
                      <a:tailEnd type="none" w="med" len="med"/>
                    </a:lnL>
                    <a:lnR w="3175" cap="flat" cmpd="sng" algn="ctr">
                      <a:solidFill>
                        <a:schemeClr val="accent2"/>
                      </a:solidFill>
                      <a:prstDash val="solid"/>
                      <a:round/>
                      <a:headEnd type="none" w="med" len="med"/>
                      <a:tailEnd type="none" w="med" len="med"/>
                    </a:lnR>
                    <a:lnT w="3175" cap="flat" cmpd="sng" algn="ctr">
                      <a:solidFill>
                        <a:schemeClr val="accent2"/>
                      </a:solidFill>
                      <a:prstDash val="solid"/>
                      <a:round/>
                      <a:headEnd type="none" w="med" len="med"/>
                      <a:tailEnd type="none" w="med" len="med"/>
                    </a:lnT>
                    <a:lnB w="3175" cap="flat" cmpd="sng" algn="ctr">
                      <a:solidFill>
                        <a:schemeClr val="accent2"/>
                      </a:solidFill>
                      <a:prstDash val="solid"/>
                      <a:round/>
                      <a:headEnd type="none" w="med" len="med"/>
                      <a:tailEnd type="none" w="med" len="med"/>
                    </a:lnB>
                    <a:solidFill>
                      <a:schemeClr val="accent3"/>
                    </a:solidFill>
                  </a:tcPr>
                </a:tc>
                <a:extLst>
                  <a:ext uri="{0D108BD9-81ED-4DB2-BD59-A6C34878D82A}">
                    <a16:rowId xmlns:a16="http://schemas.microsoft.com/office/drawing/2014/main" val="4213772707"/>
                  </a:ext>
                </a:extLst>
              </a:tr>
            </a:tbl>
          </a:graphicData>
        </a:graphic>
      </p:graphicFrame>
    </p:spTree>
    <p:extLst>
      <p:ext uri="{BB962C8B-B14F-4D97-AF65-F5344CB8AC3E}">
        <p14:creationId xmlns:p14="http://schemas.microsoft.com/office/powerpoint/2010/main" val="31985906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0AF3D-EEB3-5A36-8FA9-036BDA2D8801}"/>
              </a:ext>
            </a:extLst>
          </p:cNvPr>
          <p:cNvSpPr>
            <a:spLocks noGrp="1"/>
          </p:cNvSpPr>
          <p:nvPr>
            <p:ph type="title"/>
          </p:nvPr>
        </p:nvSpPr>
        <p:spPr>
          <a:xfrm>
            <a:off x="838200" y="365126"/>
            <a:ext cx="10515600" cy="786245"/>
          </a:xfrm>
        </p:spPr>
        <p:txBody>
          <a:bodyPr/>
          <a:lstStyle/>
          <a:p>
            <a:r>
              <a:rPr lang="en-US" dirty="0"/>
              <a:t>Millage Rates</a:t>
            </a:r>
            <a:br>
              <a:rPr lang="en-US" dirty="0"/>
            </a:br>
            <a:r>
              <a:rPr lang="en-US" sz="2400" dirty="0"/>
              <a:t>Each mill is 1/1000</a:t>
            </a:r>
            <a:r>
              <a:rPr lang="en-US" sz="2400" baseline="30000" dirty="0"/>
              <a:t>th</a:t>
            </a:r>
            <a:r>
              <a:rPr lang="en-US" sz="2400" dirty="0"/>
              <a:t> of the assessed value</a:t>
            </a:r>
            <a:endParaRPr lang="en-US" dirty="0"/>
          </a:p>
        </p:txBody>
      </p:sp>
      <p:sp>
        <p:nvSpPr>
          <p:cNvPr id="3" name="Content Placeholder 2">
            <a:extLst>
              <a:ext uri="{FF2B5EF4-FFF2-40B4-BE49-F238E27FC236}">
                <a16:creationId xmlns:a16="http://schemas.microsoft.com/office/drawing/2014/main" id="{267E6DC3-19DA-3133-15C6-4D62A40AD98F}"/>
              </a:ext>
            </a:extLst>
          </p:cNvPr>
          <p:cNvSpPr>
            <a:spLocks noGrp="1"/>
          </p:cNvSpPr>
          <p:nvPr>
            <p:ph idx="1"/>
          </p:nvPr>
        </p:nvSpPr>
        <p:spPr>
          <a:xfrm>
            <a:off x="838200" y="1384918"/>
            <a:ext cx="10515600" cy="4792045"/>
          </a:xfrm>
        </p:spPr>
        <p:txBody>
          <a:bodyPr>
            <a:normAutofit fontScale="92500" lnSpcReduction="20000"/>
          </a:bodyPr>
          <a:lstStyle/>
          <a:p>
            <a:r>
              <a:rPr lang="en-US" dirty="0"/>
              <a:t>Each local governing entity may set its own millage rate within the limitations set forth in statute</a:t>
            </a:r>
          </a:p>
          <a:p>
            <a:r>
              <a:rPr lang="en-US" dirty="0"/>
              <a:t>Rollback millage</a:t>
            </a:r>
          </a:p>
          <a:p>
            <a:pPr lvl="1"/>
            <a:r>
              <a:rPr lang="en-US" dirty="0"/>
              <a:t>Agricultural property reclassification</a:t>
            </a:r>
          </a:p>
          <a:p>
            <a:pPr lvl="1"/>
            <a:r>
              <a:rPr lang="en-US" dirty="0"/>
              <a:t>5-year reassessment</a:t>
            </a:r>
          </a:p>
          <a:p>
            <a:r>
              <a:rPr lang="en-US" dirty="0"/>
              <a:t>Annual millage rate increase limitation</a:t>
            </a:r>
          </a:p>
          <a:p>
            <a:pPr lvl="1"/>
            <a:r>
              <a:rPr lang="en-US" dirty="0"/>
              <a:t>Applies to all local governing entities for general operating purposes unless an exception applies</a:t>
            </a:r>
          </a:p>
          <a:p>
            <a:pPr lvl="1"/>
            <a:r>
              <a:rPr lang="en-US" dirty="0"/>
              <a:t>Calculated annually by RFA based on population and inflation with certain exceptions</a:t>
            </a:r>
          </a:p>
          <a:p>
            <a:pPr lvl="1"/>
            <a:r>
              <a:rPr lang="en-US" dirty="0"/>
              <a:t>Some municipalities do not currently have an operating millage and cannot start imposing one</a:t>
            </a:r>
          </a:p>
          <a:p>
            <a:r>
              <a:rPr lang="en-US" dirty="0"/>
              <a:t>Statewide millage rate – the Dept. of Revenue applies the average state millage to airlines, private carlines, and motor carriers</a:t>
            </a:r>
          </a:p>
        </p:txBody>
      </p:sp>
      <p:sp>
        <p:nvSpPr>
          <p:cNvPr id="4" name="Date Placeholder 3">
            <a:extLst>
              <a:ext uri="{FF2B5EF4-FFF2-40B4-BE49-F238E27FC236}">
                <a16:creationId xmlns:a16="http://schemas.microsoft.com/office/drawing/2014/main" id="{43A80B54-F8E5-AD29-F201-BF6EC3CF23AC}"/>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39E7120A-B019-02FB-F800-86ED0DC4167F}"/>
              </a:ext>
            </a:extLst>
          </p:cNvPr>
          <p:cNvSpPr>
            <a:spLocks noGrp="1"/>
          </p:cNvSpPr>
          <p:nvPr>
            <p:ph type="sldNum" sz="quarter" idx="12"/>
          </p:nvPr>
        </p:nvSpPr>
        <p:spPr/>
        <p:txBody>
          <a:bodyPr/>
          <a:lstStyle/>
          <a:p>
            <a:fld id="{784DC4BC-AE01-4C6D-870D-ADD2363A0B6C}" type="slidenum">
              <a:rPr lang="en-US" smtClean="0"/>
              <a:pPr/>
              <a:t>60</a:t>
            </a:fld>
            <a:endParaRPr lang="en-US" b="1" dirty="0"/>
          </a:p>
        </p:txBody>
      </p:sp>
    </p:spTree>
    <p:extLst>
      <p:ext uri="{BB962C8B-B14F-4D97-AF65-F5344CB8AC3E}">
        <p14:creationId xmlns:p14="http://schemas.microsoft.com/office/powerpoint/2010/main" val="28723127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120F1-97AF-2182-5702-125CBBD1E020}"/>
              </a:ext>
            </a:extLst>
          </p:cNvPr>
          <p:cNvSpPr>
            <a:spLocks noGrp="1"/>
          </p:cNvSpPr>
          <p:nvPr>
            <p:ph type="title"/>
          </p:nvPr>
        </p:nvSpPr>
        <p:spPr/>
        <p:txBody>
          <a:bodyPr/>
          <a:lstStyle/>
          <a:p>
            <a:r>
              <a:rPr lang="en-US" dirty="0"/>
              <a:t>Millage Rate Increase Limitation (§ 6-1-320) - FY 2026-27 </a:t>
            </a:r>
            <a:br>
              <a:rPr lang="en-US" dirty="0"/>
            </a:br>
            <a:r>
              <a:rPr lang="en-US" sz="2400" dirty="0"/>
              <a:t>While the inflation component is the same for all entities, the population component is unique to each local government</a:t>
            </a:r>
          </a:p>
        </p:txBody>
      </p:sp>
      <p:graphicFrame>
        <p:nvGraphicFramePr>
          <p:cNvPr id="6" name="Content Placeholder 5">
            <a:extLst>
              <a:ext uri="{FF2B5EF4-FFF2-40B4-BE49-F238E27FC236}">
                <a16:creationId xmlns:a16="http://schemas.microsoft.com/office/drawing/2014/main" id="{84B6CFA9-7560-1811-3B9A-768C4C6B9746}"/>
              </a:ext>
            </a:extLst>
          </p:cNvPr>
          <p:cNvGraphicFramePr>
            <a:graphicFrameLocks noGrp="1"/>
          </p:cNvGraphicFramePr>
          <p:nvPr>
            <p:ph idx="1"/>
            <p:extLst>
              <p:ext uri="{D42A27DB-BD31-4B8C-83A1-F6EECF244321}">
                <p14:modId xmlns:p14="http://schemas.microsoft.com/office/powerpoint/2010/main" val="1617322407"/>
              </p:ext>
            </p:extLst>
          </p:nvPr>
        </p:nvGraphicFramePr>
        <p:xfrm>
          <a:off x="1636776" y="1764792"/>
          <a:ext cx="8887968" cy="3429002"/>
        </p:xfrm>
        <a:graphic>
          <a:graphicData uri="http://schemas.openxmlformats.org/drawingml/2006/table">
            <a:tbl>
              <a:tblPr>
                <a:tableStyleId>{5C22544A-7EE6-4342-B048-85BDC9FD1C3A}</a:tableStyleId>
              </a:tblPr>
              <a:tblGrid>
                <a:gridCol w="2247656">
                  <a:extLst>
                    <a:ext uri="{9D8B030D-6E8A-4147-A177-3AD203B41FA5}">
                      <a16:colId xmlns:a16="http://schemas.microsoft.com/office/drawing/2014/main" val="1611183274"/>
                    </a:ext>
                  </a:extLst>
                </a:gridCol>
                <a:gridCol w="1880251">
                  <a:extLst>
                    <a:ext uri="{9D8B030D-6E8A-4147-A177-3AD203B41FA5}">
                      <a16:colId xmlns:a16="http://schemas.microsoft.com/office/drawing/2014/main" val="4076596826"/>
                    </a:ext>
                  </a:extLst>
                </a:gridCol>
                <a:gridCol w="2247656">
                  <a:extLst>
                    <a:ext uri="{9D8B030D-6E8A-4147-A177-3AD203B41FA5}">
                      <a16:colId xmlns:a16="http://schemas.microsoft.com/office/drawing/2014/main" val="201333253"/>
                    </a:ext>
                  </a:extLst>
                </a:gridCol>
                <a:gridCol w="2512405">
                  <a:extLst>
                    <a:ext uri="{9D8B030D-6E8A-4147-A177-3AD203B41FA5}">
                      <a16:colId xmlns:a16="http://schemas.microsoft.com/office/drawing/2014/main" val="2866734220"/>
                    </a:ext>
                  </a:extLst>
                </a:gridCol>
              </a:tblGrid>
              <a:tr h="1371602">
                <a:tc>
                  <a:txBody>
                    <a:bodyPr/>
                    <a:lstStyle/>
                    <a:p>
                      <a:pPr algn="l" fontAlgn="b">
                        <a:buNone/>
                      </a:pPr>
                      <a:endParaRPr lang="en-US" sz="2400" b="1" i="0" u="none" strike="noStrike" dirty="0">
                        <a:solidFill>
                          <a:srgbClr val="30477E"/>
                        </a:solidFill>
                        <a:effectLst/>
                        <a:latin typeface="+mn-lt"/>
                      </a:endParaRPr>
                    </a:p>
                  </a:txBody>
                  <a:tcPr marL="9525" marR="9525" marT="9525" marB="0" anchor="b">
                    <a:lnB w="6350" cap="flat" cmpd="sng" algn="ctr">
                      <a:solidFill>
                        <a:schemeClr val="accent2"/>
                      </a:solidFill>
                      <a:prstDash val="solid"/>
                      <a:round/>
                      <a:headEnd type="none" w="med" len="med"/>
                      <a:tailEnd type="none" w="med" len="med"/>
                    </a:lnB>
                    <a:solidFill>
                      <a:srgbClr val="415FA9"/>
                    </a:solidFill>
                  </a:tcPr>
                </a:tc>
                <a:tc>
                  <a:txBody>
                    <a:bodyPr/>
                    <a:lstStyle/>
                    <a:p>
                      <a:pPr algn="ctr" fontAlgn="b">
                        <a:buNone/>
                      </a:pPr>
                      <a:r>
                        <a:rPr lang="en-US" sz="2400" b="0" u="none" strike="noStrike" dirty="0">
                          <a:solidFill>
                            <a:schemeClr val="bg1"/>
                          </a:solidFill>
                          <a:effectLst/>
                          <a:latin typeface="+mn-lt"/>
                        </a:rPr>
                        <a:t>Inflation</a:t>
                      </a:r>
                      <a:br>
                        <a:rPr lang="en-US" sz="2400" b="0" u="none" strike="noStrike" dirty="0">
                          <a:solidFill>
                            <a:schemeClr val="bg1"/>
                          </a:solidFill>
                          <a:effectLst/>
                          <a:latin typeface="+mn-lt"/>
                        </a:rPr>
                      </a:br>
                      <a:r>
                        <a:rPr lang="en-US" sz="2400" b="0" u="none" strike="noStrike" dirty="0">
                          <a:solidFill>
                            <a:schemeClr val="bg1"/>
                          </a:solidFill>
                          <a:effectLst/>
                          <a:latin typeface="+mn-lt"/>
                        </a:rPr>
                        <a:t>(All Entities)</a:t>
                      </a:r>
                      <a:endParaRPr lang="en-US" sz="2400" b="0" i="0" u="none" strike="noStrike" dirty="0">
                        <a:solidFill>
                          <a:schemeClr val="bg1"/>
                        </a:solidFill>
                        <a:effectLst/>
                        <a:latin typeface="+mn-lt"/>
                      </a:endParaRPr>
                    </a:p>
                  </a:txBody>
                  <a:tcPr marL="9525" marR="9525" marT="9525" marB="0" anchor="ctr">
                    <a:lnB w="6350" cap="flat" cmpd="sng" algn="ctr">
                      <a:solidFill>
                        <a:schemeClr val="accent2"/>
                      </a:solidFill>
                      <a:prstDash val="solid"/>
                      <a:round/>
                      <a:headEnd type="none" w="med" len="med"/>
                      <a:tailEnd type="none" w="med" len="med"/>
                    </a:lnB>
                    <a:solidFill>
                      <a:srgbClr val="415FA9"/>
                    </a:solidFill>
                  </a:tcPr>
                </a:tc>
                <a:tc>
                  <a:txBody>
                    <a:bodyPr/>
                    <a:lstStyle/>
                    <a:p>
                      <a:pPr algn="ctr" fontAlgn="b">
                        <a:buNone/>
                      </a:pPr>
                      <a:r>
                        <a:rPr lang="en-US" sz="2400" b="0" u="none" strike="noStrike" dirty="0">
                          <a:solidFill>
                            <a:schemeClr val="bg1"/>
                          </a:solidFill>
                          <a:effectLst/>
                          <a:latin typeface="+mn-lt"/>
                        </a:rPr>
                        <a:t>Population Change</a:t>
                      </a:r>
                      <a:br>
                        <a:rPr lang="en-US" sz="2400" b="0" u="none" strike="noStrike" dirty="0">
                          <a:solidFill>
                            <a:schemeClr val="bg1"/>
                          </a:solidFill>
                          <a:effectLst/>
                          <a:latin typeface="+mn-lt"/>
                        </a:rPr>
                      </a:br>
                      <a:r>
                        <a:rPr lang="en-US" sz="2400" b="0" u="none" strike="noStrike" dirty="0">
                          <a:solidFill>
                            <a:schemeClr val="bg1"/>
                          </a:solidFill>
                          <a:effectLst/>
                          <a:latin typeface="+mn-lt"/>
                        </a:rPr>
                        <a:t>(Range)</a:t>
                      </a:r>
                      <a:endParaRPr lang="en-US" sz="2400" b="0" i="0" u="none" strike="noStrike" dirty="0">
                        <a:solidFill>
                          <a:schemeClr val="bg1"/>
                        </a:solidFill>
                        <a:effectLst/>
                        <a:latin typeface="+mn-lt"/>
                      </a:endParaRPr>
                    </a:p>
                  </a:txBody>
                  <a:tcPr marL="9525" marR="9525" marT="9525" marB="0" anchor="ctr">
                    <a:lnB w="6350" cap="flat" cmpd="sng" algn="ctr">
                      <a:solidFill>
                        <a:schemeClr val="accent2"/>
                      </a:solidFill>
                      <a:prstDash val="solid"/>
                      <a:round/>
                      <a:headEnd type="none" w="med" len="med"/>
                      <a:tailEnd type="none" w="med" len="med"/>
                    </a:lnB>
                    <a:solidFill>
                      <a:srgbClr val="415FA9"/>
                    </a:solidFill>
                  </a:tcPr>
                </a:tc>
                <a:tc>
                  <a:txBody>
                    <a:bodyPr/>
                    <a:lstStyle/>
                    <a:p>
                      <a:pPr algn="ctr" fontAlgn="ctr">
                        <a:buNone/>
                      </a:pPr>
                      <a:r>
                        <a:rPr lang="en-US" sz="2400" b="0" u="none" strike="noStrike" dirty="0">
                          <a:solidFill>
                            <a:schemeClr val="bg1"/>
                          </a:solidFill>
                          <a:effectLst/>
                          <a:latin typeface="+mn-lt"/>
                        </a:rPr>
                        <a:t>Total Millage Cap</a:t>
                      </a:r>
                      <a:endParaRPr lang="en-US" sz="2400" b="0" i="0" u="none" strike="noStrike" dirty="0">
                        <a:solidFill>
                          <a:schemeClr val="bg1"/>
                        </a:solidFill>
                        <a:effectLst/>
                        <a:latin typeface="+mn-lt"/>
                      </a:endParaRPr>
                    </a:p>
                  </a:txBody>
                  <a:tcPr marL="9525" marR="9525" marT="9525" marB="0" anchor="ctr">
                    <a:lnB w="6350" cap="flat" cmpd="sng" algn="ctr">
                      <a:solidFill>
                        <a:schemeClr val="accent2"/>
                      </a:solidFill>
                      <a:prstDash val="solid"/>
                      <a:round/>
                      <a:headEnd type="none" w="med" len="med"/>
                      <a:tailEnd type="none" w="med" len="med"/>
                    </a:lnB>
                    <a:solidFill>
                      <a:srgbClr val="415FA9"/>
                    </a:solidFill>
                  </a:tcPr>
                </a:tc>
                <a:extLst>
                  <a:ext uri="{0D108BD9-81ED-4DB2-BD59-A6C34878D82A}">
                    <a16:rowId xmlns:a16="http://schemas.microsoft.com/office/drawing/2014/main" val="608158940"/>
                  </a:ext>
                </a:extLst>
              </a:tr>
              <a:tr h="685800">
                <a:tc>
                  <a:txBody>
                    <a:bodyPr/>
                    <a:lstStyle/>
                    <a:p>
                      <a:pPr algn="l" fontAlgn="b">
                        <a:buNone/>
                      </a:pPr>
                      <a:r>
                        <a:rPr lang="en-US" sz="2400" u="none" strike="noStrike" dirty="0">
                          <a:solidFill>
                            <a:srgbClr val="003366"/>
                          </a:solidFill>
                          <a:effectLst/>
                          <a:latin typeface="+mn-lt"/>
                        </a:rPr>
                        <a:t>Counties</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2.63%</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0% to 6.04%</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2.63% to 8.67%</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652488387"/>
                  </a:ext>
                </a:extLst>
              </a:tr>
              <a:tr h="685800">
                <a:tc>
                  <a:txBody>
                    <a:bodyPr/>
                    <a:lstStyle/>
                    <a:p>
                      <a:pPr algn="l" fontAlgn="b">
                        <a:buNone/>
                      </a:pPr>
                      <a:r>
                        <a:rPr lang="en-US" sz="2400" u="none" strike="noStrike" dirty="0">
                          <a:solidFill>
                            <a:srgbClr val="003366"/>
                          </a:solidFill>
                          <a:effectLst/>
                          <a:latin typeface="+mn-lt"/>
                        </a:rPr>
                        <a:t>School Districts</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2.63%</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0% to 6.79%</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2.63% to 9.42%</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96348563"/>
                  </a:ext>
                </a:extLst>
              </a:tr>
              <a:tr h="685800">
                <a:tc>
                  <a:txBody>
                    <a:bodyPr/>
                    <a:lstStyle/>
                    <a:p>
                      <a:pPr algn="l" fontAlgn="b">
                        <a:buNone/>
                      </a:pPr>
                      <a:r>
                        <a:rPr lang="en-US" sz="2400" u="none" strike="noStrike" dirty="0">
                          <a:solidFill>
                            <a:srgbClr val="003366"/>
                          </a:solidFill>
                          <a:effectLst/>
                          <a:latin typeface="+mn-lt"/>
                        </a:rPr>
                        <a:t>Municipalities</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2.63%</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0% to 16.83%</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tc>
                  <a:txBody>
                    <a:bodyPr/>
                    <a:lstStyle/>
                    <a:p>
                      <a:pPr algn="ctr" fontAlgn="b">
                        <a:buNone/>
                      </a:pPr>
                      <a:r>
                        <a:rPr lang="en-US" sz="2400" u="none" strike="noStrike" dirty="0">
                          <a:solidFill>
                            <a:srgbClr val="003366"/>
                          </a:solidFill>
                          <a:effectLst/>
                          <a:latin typeface="+mn-lt"/>
                        </a:rPr>
                        <a:t>2.63% to 19.46%</a:t>
                      </a:r>
                      <a:endParaRPr lang="en-US" sz="2400" b="0" i="0" u="none" strike="noStrike" dirty="0">
                        <a:solidFill>
                          <a:srgbClr val="003366"/>
                        </a:solidFill>
                        <a:effectLst/>
                        <a:latin typeface="+mn-lt"/>
                      </a:endParaRPr>
                    </a:p>
                  </a:txBody>
                  <a:tcPr marL="9525" marR="9525" marT="9525"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346788525"/>
                  </a:ext>
                </a:extLst>
              </a:tr>
            </a:tbl>
          </a:graphicData>
        </a:graphic>
      </p:graphicFrame>
      <p:sp>
        <p:nvSpPr>
          <p:cNvPr id="4" name="Date Placeholder 3">
            <a:extLst>
              <a:ext uri="{FF2B5EF4-FFF2-40B4-BE49-F238E27FC236}">
                <a16:creationId xmlns:a16="http://schemas.microsoft.com/office/drawing/2014/main" id="{DC09E124-B1B5-D7AD-8962-2BC8467428A9}"/>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2BAB50BD-9401-D356-2C63-A9E03D093B9D}"/>
              </a:ext>
            </a:extLst>
          </p:cNvPr>
          <p:cNvSpPr>
            <a:spLocks noGrp="1"/>
          </p:cNvSpPr>
          <p:nvPr>
            <p:ph type="sldNum" sz="quarter" idx="12"/>
          </p:nvPr>
        </p:nvSpPr>
        <p:spPr/>
        <p:txBody>
          <a:bodyPr/>
          <a:lstStyle/>
          <a:p>
            <a:fld id="{784DC4BC-AE01-4C6D-870D-ADD2363A0B6C}" type="slidenum">
              <a:rPr lang="en-US" smtClean="0"/>
              <a:pPr/>
              <a:t>61</a:t>
            </a:fld>
            <a:endParaRPr lang="en-US" b="1" dirty="0"/>
          </a:p>
        </p:txBody>
      </p:sp>
      <p:sp>
        <p:nvSpPr>
          <p:cNvPr id="7" name="TextBox 6">
            <a:extLst>
              <a:ext uri="{FF2B5EF4-FFF2-40B4-BE49-F238E27FC236}">
                <a16:creationId xmlns:a16="http://schemas.microsoft.com/office/drawing/2014/main" id="{4594FB88-E2C2-5778-702E-31ACABB3CB8C}"/>
              </a:ext>
            </a:extLst>
          </p:cNvPr>
          <p:cNvSpPr txBox="1"/>
          <p:nvPr/>
        </p:nvSpPr>
        <p:spPr>
          <a:xfrm>
            <a:off x="1490472" y="5367528"/>
            <a:ext cx="9034272" cy="230832"/>
          </a:xfrm>
          <a:prstGeom prst="rect">
            <a:avLst/>
          </a:prstGeom>
          <a:noFill/>
        </p:spPr>
        <p:txBody>
          <a:bodyPr wrap="square" rtlCol="0">
            <a:spAutoFit/>
          </a:bodyPr>
          <a:lstStyle/>
          <a:p>
            <a:r>
              <a:rPr lang="en-US" sz="900" dirty="0"/>
              <a:t>Source: Revenue and Fiscal Affairs RFA/mkm/09/02/2026 </a:t>
            </a:r>
          </a:p>
        </p:txBody>
      </p:sp>
    </p:spTree>
    <p:extLst>
      <p:ext uri="{BB962C8B-B14F-4D97-AF65-F5344CB8AC3E}">
        <p14:creationId xmlns:p14="http://schemas.microsoft.com/office/powerpoint/2010/main" val="10507474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8024-56F1-3257-EC34-A6FE45A7DE54}"/>
              </a:ext>
            </a:extLst>
          </p:cNvPr>
          <p:cNvSpPr>
            <a:spLocks noGrp="1"/>
          </p:cNvSpPr>
          <p:nvPr>
            <p:ph type="title"/>
          </p:nvPr>
        </p:nvSpPr>
        <p:spPr>
          <a:xfrm>
            <a:off x="687859" y="357638"/>
            <a:ext cx="10770973" cy="1006473"/>
          </a:xfrm>
        </p:spPr>
        <p:txBody>
          <a:bodyPr>
            <a:normAutofit/>
          </a:bodyPr>
          <a:lstStyle/>
          <a:p>
            <a:r>
              <a:rPr lang="en-US" dirty="0"/>
              <a:t>Value of One Mill for School Operating – Tax Year 2024</a:t>
            </a:r>
            <a:br>
              <a:rPr lang="en-US" dirty="0">
                <a:highlight>
                  <a:srgbClr val="FFFF00"/>
                </a:highlight>
              </a:rPr>
            </a:br>
            <a:r>
              <a:rPr lang="en-US" sz="2700" dirty="0"/>
              <a:t>One mill generates between $11,694 and $3,600,000</a:t>
            </a:r>
          </a:p>
        </p:txBody>
      </p:sp>
      <p:sp>
        <p:nvSpPr>
          <p:cNvPr id="4" name="Date Placeholder 3">
            <a:extLst>
              <a:ext uri="{FF2B5EF4-FFF2-40B4-BE49-F238E27FC236}">
                <a16:creationId xmlns:a16="http://schemas.microsoft.com/office/drawing/2014/main" id="{B36AD120-ED42-8E9E-B5A6-1B1A8B58FCAF}"/>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707E19B7-1882-4C35-3C95-84A0B7ED6192}"/>
              </a:ext>
            </a:extLst>
          </p:cNvPr>
          <p:cNvSpPr>
            <a:spLocks noGrp="1"/>
          </p:cNvSpPr>
          <p:nvPr>
            <p:ph type="sldNum" sz="quarter" idx="12"/>
          </p:nvPr>
        </p:nvSpPr>
        <p:spPr/>
        <p:txBody>
          <a:bodyPr/>
          <a:lstStyle/>
          <a:p>
            <a:fld id="{784DC4BC-AE01-4C6D-870D-ADD2363A0B6C}" type="slidenum">
              <a:rPr lang="en-US" smtClean="0"/>
              <a:t>62</a:t>
            </a:fld>
            <a:endParaRPr lang="en-US" dirty="0"/>
          </a:p>
        </p:txBody>
      </p:sp>
      <p:graphicFrame>
        <p:nvGraphicFramePr>
          <p:cNvPr id="8" name="Content Placeholder 7">
            <a:extLst>
              <a:ext uri="{FF2B5EF4-FFF2-40B4-BE49-F238E27FC236}">
                <a16:creationId xmlns:a16="http://schemas.microsoft.com/office/drawing/2014/main" id="{00000000-0008-0000-0300-000002000000}"/>
              </a:ext>
            </a:extLst>
          </p:cNvPr>
          <p:cNvGraphicFramePr>
            <a:graphicFrameLocks noGrp="1"/>
          </p:cNvGraphicFramePr>
          <p:nvPr>
            <p:ph idx="1"/>
            <p:extLst>
              <p:ext uri="{D42A27DB-BD31-4B8C-83A1-F6EECF244321}">
                <p14:modId xmlns:p14="http://schemas.microsoft.com/office/powerpoint/2010/main" val="900492290"/>
              </p:ext>
            </p:extLst>
          </p:nvPr>
        </p:nvGraphicFramePr>
        <p:xfrm>
          <a:off x="582827" y="1535113"/>
          <a:ext cx="10770973"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754056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208C6-0CF5-17BF-1C22-69F4038BCAE2}"/>
              </a:ext>
            </a:extLst>
          </p:cNvPr>
          <p:cNvSpPr>
            <a:spLocks noGrp="1"/>
          </p:cNvSpPr>
          <p:nvPr>
            <p:ph type="title"/>
          </p:nvPr>
        </p:nvSpPr>
        <p:spPr/>
        <p:txBody>
          <a:bodyPr/>
          <a:lstStyle/>
          <a:p>
            <a:r>
              <a:rPr lang="en-US" dirty="0"/>
              <a:t>Index of Taxpaying Ability</a:t>
            </a:r>
            <a:br>
              <a:rPr lang="en-US" dirty="0"/>
            </a:br>
            <a:r>
              <a:rPr lang="en-US" sz="2400" dirty="0"/>
              <a:t>Used in State Aid to Classrooms Education Funding Formula</a:t>
            </a:r>
          </a:p>
        </p:txBody>
      </p:sp>
      <p:sp>
        <p:nvSpPr>
          <p:cNvPr id="3" name="Content Placeholder 2">
            <a:extLst>
              <a:ext uri="{FF2B5EF4-FFF2-40B4-BE49-F238E27FC236}">
                <a16:creationId xmlns:a16="http://schemas.microsoft.com/office/drawing/2014/main" id="{A578CB1F-1E29-528D-1C31-AF3DE4AE16DB}"/>
              </a:ext>
            </a:extLst>
          </p:cNvPr>
          <p:cNvSpPr>
            <a:spLocks noGrp="1"/>
          </p:cNvSpPr>
          <p:nvPr>
            <p:ph idx="1"/>
          </p:nvPr>
        </p:nvSpPr>
        <p:spPr/>
        <p:txBody>
          <a:bodyPr/>
          <a:lstStyle/>
          <a:p>
            <a:r>
              <a:rPr lang="en-US" dirty="0"/>
              <a:t>The Index of Taxpaying Ability (ITA) is a school district’s percentage of the total statewide assessed value</a:t>
            </a:r>
          </a:p>
          <a:p>
            <a:r>
              <a:rPr lang="en-US" dirty="0"/>
              <a:t>The ITA ranges from 0.00057 (0.057%) to 0.13197 (13.197%)</a:t>
            </a:r>
          </a:p>
          <a:p>
            <a:r>
              <a:rPr lang="en-US" dirty="0"/>
              <a:t>The ITA measures the district’s ability to pay for the purpose of determining the local share of the State Aid to Classrooms formula</a:t>
            </a:r>
          </a:p>
          <a:p>
            <a:r>
              <a:rPr lang="en-US" dirty="0"/>
              <a:t>The Dept. of Revenue includes an imputed value in the Index for 4% residential property based on the property tax reimbursements for school operating taxes instead of the actual assessed value</a:t>
            </a:r>
          </a:p>
        </p:txBody>
      </p:sp>
      <p:sp>
        <p:nvSpPr>
          <p:cNvPr id="4" name="Date Placeholder 3">
            <a:extLst>
              <a:ext uri="{FF2B5EF4-FFF2-40B4-BE49-F238E27FC236}">
                <a16:creationId xmlns:a16="http://schemas.microsoft.com/office/drawing/2014/main" id="{A2B95F92-BFB6-8F43-CDEB-18E0E70BDDCE}"/>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ED751822-2BF0-4F72-375C-2EAA49495EF6}"/>
              </a:ext>
            </a:extLst>
          </p:cNvPr>
          <p:cNvSpPr>
            <a:spLocks noGrp="1"/>
          </p:cNvSpPr>
          <p:nvPr>
            <p:ph type="sldNum" sz="quarter" idx="12"/>
          </p:nvPr>
        </p:nvSpPr>
        <p:spPr/>
        <p:txBody>
          <a:bodyPr/>
          <a:lstStyle/>
          <a:p>
            <a:fld id="{784DC4BC-AE01-4C6D-870D-ADD2363A0B6C}" type="slidenum">
              <a:rPr lang="en-US" smtClean="0"/>
              <a:pPr/>
              <a:t>63</a:t>
            </a:fld>
            <a:endParaRPr lang="en-US" b="1" dirty="0"/>
          </a:p>
        </p:txBody>
      </p:sp>
    </p:spTree>
    <p:extLst>
      <p:ext uri="{BB962C8B-B14F-4D97-AF65-F5344CB8AC3E}">
        <p14:creationId xmlns:p14="http://schemas.microsoft.com/office/powerpoint/2010/main" val="17831786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517CE7-52EC-8EFB-D520-E73211E3B331}"/>
              </a:ext>
            </a:extLst>
          </p:cNvPr>
          <p:cNvSpPr>
            <a:spLocks noGrp="1"/>
          </p:cNvSpPr>
          <p:nvPr>
            <p:ph type="title"/>
          </p:nvPr>
        </p:nvSpPr>
        <p:spPr/>
        <p:txBody>
          <a:bodyPr/>
          <a:lstStyle/>
          <a:p>
            <a:r>
              <a:rPr lang="en-US" dirty="0"/>
              <a:t>Constitutional Amendment and Act 388 (2006) Provisions</a:t>
            </a:r>
          </a:p>
        </p:txBody>
      </p:sp>
      <p:sp>
        <p:nvSpPr>
          <p:cNvPr id="6" name="Content Placeholder 5">
            <a:extLst>
              <a:ext uri="{FF2B5EF4-FFF2-40B4-BE49-F238E27FC236}">
                <a16:creationId xmlns:a16="http://schemas.microsoft.com/office/drawing/2014/main" id="{661AFE3D-9AB9-EB49-80EC-786F18AAD35A}"/>
              </a:ext>
            </a:extLst>
          </p:cNvPr>
          <p:cNvSpPr>
            <a:spLocks noGrp="1"/>
          </p:cNvSpPr>
          <p:nvPr>
            <p:ph idx="1"/>
          </p:nvPr>
        </p:nvSpPr>
        <p:spPr>
          <a:xfrm>
            <a:off x="838200" y="1384918"/>
            <a:ext cx="10515600" cy="4792045"/>
          </a:xfrm>
        </p:spPr>
        <p:txBody>
          <a:bodyPr>
            <a:normAutofit/>
          </a:bodyPr>
          <a:lstStyle/>
          <a:p>
            <a:r>
              <a:rPr lang="en-US" dirty="0"/>
              <a:t>Constitutional Amendment</a:t>
            </a:r>
          </a:p>
          <a:p>
            <a:pPr lvl="1"/>
            <a:r>
              <a:rPr lang="en-US" dirty="0"/>
              <a:t>Limited growth in real property fair market value to 15% for each 5-year county reassessment cycle unless there is an assessable transfer of interest (ATI) or improvement</a:t>
            </a:r>
          </a:p>
          <a:p>
            <a:r>
              <a:rPr lang="en-US" dirty="0"/>
              <a:t>Act 388 of 2026</a:t>
            </a:r>
          </a:p>
          <a:p>
            <a:pPr lvl="1"/>
            <a:r>
              <a:rPr lang="en-US" dirty="0"/>
              <a:t>Exempted any remaining fair market value of owner-occupied property from school operating millage</a:t>
            </a:r>
          </a:p>
          <a:p>
            <a:pPr lvl="1"/>
            <a:r>
              <a:rPr lang="en-US" dirty="0"/>
              <a:t>Implemented a 1% sales tax (HEX Fund) to reimburse school districts for the newly created exemption</a:t>
            </a:r>
          </a:p>
          <a:p>
            <a:pPr lvl="1"/>
            <a:r>
              <a:rPr lang="en-US" dirty="0"/>
              <a:t>Implemented the annual millage rate increase limitation for general operating millage for all local governments </a:t>
            </a:r>
          </a:p>
        </p:txBody>
      </p:sp>
      <p:sp>
        <p:nvSpPr>
          <p:cNvPr id="2" name="Date Placeholder 1">
            <a:extLst>
              <a:ext uri="{FF2B5EF4-FFF2-40B4-BE49-F238E27FC236}">
                <a16:creationId xmlns:a16="http://schemas.microsoft.com/office/drawing/2014/main" id="{B18D7FA2-FB3C-6AEB-2B86-EA4D9A010106}"/>
              </a:ext>
            </a:extLst>
          </p:cNvPr>
          <p:cNvSpPr>
            <a:spLocks noGrp="1"/>
          </p:cNvSpPr>
          <p:nvPr>
            <p:ph type="dt" sz="half" idx="10"/>
          </p:nvPr>
        </p:nvSpPr>
        <p:spPr/>
        <p:txBody>
          <a:bodyPr/>
          <a:lstStyle/>
          <a:p>
            <a:r>
              <a:rPr lang="en-US" b="1" dirty="0"/>
              <a:t>September 10, 2026</a:t>
            </a:r>
          </a:p>
        </p:txBody>
      </p:sp>
      <p:sp>
        <p:nvSpPr>
          <p:cNvPr id="3" name="Slide Number Placeholder 2">
            <a:extLst>
              <a:ext uri="{FF2B5EF4-FFF2-40B4-BE49-F238E27FC236}">
                <a16:creationId xmlns:a16="http://schemas.microsoft.com/office/drawing/2014/main" id="{E620EC44-C90F-7238-AA35-CFADAD151610}"/>
              </a:ext>
            </a:extLst>
          </p:cNvPr>
          <p:cNvSpPr>
            <a:spLocks noGrp="1"/>
          </p:cNvSpPr>
          <p:nvPr>
            <p:ph type="sldNum" sz="quarter" idx="12"/>
          </p:nvPr>
        </p:nvSpPr>
        <p:spPr/>
        <p:txBody>
          <a:bodyPr/>
          <a:lstStyle/>
          <a:p>
            <a:fld id="{784DC4BC-AE01-4C6D-870D-ADD2363A0B6C}" type="slidenum">
              <a:rPr lang="en-US" smtClean="0"/>
              <a:pPr/>
              <a:t>64</a:t>
            </a:fld>
            <a:endParaRPr lang="en-US" b="1" dirty="0"/>
          </a:p>
        </p:txBody>
      </p:sp>
    </p:spTree>
    <p:extLst>
      <p:ext uri="{BB962C8B-B14F-4D97-AF65-F5344CB8AC3E}">
        <p14:creationId xmlns:p14="http://schemas.microsoft.com/office/powerpoint/2010/main" val="23159628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B3A33-051F-C3BE-8B66-360062C9915E}"/>
              </a:ext>
            </a:extLst>
          </p:cNvPr>
          <p:cNvSpPr>
            <a:spLocks noGrp="1"/>
          </p:cNvSpPr>
          <p:nvPr>
            <p:ph type="title"/>
          </p:nvPr>
        </p:nvSpPr>
        <p:spPr/>
        <p:txBody>
          <a:bodyPr/>
          <a:lstStyle/>
          <a:p>
            <a:r>
              <a:rPr lang="en-US" dirty="0"/>
              <a:t>Act 388 - Observations</a:t>
            </a:r>
          </a:p>
        </p:txBody>
      </p:sp>
      <p:sp>
        <p:nvSpPr>
          <p:cNvPr id="3" name="Content Placeholder 2">
            <a:extLst>
              <a:ext uri="{FF2B5EF4-FFF2-40B4-BE49-F238E27FC236}">
                <a16:creationId xmlns:a16="http://schemas.microsoft.com/office/drawing/2014/main" id="{33D80743-B731-4AAC-2C83-D911BC35150E}"/>
              </a:ext>
            </a:extLst>
          </p:cNvPr>
          <p:cNvSpPr>
            <a:spLocks noGrp="1"/>
          </p:cNvSpPr>
          <p:nvPr>
            <p:ph idx="1"/>
          </p:nvPr>
        </p:nvSpPr>
        <p:spPr/>
        <p:txBody>
          <a:bodyPr/>
          <a:lstStyle/>
          <a:p>
            <a:r>
              <a:rPr lang="en-US" dirty="0"/>
              <a:t>Voters (homeowners) no longer pay school operating millage on their homes</a:t>
            </a:r>
          </a:p>
          <a:p>
            <a:r>
              <a:rPr lang="en-US" dirty="0"/>
              <a:t>Businesses make up the bulk of the property tax base and HEX sales tax base</a:t>
            </a:r>
          </a:p>
          <a:p>
            <a:r>
              <a:rPr lang="en-US" dirty="0"/>
              <a:t>State assumed a larger share of school funding</a:t>
            </a:r>
          </a:p>
          <a:p>
            <a:r>
              <a:rPr lang="en-US" dirty="0"/>
              <a:t>Data are not available to determine the impact of Act 388 on property tax revenue</a:t>
            </a:r>
          </a:p>
          <a:p>
            <a:endParaRPr lang="en-US" dirty="0"/>
          </a:p>
        </p:txBody>
      </p:sp>
      <p:sp>
        <p:nvSpPr>
          <p:cNvPr id="4" name="Date Placeholder 3">
            <a:extLst>
              <a:ext uri="{FF2B5EF4-FFF2-40B4-BE49-F238E27FC236}">
                <a16:creationId xmlns:a16="http://schemas.microsoft.com/office/drawing/2014/main" id="{027DD1F9-D89F-7BE2-EB29-871DABA55431}"/>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5768145-7C34-9B52-6E85-D74D594A6C6B}"/>
              </a:ext>
            </a:extLst>
          </p:cNvPr>
          <p:cNvSpPr>
            <a:spLocks noGrp="1"/>
          </p:cNvSpPr>
          <p:nvPr>
            <p:ph type="sldNum" sz="quarter" idx="12"/>
          </p:nvPr>
        </p:nvSpPr>
        <p:spPr/>
        <p:txBody>
          <a:bodyPr/>
          <a:lstStyle/>
          <a:p>
            <a:fld id="{784DC4BC-AE01-4C6D-870D-ADD2363A0B6C}" type="slidenum">
              <a:rPr lang="en-US" smtClean="0"/>
              <a:pPr/>
              <a:t>65</a:t>
            </a:fld>
            <a:endParaRPr lang="en-US" b="1" dirty="0"/>
          </a:p>
        </p:txBody>
      </p:sp>
    </p:spTree>
    <p:extLst>
      <p:ext uri="{BB962C8B-B14F-4D97-AF65-F5344CB8AC3E}">
        <p14:creationId xmlns:p14="http://schemas.microsoft.com/office/powerpoint/2010/main" val="2471222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0133E-2024-6F3C-4CBC-DA5C90CB52A7}"/>
              </a:ext>
            </a:extLst>
          </p:cNvPr>
          <p:cNvSpPr>
            <a:spLocks noGrp="1"/>
          </p:cNvSpPr>
          <p:nvPr>
            <p:ph type="title"/>
          </p:nvPr>
        </p:nvSpPr>
        <p:spPr/>
        <p:txBody>
          <a:bodyPr/>
          <a:lstStyle/>
          <a:p>
            <a:r>
              <a:rPr lang="en-US" dirty="0"/>
              <a:t>Property Tax Examples by Property Type</a:t>
            </a:r>
          </a:p>
        </p:txBody>
      </p:sp>
      <p:sp>
        <p:nvSpPr>
          <p:cNvPr id="4" name="Date Placeholder 3">
            <a:extLst>
              <a:ext uri="{FF2B5EF4-FFF2-40B4-BE49-F238E27FC236}">
                <a16:creationId xmlns:a16="http://schemas.microsoft.com/office/drawing/2014/main" id="{702AFE9D-615F-8E2E-A9D0-04DBEC6C8EF3}"/>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785B4376-5C19-D6CE-1FC5-A2FF4516A84A}"/>
              </a:ext>
            </a:extLst>
          </p:cNvPr>
          <p:cNvSpPr>
            <a:spLocks noGrp="1"/>
          </p:cNvSpPr>
          <p:nvPr>
            <p:ph type="sldNum" sz="quarter" idx="12"/>
          </p:nvPr>
        </p:nvSpPr>
        <p:spPr/>
        <p:txBody>
          <a:bodyPr/>
          <a:lstStyle/>
          <a:p>
            <a:fld id="{784DC4BC-AE01-4C6D-870D-ADD2363A0B6C}" type="slidenum">
              <a:rPr lang="en-US" smtClean="0"/>
              <a:pPr/>
              <a:t>66</a:t>
            </a:fld>
            <a:endParaRPr lang="en-US" b="1" dirty="0"/>
          </a:p>
        </p:txBody>
      </p:sp>
      <p:graphicFrame>
        <p:nvGraphicFramePr>
          <p:cNvPr id="10" name="Content Placeholder 9">
            <a:extLst>
              <a:ext uri="{FF2B5EF4-FFF2-40B4-BE49-F238E27FC236}">
                <a16:creationId xmlns:a16="http://schemas.microsoft.com/office/drawing/2014/main" id="{A5961A67-3FE6-FF8F-B240-D20B55152D44}"/>
              </a:ext>
            </a:extLst>
          </p:cNvPr>
          <p:cNvGraphicFramePr>
            <a:graphicFrameLocks noGrp="1"/>
          </p:cNvGraphicFramePr>
          <p:nvPr>
            <p:ph idx="1"/>
            <p:extLst>
              <p:ext uri="{D42A27DB-BD31-4B8C-83A1-F6EECF244321}">
                <p14:modId xmlns:p14="http://schemas.microsoft.com/office/powerpoint/2010/main" val="1703708019"/>
              </p:ext>
            </p:extLst>
          </p:nvPr>
        </p:nvGraphicFramePr>
        <p:xfrm>
          <a:off x="739739" y="1256233"/>
          <a:ext cx="10705673" cy="4345534"/>
        </p:xfrm>
        <a:graphic>
          <a:graphicData uri="http://schemas.openxmlformats.org/drawingml/2006/table">
            <a:tbl>
              <a:tblPr/>
              <a:tblGrid>
                <a:gridCol w="2517169">
                  <a:extLst>
                    <a:ext uri="{9D8B030D-6E8A-4147-A177-3AD203B41FA5}">
                      <a16:colId xmlns:a16="http://schemas.microsoft.com/office/drawing/2014/main" val="1526520496"/>
                    </a:ext>
                  </a:extLst>
                </a:gridCol>
                <a:gridCol w="1470540">
                  <a:extLst>
                    <a:ext uri="{9D8B030D-6E8A-4147-A177-3AD203B41FA5}">
                      <a16:colId xmlns:a16="http://schemas.microsoft.com/office/drawing/2014/main" val="2336211204"/>
                    </a:ext>
                  </a:extLst>
                </a:gridCol>
                <a:gridCol w="1837739">
                  <a:extLst>
                    <a:ext uri="{9D8B030D-6E8A-4147-A177-3AD203B41FA5}">
                      <a16:colId xmlns:a16="http://schemas.microsoft.com/office/drawing/2014/main" val="1921483252"/>
                    </a:ext>
                  </a:extLst>
                </a:gridCol>
                <a:gridCol w="2640458">
                  <a:extLst>
                    <a:ext uri="{9D8B030D-6E8A-4147-A177-3AD203B41FA5}">
                      <a16:colId xmlns:a16="http://schemas.microsoft.com/office/drawing/2014/main" val="3879314907"/>
                    </a:ext>
                  </a:extLst>
                </a:gridCol>
                <a:gridCol w="2239767">
                  <a:extLst>
                    <a:ext uri="{9D8B030D-6E8A-4147-A177-3AD203B41FA5}">
                      <a16:colId xmlns:a16="http://schemas.microsoft.com/office/drawing/2014/main" val="1447169398"/>
                    </a:ext>
                  </a:extLst>
                </a:gridCol>
              </a:tblGrid>
              <a:tr h="1087894">
                <a:tc>
                  <a:txBody>
                    <a:bodyPr/>
                    <a:lstStyle/>
                    <a:p>
                      <a:pPr algn="ctr" fontAlgn="ctr">
                        <a:buNone/>
                      </a:pPr>
                      <a:r>
                        <a:rPr lang="en-US" sz="2400" b="1" i="0" u="none" strike="noStrike" dirty="0">
                          <a:solidFill>
                            <a:schemeClr val="bg1"/>
                          </a:solidFill>
                          <a:effectLst/>
                          <a:latin typeface="Franklin Gothic Book" panose="020B0503020102020204" pitchFamily="34" charset="0"/>
                        </a:rPr>
                        <a:t>Property</a:t>
                      </a:r>
                    </a:p>
                  </a:txBody>
                  <a:tcPr marL="8638" marR="8638" marT="8638"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rgbClr val="A2B5DE"/>
                      </a:solidFill>
                      <a:prstDash val="solid"/>
                      <a:round/>
                      <a:headEnd type="none" w="med" len="med"/>
                      <a:tailEnd type="none" w="med" len="med"/>
                    </a:lnB>
                    <a:solidFill>
                      <a:schemeClr val="accent2"/>
                    </a:solidFill>
                  </a:tcPr>
                </a:tc>
                <a:tc>
                  <a:txBody>
                    <a:bodyPr/>
                    <a:lstStyle/>
                    <a:p>
                      <a:pPr algn="ctr" fontAlgn="ctr">
                        <a:buNone/>
                      </a:pPr>
                      <a:r>
                        <a:rPr lang="en-US" sz="2400" b="1" i="0" u="none" strike="noStrike" dirty="0">
                          <a:solidFill>
                            <a:schemeClr val="bg1"/>
                          </a:solidFill>
                          <a:effectLst/>
                          <a:latin typeface="Franklin Gothic Book" panose="020B0503020102020204" pitchFamily="34" charset="0"/>
                        </a:rPr>
                        <a:t>Value</a:t>
                      </a:r>
                    </a:p>
                  </a:txBody>
                  <a:tcPr marL="8638" marR="8638" marT="8638"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rgbClr val="A2B5DE"/>
                      </a:solidFill>
                      <a:prstDash val="solid"/>
                      <a:round/>
                      <a:headEnd type="none" w="med" len="med"/>
                      <a:tailEnd type="none" w="med" len="med"/>
                    </a:lnB>
                    <a:solidFill>
                      <a:schemeClr val="accent2"/>
                    </a:solidFill>
                  </a:tcPr>
                </a:tc>
                <a:tc>
                  <a:txBody>
                    <a:bodyPr/>
                    <a:lstStyle/>
                    <a:p>
                      <a:pPr algn="ctr" fontAlgn="ctr">
                        <a:buNone/>
                      </a:pPr>
                      <a:r>
                        <a:rPr lang="en-US" sz="2400" b="1" i="0" u="none" strike="noStrike" dirty="0">
                          <a:solidFill>
                            <a:schemeClr val="bg1"/>
                          </a:solidFill>
                          <a:effectLst/>
                          <a:latin typeface="Franklin Gothic Book" panose="020B0503020102020204" pitchFamily="34" charset="0"/>
                        </a:rPr>
                        <a:t>Assessment Ratio</a:t>
                      </a:r>
                    </a:p>
                  </a:txBody>
                  <a:tcPr marL="8638" marR="8638" marT="8638"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rgbClr val="A2B5DE"/>
                      </a:solidFill>
                      <a:prstDash val="solid"/>
                      <a:round/>
                      <a:headEnd type="none" w="med" len="med"/>
                      <a:tailEnd type="none" w="med" len="med"/>
                    </a:lnB>
                    <a:solidFill>
                      <a:schemeClr val="accent2"/>
                    </a:solidFill>
                  </a:tcPr>
                </a:tc>
                <a:tc>
                  <a:txBody>
                    <a:bodyPr/>
                    <a:lstStyle/>
                    <a:p>
                      <a:pPr algn="ctr" fontAlgn="ctr">
                        <a:buNone/>
                      </a:pPr>
                      <a:r>
                        <a:rPr lang="en-US" sz="2400" b="1" i="0" u="none" strike="noStrike" dirty="0">
                          <a:solidFill>
                            <a:schemeClr val="bg1"/>
                          </a:solidFill>
                          <a:effectLst/>
                          <a:latin typeface="Franklin Gothic Book" panose="020B0503020102020204" pitchFamily="34" charset="0"/>
                        </a:rPr>
                        <a:t>Estimated Statewide Millage Rate</a:t>
                      </a:r>
                    </a:p>
                  </a:txBody>
                  <a:tcPr marL="8638" marR="8638" marT="8638"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rgbClr val="A2B5DE"/>
                      </a:solidFill>
                      <a:prstDash val="solid"/>
                      <a:round/>
                      <a:headEnd type="none" w="med" len="med"/>
                      <a:tailEnd type="none" w="med" len="med"/>
                    </a:lnB>
                    <a:solidFill>
                      <a:schemeClr val="accent2"/>
                    </a:solidFill>
                  </a:tcPr>
                </a:tc>
                <a:tc>
                  <a:txBody>
                    <a:bodyPr/>
                    <a:lstStyle/>
                    <a:p>
                      <a:pPr algn="ctr" fontAlgn="ctr">
                        <a:buNone/>
                      </a:pPr>
                      <a:r>
                        <a:rPr lang="en-US" sz="2400" b="1" i="0" u="none" strike="noStrike" dirty="0">
                          <a:solidFill>
                            <a:schemeClr val="bg1"/>
                          </a:solidFill>
                          <a:effectLst/>
                          <a:latin typeface="Franklin Gothic Book" panose="020B0503020102020204" pitchFamily="34" charset="0"/>
                        </a:rPr>
                        <a:t>Estimated Tax Liability</a:t>
                      </a:r>
                    </a:p>
                  </a:txBody>
                  <a:tcPr marL="8638" marR="8638" marT="8638" marB="0"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12700" cap="flat" cmpd="sng" algn="ctr">
                      <a:solidFill>
                        <a:srgbClr val="A2B5DE"/>
                      </a:solidFill>
                      <a:prstDash val="solid"/>
                      <a:round/>
                      <a:headEnd type="none" w="med" len="med"/>
                      <a:tailEnd type="none" w="med" len="med"/>
                    </a:lnB>
                    <a:solidFill>
                      <a:schemeClr val="accent2"/>
                    </a:solidFill>
                  </a:tcPr>
                </a:tc>
                <a:extLst>
                  <a:ext uri="{0D108BD9-81ED-4DB2-BD59-A6C34878D82A}">
                    <a16:rowId xmlns:a16="http://schemas.microsoft.com/office/drawing/2014/main" val="418254858"/>
                  </a:ext>
                </a:extLst>
              </a:tr>
              <a:tr h="508684">
                <a:tc>
                  <a:txBody>
                    <a:bodyPr/>
                    <a:lstStyle/>
                    <a:p>
                      <a:pPr algn="ctr" fontAlgn="ctr">
                        <a:buNone/>
                      </a:pPr>
                      <a:r>
                        <a:rPr lang="en-US" sz="2400" b="0" i="0" u="none" strike="noStrike" dirty="0">
                          <a:solidFill>
                            <a:srgbClr val="003366"/>
                          </a:solidFill>
                          <a:effectLst/>
                          <a:latin typeface="Franklin Gothic Book" panose="020B0503020102020204" pitchFamily="34" charset="0"/>
                        </a:rPr>
                        <a:t>Owner-occupied</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$100,000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4%</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177.9*</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$711</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44657109"/>
                  </a:ext>
                </a:extLst>
              </a:tr>
              <a:tr h="856782">
                <a:tc>
                  <a:txBody>
                    <a:bodyPr/>
                    <a:lstStyle/>
                    <a:p>
                      <a:pPr algn="ctr" fontAlgn="ctr">
                        <a:buNone/>
                      </a:pPr>
                      <a:r>
                        <a:rPr lang="en-US" sz="2400" b="0" i="0" u="none" strike="noStrike" dirty="0">
                          <a:solidFill>
                            <a:srgbClr val="003366"/>
                          </a:solidFill>
                          <a:effectLst/>
                          <a:latin typeface="Franklin Gothic Book" panose="020B0503020102020204" pitchFamily="34" charset="0"/>
                        </a:rPr>
                        <a:t>Commercial/</a:t>
                      </a:r>
                    </a:p>
                    <a:p>
                      <a:pPr algn="ctr" fontAlgn="ctr">
                        <a:buNone/>
                      </a:pPr>
                      <a:r>
                        <a:rPr lang="en-US" sz="2400" b="0" i="0" u="none" strike="noStrike" dirty="0">
                          <a:solidFill>
                            <a:srgbClr val="003366"/>
                          </a:solidFill>
                          <a:effectLst/>
                          <a:latin typeface="Franklin Gothic Book" panose="020B0503020102020204" pitchFamily="34" charset="0"/>
                        </a:rPr>
                        <a:t>rental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$100,000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6%</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353.4</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$2,120</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3290665"/>
                  </a:ext>
                </a:extLst>
              </a:tr>
              <a:tr h="508684">
                <a:tc>
                  <a:txBody>
                    <a:bodyPr/>
                    <a:lstStyle/>
                    <a:p>
                      <a:pPr algn="ctr" fontAlgn="ctr">
                        <a:buNone/>
                      </a:pPr>
                      <a:r>
                        <a:rPr lang="en-US" sz="2400" b="0" i="0" u="none" strike="noStrike" dirty="0">
                          <a:solidFill>
                            <a:srgbClr val="003366"/>
                          </a:solidFill>
                          <a:effectLst/>
                          <a:latin typeface="Franklin Gothic Book" panose="020B0503020102020204" pitchFamily="34" charset="0"/>
                        </a:rPr>
                        <a:t>Vehicle</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$100,000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6%</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353.4</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$2,120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5575169"/>
                  </a:ext>
                </a:extLst>
              </a:tr>
              <a:tr h="856782">
                <a:tc>
                  <a:txBody>
                    <a:bodyPr/>
                    <a:lstStyle/>
                    <a:p>
                      <a:pPr algn="ctr" fontAlgn="ctr">
                        <a:buNone/>
                      </a:pPr>
                      <a:r>
                        <a:rPr lang="en-US" sz="2400" b="0" i="0" u="none" strike="noStrike" dirty="0">
                          <a:solidFill>
                            <a:srgbClr val="003366"/>
                          </a:solidFill>
                          <a:effectLst/>
                          <a:latin typeface="Franklin Gothic Book" panose="020B0503020102020204" pitchFamily="34" charset="0"/>
                        </a:rPr>
                        <a:t>Business Personal Property</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$100,000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10.5%</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353.4</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$3,710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9543587"/>
                  </a:ext>
                </a:extLst>
              </a:tr>
              <a:tr h="508684">
                <a:tc>
                  <a:txBody>
                    <a:bodyPr/>
                    <a:lstStyle/>
                    <a:p>
                      <a:pPr algn="ctr" fontAlgn="ctr">
                        <a:buNone/>
                      </a:pPr>
                      <a:r>
                        <a:rPr lang="en-US" sz="2400" b="0" i="0" u="none" strike="noStrike" dirty="0">
                          <a:solidFill>
                            <a:srgbClr val="003366"/>
                          </a:solidFill>
                          <a:effectLst/>
                          <a:latin typeface="Franklin Gothic Book" panose="020B0503020102020204" pitchFamily="34" charset="0"/>
                        </a:rPr>
                        <a:t>Manufacturing</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$57,143*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10.5%</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353.4</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2400" b="0" i="0" u="none" strike="noStrike" dirty="0">
                          <a:solidFill>
                            <a:srgbClr val="003366"/>
                          </a:solidFill>
                          <a:effectLst/>
                          <a:latin typeface="Franklin Gothic Book" panose="020B0503020102020204" pitchFamily="34" charset="0"/>
                        </a:rPr>
                        <a:t>$2,120 </a:t>
                      </a:r>
                    </a:p>
                  </a:txBody>
                  <a:tcPr marL="8638" marR="8638" marT="8638" marB="0" anchor="ctr">
                    <a:lnL w="12700" cap="flat" cmpd="sng" algn="ctr">
                      <a:solidFill>
                        <a:srgbClr val="A2B5DE"/>
                      </a:solidFill>
                      <a:prstDash val="solid"/>
                      <a:round/>
                      <a:headEnd type="none" w="med" len="med"/>
                      <a:tailEnd type="none" w="med" len="med"/>
                    </a:lnL>
                    <a:lnR w="12700" cap="flat" cmpd="sng" algn="ctr">
                      <a:solidFill>
                        <a:srgbClr val="A2B5DE"/>
                      </a:solidFill>
                      <a:prstDash val="solid"/>
                      <a:round/>
                      <a:headEnd type="none" w="med" len="med"/>
                      <a:tailEnd type="none" w="med" len="med"/>
                    </a:lnR>
                    <a:lnT w="12700" cap="flat" cmpd="sng" algn="ctr">
                      <a:solidFill>
                        <a:srgbClr val="A2B5DE"/>
                      </a:solidFill>
                      <a:prstDash val="solid"/>
                      <a:round/>
                      <a:headEnd type="none" w="med" len="med"/>
                      <a:tailEnd type="none" w="med" len="med"/>
                    </a:lnT>
                    <a:lnB w="12700" cap="flat" cmpd="sng" algn="ctr">
                      <a:solidFill>
                        <a:srgbClr val="A2B5DE"/>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1637487"/>
                  </a:ext>
                </a:extLst>
              </a:tr>
            </a:tbl>
          </a:graphicData>
        </a:graphic>
      </p:graphicFrame>
      <p:sp>
        <p:nvSpPr>
          <p:cNvPr id="11" name="TextBox 10">
            <a:extLst>
              <a:ext uri="{FF2B5EF4-FFF2-40B4-BE49-F238E27FC236}">
                <a16:creationId xmlns:a16="http://schemas.microsoft.com/office/drawing/2014/main" id="{DA778F66-0318-2719-CEA8-E31BB1A3BBAD}"/>
              </a:ext>
            </a:extLst>
          </p:cNvPr>
          <p:cNvSpPr txBox="1"/>
          <p:nvPr/>
        </p:nvSpPr>
        <p:spPr>
          <a:xfrm>
            <a:off x="838200" y="5712430"/>
            <a:ext cx="10607212" cy="507831"/>
          </a:xfrm>
          <a:prstGeom prst="rect">
            <a:avLst/>
          </a:prstGeom>
          <a:noFill/>
        </p:spPr>
        <p:txBody>
          <a:bodyPr wrap="square" rtlCol="0">
            <a:spAutoFit/>
          </a:bodyPr>
          <a:lstStyle/>
          <a:p>
            <a:r>
              <a:rPr lang="en-US" sz="900" dirty="0">
                <a:solidFill>
                  <a:srgbClr val="595959"/>
                </a:solidFill>
              </a:rPr>
              <a:t>*Owner-occupied is exempt from all school operating millage; 42.8571% of manufacturing property is exempt from all millage, resulting in an effective assessment ratio of 6%</a:t>
            </a:r>
          </a:p>
          <a:p>
            <a:r>
              <a:rPr lang="en-US" sz="900" dirty="0">
                <a:solidFill>
                  <a:srgbClr val="595959"/>
                </a:solidFill>
              </a:rPr>
              <a:t>Note: Does not include local option sales tax credit</a:t>
            </a:r>
          </a:p>
          <a:p>
            <a:r>
              <a:rPr lang="en-US" sz="900" dirty="0">
                <a:solidFill>
                  <a:srgbClr val="595959"/>
                </a:solidFill>
              </a:rPr>
              <a:t>Source: Revenue and Fiscal Affairs mkm/RFA//08/28/2026</a:t>
            </a:r>
          </a:p>
        </p:txBody>
      </p:sp>
    </p:spTree>
    <p:extLst>
      <p:ext uri="{BB962C8B-B14F-4D97-AF65-F5344CB8AC3E}">
        <p14:creationId xmlns:p14="http://schemas.microsoft.com/office/powerpoint/2010/main" val="9292365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C4D8D3-C550-E8A4-F8DA-7D9FEA7FDBC8}"/>
              </a:ext>
            </a:extLst>
          </p:cNvPr>
          <p:cNvSpPr>
            <a:spLocks noGrp="1"/>
          </p:cNvSpPr>
          <p:nvPr>
            <p:ph type="title"/>
          </p:nvPr>
        </p:nvSpPr>
        <p:spPr/>
        <p:txBody>
          <a:bodyPr/>
          <a:lstStyle/>
          <a:p>
            <a:r>
              <a:rPr lang="en-US" dirty="0"/>
              <a:t>Property Tax Base by Classification – Tax Year 2024 </a:t>
            </a:r>
            <a:br>
              <a:rPr lang="en-US" dirty="0"/>
            </a:br>
            <a:r>
              <a:rPr lang="en-US" sz="2400" dirty="0"/>
              <a:t>Owner-occupied property is not subject to school operating millage</a:t>
            </a:r>
          </a:p>
        </p:txBody>
      </p:sp>
      <p:graphicFrame>
        <p:nvGraphicFramePr>
          <p:cNvPr id="9" name="Content Placeholder 8">
            <a:extLst>
              <a:ext uri="{FF2B5EF4-FFF2-40B4-BE49-F238E27FC236}">
                <a16:creationId xmlns:a16="http://schemas.microsoft.com/office/drawing/2014/main" id="{8107D5CF-1654-E88E-F87E-C60E414F22E4}"/>
              </a:ext>
            </a:extLst>
          </p:cNvPr>
          <p:cNvGraphicFramePr>
            <a:graphicFrameLocks noGrp="1"/>
          </p:cNvGraphicFramePr>
          <p:nvPr>
            <p:ph idx="1"/>
            <p:extLst>
              <p:ext uri="{D42A27DB-BD31-4B8C-83A1-F6EECF244321}">
                <p14:modId xmlns:p14="http://schemas.microsoft.com/office/powerpoint/2010/main" val="3400168638"/>
              </p:ext>
            </p:extLst>
          </p:nvPr>
        </p:nvGraphicFramePr>
        <p:xfrm>
          <a:off x="1714071" y="1583953"/>
          <a:ext cx="8763858" cy="4299382"/>
        </p:xfrm>
        <a:graphic>
          <a:graphicData uri="http://schemas.openxmlformats.org/drawingml/2006/table">
            <a:tbl>
              <a:tblPr/>
              <a:tblGrid>
                <a:gridCol w="4022317">
                  <a:extLst>
                    <a:ext uri="{9D8B030D-6E8A-4147-A177-3AD203B41FA5}">
                      <a16:colId xmlns:a16="http://schemas.microsoft.com/office/drawing/2014/main" val="218106204"/>
                    </a:ext>
                  </a:extLst>
                </a:gridCol>
                <a:gridCol w="2424046">
                  <a:extLst>
                    <a:ext uri="{9D8B030D-6E8A-4147-A177-3AD203B41FA5}">
                      <a16:colId xmlns:a16="http://schemas.microsoft.com/office/drawing/2014/main" val="2399747455"/>
                    </a:ext>
                  </a:extLst>
                </a:gridCol>
                <a:gridCol w="2317495">
                  <a:extLst>
                    <a:ext uri="{9D8B030D-6E8A-4147-A177-3AD203B41FA5}">
                      <a16:colId xmlns:a16="http://schemas.microsoft.com/office/drawing/2014/main" val="2865684265"/>
                    </a:ext>
                  </a:extLst>
                </a:gridCol>
              </a:tblGrid>
              <a:tr h="773569">
                <a:tc>
                  <a:txBody>
                    <a:bodyPr/>
                    <a:lstStyle/>
                    <a:p>
                      <a:pPr algn="l" fontAlgn="b">
                        <a:buNone/>
                      </a:pPr>
                      <a:endParaRPr lang="en-US" sz="2400" b="1" i="0" u="none" strike="noStrike" dirty="0">
                        <a:solidFill>
                          <a:schemeClr val="bg1"/>
                        </a:solidFill>
                        <a:effectLst/>
                        <a:latin typeface="Franklin Gothic Book" panose="020B0503020102020204" pitchFamily="34" charset="0"/>
                      </a:endParaRPr>
                    </a:p>
                  </a:txBody>
                  <a:tcPr marL="9525" marR="9525" marT="9525" marB="0" anchor="b">
                    <a:lnL>
                      <a:noFill/>
                    </a:lnL>
                    <a:lnR>
                      <a:noFill/>
                    </a:lnR>
                    <a:lnT>
                      <a:noFill/>
                    </a:lnT>
                    <a:lnB w="6350" cap="flat" cmpd="sng" algn="ctr">
                      <a:solidFill>
                        <a:schemeClr val="accent2"/>
                      </a:solidFill>
                      <a:prstDash val="solid"/>
                      <a:round/>
                      <a:headEnd type="none" w="med" len="med"/>
                      <a:tailEnd type="none" w="med" len="med"/>
                    </a:lnB>
                    <a:solidFill>
                      <a:schemeClr val="accent2"/>
                    </a:solidFill>
                  </a:tcPr>
                </a:tc>
                <a:tc>
                  <a:txBody>
                    <a:bodyPr/>
                    <a:lstStyle/>
                    <a:p>
                      <a:pPr algn="ctr" fontAlgn="ctr">
                        <a:buNone/>
                      </a:pPr>
                      <a:r>
                        <a:rPr lang="en-US" sz="2400" b="1" i="0" u="none" strike="noStrike" dirty="0">
                          <a:solidFill>
                            <a:schemeClr val="bg1"/>
                          </a:solidFill>
                          <a:effectLst/>
                          <a:latin typeface="Franklin Gothic Book" panose="020B0503020102020204" pitchFamily="34" charset="0"/>
                        </a:rPr>
                        <a:t>Non-School Operating</a:t>
                      </a:r>
                    </a:p>
                  </a:txBody>
                  <a:tcPr marL="9525" marR="9525" marT="9525" marB="0" anchor="ctr">
                    <a:lnL>
                      <a:noFill/>
                    </a:lnL>
                    <a:lnR>
                      <a:noFill/>
                    </a:lnR>
                    <a:lnT>
                      <a:noFill/>
                    </a:lnT>
                    <a:lnB w="6350" cap="flat" cmpd="sng" algn="ctr">
                      <a:solidFill>
                        <a:schemeClr val="accent2"/>
                      </a:solidFill>
                      <a:prstDash val="solid"/>
                      <a:round/>
                      <a:headEnd type="none" w="med" len="med"/>
                      <a:tailEnd type="none" w="med" len="med"/>
                    </a:lnB>
                    <a:solidFill>
                      <a:schemeClr val="accent2"/>
                    </a:solidFill>
                  </a:tcPr>
                </a:tc>
                <a:tc>
                  <a:txBody>
                    <a:bodyPr/>
                    <a:lstStyle/>
                    <a:p>
                      <a:pPr algn="ctr" fontAlgn="ctr">
                        <a:buNone/>
                      </a:pPr>
                      <a:r>
                        <a:rPr lang="en-US" sz="2400" b="1" i="0" u="none" strike="noStrike" dirty="0">
                          <a:solidFill>
                            <a:schemeClr val="bg1"/>
                          </a:solidFill>
                          <a:effectLst/>
                          <a:latin typeface="Franklin Gothic Book" panose="020B0503020102020204" pitchFamily="34" charset="0"/>
                        </a:rPr>
                        <a:t>School </a:t>
                      </a:r>
                    </a:p>
                    <a:p>
                      <a:pPr algn="ctr" fontAlgn="ctr">
                        <a:buNone/>
                      </a:pPr>
                      <a:r>
                        <a:rPr lang="en-US" sz="2400" b="1" i="0" u="none" strike="noStrike" dirty="0">
                          <a:solidFill>
                            <a:schemeClr val="bg1"/>
                          </a:solidFill>
                          <a:effectLst/>
                          <a:latin typeface="Franklin Gothic Book" panose="020B0503020102020204" pitchFamily="34" charset="0"/>
                        </a:rPr>
                        <a:t>Operating</a:t>
                      </a:r>
                    </a:p>
                  </a:txBody>
                  <a:tcPr marL="9525" marR="9525" marT="9525" marB="0" anchor="ctr">
                    <a:lnL>
                      <a:noFill/>
                    </a:lnL>
                    <a:lnR>
                      <a:noFill/>
                    </a:lnR>
                    <a:lnT>
                      <a:noFill/>
                    </a:lnT>
                    <a:lnB w="635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387097589"/>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Owner-occupied</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35.8%</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0.0%</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46798990"/>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Commercial/rental</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36.1%</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56.2%</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796268278"/>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Vehicles</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9.2%</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14.3%</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880106907"/>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Manufacturing</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3.2%</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4.9%</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666872332"/>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Utility</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6.1%</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9.5%</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0264875"/>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Business Personal</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2.4%</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3.7%</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8781168"/>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Fee-in-Lieu</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5.2%</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8.1%</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437336844"/>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All Other</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2.1%</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3.3%</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933688301"/>
                  </a:ext>
                </a:extLst>
              </a:tr>
              <a:tr h="391757">
                <a:tc>
                  <a:txBody>
                    <a:bodyPr/>
                    <a:lstStyle/>
                    <a:p>
                      <a:pPr algn="l" fontAlgn="b">
                        <a:buNone/>
                      </a:pPr>
                      <a:r>
                        <a:rPr lang="en-US" sz="2400" b="0" i="0" u="none" strike="noStrike" dirty="0">
                          <a:solidFill>
                            <a:srgbClr val="003366"/>
                          </a:solidFill>
                          <a:effectLst/>
                          <a:latin typeface="Franklin Gothic Book" panose="020B0503020102020204" pitchFamily="34" charset="0"/>
                        </a:rPr>
                        <a:t>Total Assessed Value</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100.0%</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tc>
                  <a:txBody>
                    <a:bodyPr/>
                    <a:lstStyle/>
                    <a:p>
                      <a:pPr algn="r" fontAlgn="b">
                        <a:buNone/>
                      </a:pPr>
                      <a:r>
                        <a:rPr lang="en-US" sz="2400" b="0" i="0" u="none" strike="noStrike" dirty="0">
                          <a:solidFill>
                            <a:srgbClr val="003366"/>
                          </a:solidFill>
                          <a:effectLst/>
                          <a:latin typeface="Franklin Gothic Book" panose="020B0503020102020204" pitchFamily="34" charset="0"/>
                        </a:rPr>
                        <a:t>100.0%</a:t>
                      </a:r>
                    </a:p>
                  </a:txBody>
                  <a:tcPr marL="9525" marR="9525" marT="9525" marB="0"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420814570"/>
                  </a:ext>
                </a:extLst>
              </a:tr>
            </a:tbl>
          </a:graphicData>
        </a:graphic>
      </p:graphicFrame>
      <p:sp>
        <p:nvSpPr>
          <p:cNvPr id="5" name="Date Placeholder 4">
            <a:extLst>
              <a:ext uri="{FF2B5EF4-FFF2-40B4-BE49-F238E27FC236}">
                <a16:creationId xmlns:a16="http://schemas.microsoft.com/office/drawing/2014/main" id="{3EF8DA07-863C-C6DB-8AC4-BD6749E51371}"/>
              </a:ext>
            </a:extLst>
          </p:cNvPr>
          <p:cNvSpPr>
            <a:spLocks noGrp="1"/>
          </p:cNvSpPr>
          <p:nvPr>
            <p:ph type="dt" sz="half" idx="10"/>
          </p:nvPr>
        </p:nvSpPr>
        <p:spPr/>
        <p:txBody>
          <a:bodyPr/>
          <a:lstStyle/>
          <a:p>
            <a:pPr algn="ctr"/>
            <a:r>
              <a:rPr lang="en-US" b="1" dirty="0"/>
              <a:t>September 10, 2026</a:t>
            </a:r>
          </a:p>
        </p:txBody>
      </p:sp>
      <p:sp>
        <p:nvSpPr>
          <p:cNvPr id="6" name="Slide Number Placeholder 5">
            <a:extLst>
              <a:ext uri="{FF2B5EF4-FFF2-40B4-BE49-F238E27FC236}">
                <a16:creationId xmlns:a16="http://schemas.microsoft.com/office/drawing/2014/main" id="{9718A173-21F3-1E04-B697-37F8F5340DB8}"/>
              </a:ext>
            </a:extLst>
          </p:cNvPr>
          <p:cNvSpPr>
            <a:spLocks noGrp="1"/>
          </p:cNvSpPr>
          <p:nvPr>
            <p:ph type="sldNum" sz="quarter" idx="12"/>
          </p:nvPr>
        </p:nvSpPr>
        <p:spPr/>
        <p:txBody>
          <a:bodyPr/>
          <a:lstStyle/>
          <a:p>
            <a:fld id="{784DC4BC-AE01-4C6D-870D-ADD2363A0B6C}" type="slidenum">
              <a:rPr lang="en-US" smtClean="0"/>
              <a:pPr/>
              <a:t>67</a:t>
            </a:fld>
            <a:endParaRPr lang="en-US" b="1" dirty="0"/>
          </a:p>
        </p:txBody>
      </p:sp>
      <p:sp>
        <p:nvSpPr>
          <p:cNvPr id="10" name="TextBox 3">
            <a:extLst>
              <a:ext uri="{FF2B5EF4-FFF2-40B4-BE49-F238E27FC236}">
                <a16:creationId xmlns:a16="http://schemas.microsoft.com/office/drawing/2014/main" id="{A6A928F2-297B-C18B-D5C8-9EB59793122F}"/>
              </a:ext>
            </a:extLst>
          </p:cNvPr>
          <p:cNvSpPr txBox="1"/>
          <p:nvPr/>
        </p:nvSpPr>
        <p:spPr>
          <a:xfrm>
            <a:off x="1839072" y="5938473"/>
            <a:ext cx="6592502" cy="279818"/>
          </a:xfrm>
          <a:prstGeom prst="rect">
            <a:avLst/>
          </a:prstGeom>
          <a:noFill/>
        </p:spPr>
        <p:txBody>
          <a:bodyPr wrap="square">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Note: All Other includes other personal property,</a:t>
            </a:r>
            <a:r>
              <a:rPr lang="en-US" sz="900" kern="1200" baseline="0" dirty="0">
                <a:solidFill>
                  <a:schemeClr val="tx1"/>
                </a:solidFill>
                <a:effectLst/>
                <a:latin typeface="+mn-lt"/>
                <a:ea typeface="+mn-ea"/>
                <a:cs typeface="+mn-cs"/>
              </a:rPr>
              <a:t> m</a:t>
            </a:r>
            <a:r>
              <a:rPr lang="en-US" sz="900" kern="1200" dirty="0">
                <a:solidFill>
                  <a:schemeClr val="tx1"/>
                </a:solidFill>
                <a:effectLst/>
                <a:latin typeface="+mn-lt"/>
                <a:ea typeface="+mn-ea"/>
                <a:cs typeface="+mn-cs"/>
              </a:rPr>
              <a:t>otor carrier, agricultural</a:t>
            </a:r>
            <a:r>
              <a:rPr lang="en-US" sz="900" kern="1200" baseline="0" dirty="0">
                <a:solidFill>
                  <a:schemeClr val="tx1"/>
                </a:solidFill>
                <a:effectLst/>
                <a:latin typeface="+mn-lt"/>
                <a:ea typeface="+mn-ea"/>
                <a:cs typeface="+mn-cs"/>
              </a:rPr>
              <a:t> real property (corporate and private)</a:t>
            </a:r>
            <a:endParaRPr lang="en-US" sz="900" dirty="0">
              <a:effectLst/>
            </a:endParaRPr>
          </a:p>
          <a:p>
            <a:r>
              <a:rPr lang="en-US" sz="900" baseline="0" dirty="0">
                <a:solidFill>
                  <a:schemeClr val="tx1"/>
                </a:solidFill>
                <a:latin typeface="Franklin Gothic Book" panose="020B0503020102020204" pitchFamily="34" charset="0"/>
              </a:rPr>
              <a:t>Source:  Department of Revenue 2026 Index of Taxpaying Ability RFA/mkm/8/19/2026</a:t>
            </a:r>
          </a:p>
        </p:txBody>
      </p:sp>
    </p:spTree>
    <p:extLst>
      <p:ext uri="{BB962C8B-B14F-4D97-AF65-F5344CB8AC3E}">
        <p14:creationId xmlns:p14="http://schemas.microsoft.com/office/powerpoint/2010/main" val="14205375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976D7-C8AF-12FC-8A27-D8B7A516624E}"/>
              </a:ext>
            </a:extLst>
          </p:cNvPr>
          <p:cNvSpPr>
            <a:spLocks noGrp="1"/>
          </p:cNvSpPr>
          <p:nvPr>
            <p:ph type="title"/>
          </p:nvPr>
        </p:nvSpPr>
        <p:spPr>
          <a:xfrm>
            <a:off x="785812" y="272780"/>
            <a:ext cx="10515600" cy="1019792"/>
          </a:xfrm>
        </p:spPr>
        <p:txBody>
          <a:bodyPr/>
          <a:lstStyle/>
          <a:p>
            <a:r>
              <a:rPr lang="en-US" dirty="0"/>
              <a:t>Estimated Property Tax Revenue by Classification – History</a:t>
            </a:r>
            <a:br>
              <a:rPr lang="en-US" dirty="0"/>
            </a:br>
            <a:r>
              <a:rPr lang="en-US" sz="2400" dirty="0"/>
              <a:t>The percentage of property tax revenue from commercial/rental has increased while owner-occupied has varied</a:t>
            </a:r>
            <a:endParaRPr lang="en-US" dirty="0"/>
          </a:p>
        </p:txBody>
      </p:sp>
      <p:sp>
        <p:nvSpPr>
          <p:cNvPr id="4" name="Date Placeholder 3">
            <a:extLst>
              <a:ext uri="{FF2B5EF4-FFF2-40B4-BE49-F238E27FC236}">
                <a16:creationId xmlns:a16="http://schemas.microsoft.com/office/drawing/2014/main" id="{5BA286EF-2D32-4C65-31BE-B800F5B503F1}"/>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7E8AF45A-3015-6FA2-153B-1AD2B43C552C}"/>
              </a:ext>
            </a:extLst>
          </p:cNvPr>
          <p:cNvSpPr>
            <a:spLocks noGrp="1"/>
          </p:cNvSpPr>
          <p:nvPr>
            <p:ph type="sldNum" sz="quarter" idx="12"/>
          </p:nvPr>
        </p:nvSpPr>
        <p:spPr/>
        <p:txBody>
          <a:bodyPr/>
          <a:lstStyle/>
          <a:p>
            <a:fld id="{784DC4BC-AE01-4C6D-870D-ADD2363A0B6C}" type="slidenum">
              <a:rPr lang="en-US" smtClean="0"/>
              <a:pPr/>
              <a:t>68</a:t>
            </a:fld>
            <a:endParaRPr lang="en-US" b="1" dirty="0"/>
          </a:p>
        </p:txBody>
      </p:sp>
      <p:graphicFrame>
        <p:nvGraphicFramePr>
          <p:cNvPr id="9" name="Content Placeholder 8">
            <a:extLst>
              <a:ext uri="{FF2B5EF4-FFF2-40B4-BE49-F238E27FC236}">
                <a16:creationId xmlns:a16="http://schemas.microsoft.com/office/drawing/2014/main" id="{6C869C9F-75DA-4069-9654-CD83EC0D6EC9}"/>
              </a:ext>
            </a:extLst>
          </p:cNvPr>
          <p:cNvGraphicFramePr>
            <a:graphicFrameLocks noGrp="1"/>
          </p:cNvGraphicFramePr>
          <p:nvPr>
            <p:ph idx="1"/>
            <p:extLst>
              <p:ext uri="{D42A27DB-BD31-4B8C-83A1-F6EECF244321}">
                <p14:modId xmlns:p14="http://schemas.microsoft.com/office/powerpoint/2010/main" val="1980957799"/>
              </p:ext>
            </p:extLst>
          </p:nvPr>
        </p:nvGraphicFramePr>
        <p:xfrm>
          <a:off x="838200" y="1292572"/>
          <a:ext cx="10515600" cy="49926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8276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75933-676A-A0A8-DBEA-FDCD4C939BA3}"/>
              </a:ext>
            </a:extLst>
          </p:cNvPr>
          <p:cNvSpPr>
            <a:spLocks noGrp="1"/>
          </p:cNvSpPr>
          <p:nvPr>
            <p:ph type="title"/>
          </p:nvPr>
        </p:nvSpPr>
        <p:spPr/>
        <p:txBody>
          <a:bodyPr/>
          <a:lstStyle/>
          <a:p>
            <a:r>
              <a:rPr lang="en-US" dirty="0"/>
              <a:t>Assessed Value Compared to Estimated Revenue by Category</a:t>
            </a:r>
            <a:br>
              <a:rPr lang="en-US" dirty="0"/>
            </a:br>
            <a:r>
              <a:rPr lang="en-US" sz="2400" dirty="0"/>
              <a:t>While owner-occupied is 35.8% of assessed value, it is only 19.9% of total revenue</a:t>
            </a:r>
          </a:p>
        </p:txBody>
      </p:sp>
      <p:sp>
        <p:nvSpPr>
          <p:cNvPr id="4" name="Date Placeholder 3">
            <a:extLst>
              <a:ext uri="{FF2B5EF4-FFF2-40B4-BE49-F238E27FC236}">
                <a16:creationId xmlns:a16="http://schemas.microsoft.com/office/drawing/2014/main" id="{7F08895A-F43F-D4D1-B4F9-E998C65DECC6}"/>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455C8350-3DA8-9C9D-CC2D-8298D12622DA}"/>
              </a:ext>
            </a:extLst>
          </p:cNvPr>
          <p:cNvSpPr>
            <a:spLocks noGrp="1"/>
          </p:cNvSpPr>
          <p:nvPr>
            <p:ph type="sldNum" sz="quarter" idx="12"/>
          </p:nvPr>
        </p:nvSpPr>
        <p:spPr/>
        <p:txBody>
          <a:bodyPr/>
          <a:lstStyle/>
          <a:p>
            <a:fld id="{784DC4BC-AE01-4C6D-870D-ADD2363A0B6C}" type="slidenum">
              <a:rPr lang="en-US" smtClean="0"/>
              <a:pPr/>
              <a:t>69</a:t>
            </a:fld>
            <a:endParaRPr lang="en-US" b="1" dirty="0"/>
          </a:p>
        </p:txBody>
      </p:sp>
      <p:graphicFrame>
        <p:nvGraphicFramePr>
          <p:cNvPr id="11" name="Content Placeholder 10">
            <a:extLst>
              <a:ext uri="{FF2B5EF4-FFF2-40B4-BE49-F238E27FC236}">
                <a16:creationId xmlns:a16="http://schemas.microsoft.com/office/drawing/2014/main" id="{267C8E3C-7693-F57F-A065-4B054E1C0415}"/>
              </a:ext>
            </a:extLst>
          </p:cNvPr>
          <p:cNvGraphicFramePr>
            <a:graphicFrameLocks noGrp="1"/>
          </p:cNvGraphicFramePr>
          <p:nvPr>
            <p:ph idx="1"/>
            <p:extLst>
              <p:ext uri="{D42A27DB-BD31-4B8C-83A1-F6EECF244321}">
                <p14:modId xmlns:p14="http://schemas.microsoft.com/office/powerpoint/2010/main" val="342055034"/>
              </p:ext>
            </p:extLst>
          </p:nvPr>
        </p:nvGraphicFramePr>
        <p:xfrm>
          <a:off x="838200" y="1384918"/>
          <a:ext cx="10515600" cy="48582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60766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51473-5D6A-FE87-91B6-A9569E882B7A}"/>
              </a:ext>
            </a:extLst>
          </p:cNvPr>
          <p:cNvSpPr>
            <a:spLocks noGrp="1"/>
          </p:cNvSpPr>
          <p:nvPr>
            <p:ph type="title"/>
          </p:nvPr>
        </p:nvSpPr>
        <p:spPr>
          <a:xfrm>
            <a:off x="838200" y="252248"/>
            <a:ext cx="10515600" cy="1068554"/>
          </a:xfrm>
        </p:spPr>
        <p:txBody>
          <a:bodyPr>
            <a:normAutofit fontScale="90000"/>
          </a:bodyPr>
          <a:lstStyle/>
          <a:p>
            <a:r>
              <a:rPr lang="en-US" sz="3300" dirty="0"/>
              <a:t>Commercial Property Values by County</a:t>
            </a:r>
            <a:br>
              <a:rPr lang="en-US" dirty="0"/>
            </a:br>
            <a:r>
              <a:rPr lang="en-US" sz="2700" dirty="0"/>
              <a:t>Commercial real property is the largest component of the tax base statewide at 36.1% of total property value, but the percentage varies by county</a:t>
            </a:r>
          </a:p>
        </p:txBody>
      </p:sp>
      <p:sp>
        <p:nvSpPr>
          <p:cNvPr id="4" name="Date Placeholder 3">
            <a:extLst>
              <a:ext uri="{FF2B5EF4-FFF2-40B4-BE49-F238E27FC236}">
                <a16:creationId xmlns:a16="http://schemas.microsoft.com/office/drawing/2014/main" id="{0D7108FB-CD97-EC92-BDA2-2A5E2A4DE242}"/>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4092043E-0AEC-1423-2CBA-FD47055437BC}"/>
              </a:ext>
            </a:extLst>
          </p:cNvPr>
          <p:cNvSpPr>
            <a:spLocks noGrp="1"/>
          </p:cNvSpPr>
          <p:nvPr>
            <p:ph type="sldNum" sz="quarter" idx="12"/>
          </p:nvPr>
        </p:nvSpPr>
        <p:spPr/>
        <p:txBody>
          <a:bodyPr/>
          <a:lstStyle/>
          <a:p>
            <a:fld id="{784DC4BC-AE01-4C6D-870D-ADD2363A0B6C}" type="slidenum">
              <a:rPr lang="en-US" smtClean="0"/>
              <a:t>70</a:t>
            </a:fld>
            <a:endParaRPr lang="en-US" dirty="0"/>
          </a:p>
        </p:txBody>
      </p:sp>
      <p:graphicFrame>
        <p:nvGraphicFramePr>
          <p:cNvPr id="8" name="Content Placeholder 7">
            <a:extLst>
              <a:ext uri="{FF2B5EF4-FFF2-40B4-BE49-F238E27FC236}">
                <a16:creationId xmlns:a16="http://schemas.microsoft.com/office/drawing/2014/main" id="{00000000-0008-0000-0F00-000002000000}"/>
              </a:ext>
            </a:extLst>
          </p:cNvPr>
          <p:cNvGraphicFramePr>
            <a:graphicFrameLocks noGrp="1"/>
          </p:cNvGraphicFramePr>
          <p:nvPr>
            <p:ph idx="1"/>
            <p:extLst>
              <p:ext uri="{D42A27DB-BD31-4B8C-83A1-F6EECF244321}">
                <p14:modId xmlns:p14="http://schemas.microsoft.com/office/powerpoint/2010/main" val="3486328632"/>
              </p:ext>
            </p:extLst>
          </p:nvPr>
        </p:nvGraphicFramePr>
        <p:xfrm>
          <a:off x="735724" y="1535113"/>
          <a:ext cx="11098924"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308639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2016B-E44B-B46A-045A-4D629F3E7C6B}"/>
              </a:ext>
            </a:extLst>
          </p:cNvPr>
          <p:cNvSpPr>
            <a:spLocks noGrp="1"/>
          </p:cNvSpPr>
          <p:nvPr>
            <p:ph type="title"/>
          </p:nvPr>
        </p:nvSpPr>
        <p:spPr>
          <a:xfrm>
            <a:off x="562708" y="365128"/>
            <a:ext cx="10791092" cy="971304"/>
          </a:xfrm>
        </p:spPr>
        <p:txBody>
          <a:bodyPr>
            <a:normAutofit fontScale="90000"/>
          </a:bodyPr>
          <a:lstStyle/>
          <a:p>
            <a:r>
              <a:rPr lang="en-US" sz="3300" dirty="0"/>
              <a:t>Owner-occupied Property Values by County</a:t>
            </a:r>
            <a:br>
              <a:rPr lang="en-US" dirty="0"/>
            </a:br>
            <a:r>
              <a:rPr lang="en-US" sz="2700" dirty="0"/>
              <a:t>Residential property is the second largest category at 35.8% of total value, but again, percentages range by county</a:t>
            </a:r>
          </a:p>
        </p:txBody>
      </p:sp>
      <p:sp>
        <p:nvSpPr>
          <p:cNvPr id="4" name="Date Placeholder 3">
            <a:extLst>
              <a:ext uri="{FF2B5EF4-FFF2-40B4-BE49-F238E27FC236}">
                <a16:creationId xmlns:a16="http://schemas.microsoft.com/office/drawing/2014/main" id="{3C9F8BF9-EFE8-A506-E839-0237DDFCC02C}"/>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323AA6AD-84E2-CF34-5222-EDFA276E4905}"/>
              </a:ext>
            </a:extLst>
          </p:cNvPr>
          <p:cNvSpPr>
            <a:spLocks noGrp="1"/>
          </p:cNvSpPr>
          <p:nvPr>
            <p:ph type="sldNum" sz="quarter" idx="12"/>
          </p:nvPr>
        </p:nvSpPr>
        <p:spPr/>
        <p:txBody>
          <a:bodyPr/>
          <a:lstStyle/>
          <a:p>
            <a:fld id="{784DC4BC-AE01-4C6D-870D-ADD2363A0B6C}" type="slidenum">
              <a:rPr lang="en-US" smtClean="0"/>
              <a:t>71</a:t>
            </a:fld>
            <a:endParaRPr lang="en-US" dirty="0"/>
          </a:p>
        </p:txBody>
      </p:sp>
      <p:graphicFrame>
        <p:nvGraphicFramePr>
          <p:cNvPr id="9" name="Content Placeholder 8">
            <a:extLst>
              <a:ext uri="{FF2B5EF4-FFF2-40B4-BE49-F238E27FC236}">
                <a16:creationId xmlns:a16="http://schemas.microsoft.com/office/drawing/2014/main" id="{00000000-0008-0000-0D00-000002000000}"/>
              </a:ext>
            </a:extLst>
          </p:cNvPr>
          <p:cNvGraphicFramePr>
            <a:graphicFrameLocks noGrp="1"/>
          </p:cNvGraphicFramePr>
          <p:nvPr>
            <p:ph idx="1"/>
            <p:extLst>
              <p:ext uri="{D42A27DB-BD31-4B8C-83A1-F6EECF244321}">
                <p14:modId xmlns:p14="http://schemas.microsoft.com/office/powerpoint/2010/main" val="1613949504"/>
              </p:ext>
            </p:extLst>
          </p:nvPr>
        </p:nvGraphicFramePr>
        <p:xfrm>
          <a:off x="562707" y="1535113"/>
          <a:ext cx="11103775"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772583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B3358-58F1-F950-AF74-1D72D42AD114}"/>
              </a:ext>
            </a:extLst>
          </p:cNvPr>
          <p:cNvSpPr>
            <a:spLocks noGrp="1"/>
          </p:cNvSpPr>
          <p:nvPr>
            <p:ph type="title"/>
          </p:nvPr>
        </p:nvSpPr>
        <p:spPr>
          <a:xfrm>
            <a:off x="512466" y="365127"/>
            <a:ext cx="10841334" cy="991400"/>
          </a:xfrm>
        </p:spPr>
        <p:txBody>
          <a:bodyPr>
            <a:normAutofit fontScale="90000"/>
          </a:bodyPr>
          <a:lstStyle/>
          <a:p>
            <a:r>
              <a:rPr lang="en-US" sz="3300" dirty="0"/>
              <a:t>Manufacturing Property Values by County</a:t>
            </a:r>
            <a:br>
              <a:rPr lang="en-US" dirty="0"/>
            </a:br>
            <a:r>
              <a:rPr lang="en-US" sz="2700" dirty="0"/>
              <a:t>Statewide, manufacturing property is 3.2% of total property value; again, there is a wide range among counties </a:t>
            </a:r>
          </a:p>
        </p:txBody>
      </p:sp>
      <p:sp>
        <p:nvSpPr>
          <p:cNvPr id="4" name="Date Placeholder 3">
            <a:extLst>
              <a:ext uri="{FF2B5EF4-FFF2-40B4-BE49-F238E27FC236}">
                <a16:creationId xmlns:a16="http://schemas.microsoft.com/office/drawing/2014/main" id="{E6CAC77C-4119-7D21-496B-22063C2F04E8}"/>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F3DBC517-BE57-9238-A181-B6F6771129F0}"/>
              </a:ext>
            </a:extLst>
          </p:cNvPr>
          <p:cNvSpPr>
            <a:spLocks noGrp="1"/>
          </p:cNvSpPr>
          <p:nvPr>
            <p:ph type="sldNum" sz="quarter" idx="12"/>
          </p:nvPr>
        </p:nvSpPr>
        <p:spPr/>
        <p:txBody>
          <a:bodyPr/>
          <a:lstStyle/>
          <a:p>
            <a:fld id="{784DC4BC-AE01-4C6D-870D-ADD2363A0B6C}" type="slidenum">
              <a:rPr lang="en-US" smtClean="0"/>
              <a:t>72</a:t>
            </a:fld>
            <a:endParaRPr lang="en-US" dirty="0"/>
          </a:p>
        </p:txBody>
      </p:sp>
      <p:graphicFrame>
        <p:nvGraphicFramePr>
          <p:cNvPr id="9" name="Content Placeholder 8">
            <a:extLst>
              <a:ext uri="{FF2B5EF4-FFF2-40B4-BE49-F238E27FC236}">
                <a16:creationId xmlns:a16="http://schemas.microsoft.com/office/drawing/2014/main" id="{00000000-0008-0000-1700-000002000000}"/>
              </a:ext>
            </a:extLst>
          </p:cNvPr>
          <p:cNvGraphicFramePr>
            <a:graphicFrameLocks noGrp="1"/>
          </p:cNvGraphicFramePr>
          <p:nvPr>
            <p:ph idx="1"/>
            <p:extLst>
              <p:ext uri="{D42A27DB-BD31-4B8C-83A1-F6EECF244321}">
                <p14:modId xmlns:p14="http://schemas.microsoft.com/office/powerpoint/2010/main" val="1961604136"/>
              </p:ext>
            </p:extLst>
          </p:nvPr>
        </p:nvGraphicFramePr>
        <p:xfrm>
          <a:off x="512466" y="1535113"/>
          <a:ext cx="10841334" cy="4641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28647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E3D4-3E8B-480A-7AB1-611C6785A3B8}"/>
              </a:ext>
            </a:extLst>
          </p:cNvPr>
          <p:cNvSpPr>
            <a:spLocks noGrp="1"/>
          </p:cNvSpPr>
          <p:nvPr>
            <p:ph type="title"/>
          </p:nvPr>
        </p:nvSpPr>
        <p:spPr>
          <a:xfrm>
            <a:off x="838200" y="251123"/>
            <a:ext cx="10515600" cy="1006473"/>
          </a:xfrm>
        </p:spPr>
        <p:txBody>
          <a:bodyPr/>
          <a:lstStyle/>
          <a:p>
            <a:r>
              <a:rPr lang="en-US" dirty="0"/>
              <a:t>County Percentage of Statewide Property Tax Revenue</a:t>
            </a:r>
            <a:br>
              <a:rPr lang="en-US" dirty="0"/>
            </a:br>
            <a:r>
              <a:rPr lang="en-US" sz="2400" dirty="0"/>
              <a:t>The top 6 counties make up almost 54% of statewide property taxes</a:t>
            </a:r>
            <a:endParaRPr lang="en-US" dirty="0"/>
          </a:p>
        </p:txBody>
      </p:sp>
      <p:sp>
        <p:nvSpPr>
          <p:cNvPr id="4" name="Date Placeholder 3">
            <a:extLst>
              <a:ext uri="{FF2B5EF4-FFF2-40B4-BE49-F238E27FC236}">
                <a16:creationId xmlns:a16="http://schemas.microsoft.com/office/drawing/2014/main" id="{1F1C68D4-E9DC-E9FD-479E-935FB877519A}"/>
              </a:ext>
            </a:extLst>
          </p:cNvPr>
          <p:cNvSpPr>
            <a:spLocks noGrp="1"/>
          </p:cNvSpPr>
          <p:nvPr>
            <p:ph type="dt" sz="half" idx="10"/>
          </p:nvPr>
        </p:nvSpPr>
        <p:spPr/>
        <p:txBody>
          <a:bodyPr/>
          <a:lstStyle/>
          <a:p>
            <a:r>
              <a:rPr lang="en-US" dirty="0"/>
              <a:t>September 10, 2026</a:t>
            </a:r>
          </a:p>
        </p:txBody>
      </p:sp>
      <p:sp>
        <p:nvSpPr>
          <p:cNvPr id="5" name="Slide Number Placeholder 4">
            <a:extLst>
              <a:ext uri="{FF2B5EF4-FFF2-40B4-BE49-F238E27FC236}">
                <a16:creationId xmlns:a16="http://schemas.microsoft.com/office/drawing/2014/main" id="{2E3F6FB7-4610-AAA4-5EA5-BD27B228FA2C}"/>
              </a:ext>
            </a:extLst>
          </p:cNvPr>
          <p:cNvSpPr>
            <a:spLocks noGrp="1"/>
          </p:cNvSpPr>
          <p:nvPr>
            <p:ph type="sldNum" sz="quarter" idx="12"/>
          </p:nvPr>
        </p:nvSpPr>
        <p:spPr/>
        <p:txBody>
          <a:bodyPr/>
          <a:lstStyle/>
          <a:p>
            <a:fld id="{784DC4BC-AE01-4C6D-870D-ADD2363A0B6C}" type="slidenum">
              <a:rPr lang="en-US" smtClean="0"/>
              <a:t>73</a:t>
            </a:fld>
            <a:endParaRPr lang="en-US" dirty="0"/>
          </a:p>
        </p:txBody>
      </p:sp>
      <p:graphicFrame>
        <p:nvGraphicFramePr>
          <p:cNvPr id="16" name="Content Placeholder 15">
            <a:extLst>
              <a:ext uri="{FF2B5EF4-FFF2-40B4-BE49-F238E27FC236}">
                <a16:creationId xmlns:a16="http://schemas.microsoft.com/office/drawing/2014/main" id="{9E3A621D-FEEA-8A71-024A-2A59D55B7A25}"/>
              </a:ext>
            </a:extLst>
          </p:cNvPr>
          <p:cNvGraphicFramePr>
            <a:graphicFrameLocks noGrp="1"/>
          </p:cNvGraphicFramePr>
          <p:nvPr>
            <p:ph idx="1"/>
            <p:extLst>
              <p:ext uri="{D42A27DB-BD31-4B8C-83A1-F6EECF244321}">
                <p14:modId xmlns:p14="http://schemas.microsoft.com/office/powerpoint/2010/main" val="3266859645"/>
              </p:ext>
            </p:extLst>
          </p:nvPr>
        </p:nvGraphicFramePr>
        <p:xfrm>
          <a:off x="838200" y="1257596"/>
          <a:ext cx="10515600" cy="49193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47200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A0936-A768-5D9C-3187-29C4B2A3FDCB}"/>
              </a:ext>
            </a:extLst>
          </p:cNvPr>
          <p:cNvSpPr>
            <a:spLocks noGrp="1"/>
          </p:cNvSpPr>
          <p:nvPr>
            <p:ph type="title"/>
          </p:nvPr>
        </p:nvSpPr>
        <p:spPr/>
        <p:txBody>
          <a:bodyPr/>
          <a:lstStyle/>
          <a:p>
            <a:r>
              <a:rPr lang="en-US" dirty="0"/>
              <a:t>Property Tax Relief (State Reimbursements)</a:t>
            </a:r>
            <a:br>
              <a:rPr lang="en-US" dirty="0"/>
            </a:br>
            <a:r>
              <a:rPr lang="en-US" sz="2400" dirty="0"/>
              <a:t>The state reimburses locals for property tax exemptions</a:t>
            </a:r>
            <a:br>
              <a:rPr lang="en-US" dirty="0"/>
            </a:br>
            <a:endParaRPr lang="en-US" sz="2200" dirty="0"/>
          </a:p>
        </p:txBody>
      </p:sp>
      <p:sp>
        <p:nvSpPr>
          <p:cNvPr id="4" name="Date Placeholder 3">
            <a:extLst>
              <a:ext uri="{FF2B5EF4-FFF2-40B4-BE49-F238E27FC236}">
                <a16:creationId xmlns:a16="http://schemas.microsoft.com/office/drawing/2014/main" id="{345FF55E-60B6-35CE-AF77-E57931B7C6E6}"/>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2F6482E5-7E68-5246-DB0B-6A8B698D2744}"/>
              </a:ext>
            </a:extLst>
          </p:cNvPr>
          <p:cNvSpPr>
            <a:spLocks noGrp="1"/>
          </p:cNvSpPr>
          <p:nvPr>
            <p:ph type="sldNum" sz="quarter" idx="12"/>
          </p:nvPr>
        </p:nvSpPr>
        <p:spPr/>
        <p:txBody>
          <a:bodyPr/>
          <a:lstStyle/>
          <a:p>
            <a:fld id="{784DC4BC-AE01-4C6D-870D-ADD2363A0B6C}" type="slidenum">
              <a:rPr lang="en-US" smtClean="0"/>
              <a:pPr/>
              <a:t>74</a:t>
            </a:fld>
            <a:endParaRPr lang="en-US" b="1" dirty="0"/>
          </a:p>
        </p:txBody>
      </p:sp>
      <p:graphicFrame>
        <p:nvGraphicFramePr>
          <p:cNvPr id="8" name="Content Placeholder 7">
            <a:extLst>
              <a:ext uri="{FF2B5EF4-FFF2-40B4-BE49-F238E27FC236}">
                <a16:creationId xmlns:a16="http://schemas.microsoft.com/office/drawing/2014/main" id="{FBE1AEED-61D1-D631-D0FA-4FBEB08CE8E6}"/>
              </a:ext>
            </a:extLst>
          </p:cNvPr>
          <p:cNvGraphicFramePr>
            <a:graphicFrameLocks noGrp="1"/>
          </p:cNvGraphicFramePr>
          <p:nvPr>
            <p:ph idx="1"/>
            <p:extLst>
              <p:ext uri="{D42A27DB-BD31-4B8C-83A1-F6EECF244321}">
                <p14:modId xmlns:p14="http://schemas.microsoft.com/office/powerpoint/2010/main" val="2365803953"/>
              </p:ext>
            </p:extLst>
          </p:nvPr>
        </p:nvGraphicFramePr>
        <p:xfrm>
          <a:off x="582930" y="1317026"/>
          <a:ext cx="10770870" cy="48599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50206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5334A-A814-47AE-7F44-A944E5DDB19D}"/>
              </a:ext>
            </a:extLst>
          </p:cNvPr>
          <p:cNvSpPr>
            <a:spLocks noGrp="1"/>
          </p:cNvSpPr>
          <p:nvPr>
            <p:ph type="title"/>
          </p:nvPr>
        </p:nvSpPr>
        <p:spPr/>
        <p:txBody>
          <a:bodyPr/>
          <a:lstStyle/>
          <a:p>
            <a:r>
              <a:rPr lang="en-US" dirty="0"/>
              <a:t>Property Tax Reimbursements</a:t>
            </a:r>
            <a:br>
              <a:rPr lang="en-US" dirty="0"/>
            </a:br>
            <a:r>
              <a:rPr lang="en-US" sz="2400" dirty="0"/>
              <a:t>Dollar-for-dollar, capped, or formula-based reimbursements</a:t>
            </a:r>
          </a:p>
        </p:txBody>
      </p:sp>
      <p:sp>
        <p:nvSpPr>
          <p:cNvPr id="4" name="Date Placeholder 3">
            <a:extLst>
              <a:ext uri="{FF2B5EF4-FFF2-40B4-BE49-F238E27FC236}">
                <a16:creationId xmlns:a16="http://schemas.microsoft.com/office/drawing/2014/main" id="{CC572779-8710-C4F8-9F18-D515B3080053}"/>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D7670A3A-6AE1-C60C-7B68-D4D7C03B3248}"/>
              </a:ext>
            </a:extLst>
          </p:cNvPr>
          <p:cNvSpPr>
            <a:spLocks noGrp="1"/>
          </p:cNvSpPr>
          <p:nvPr>
            <p:ph type="sldNum" sz="quarter" idx="12"/>
          </p:nvPr>
        </p:nvSpPr>
        <p:spPr/>
        <p:txBody>
          <a:bodyPr/>
          <a:lstStyle/>
          <a:p>
            <a:fld id="{784DC4BC-AE01-4C6D-870D-ADD2363A0B6C}" type="slidenum">
              <a:rPr lang="en-US" smtClean="0"/>
              <a:pPr/>
              <a:t>75</a:t>
            </a:fld>
            <a:endParaRPr lang="en-US" b="1" dirty="0"/>
          </a:p>
        </p:txBody>
      </p:sp>
      <p:graphicFrame>
        <p:nvGraphicFramePr>
          <p:cNvPr id="9" name="Content Placeholder 8">
            <a:extLst>
              <a:ext uri="{FF2B5EF4-FFF2-40B4-BE49-F238E27FC236}">
                <a16:creationId xmlns:a16="http://schemas.microsoft.com/office/drawing/2014/main" id="{F6D1DEAE-428C-6BBE-3CFE-C4371A4952C9}"/>
              </a:ext>
            </a:extLst>
          </p:cNvPr>
          <p:cNvGraphicFramePr>
            <a:graphicFrameLocks noGrp="1"/>
          </p:cNvGraphicFramePr>
          <p:nvPr>
            <p:ph idx="1"/>
            <p:extLst>
              <p:ext uri="{D42A27DB-BD31-4B8C-83A1-F6EECF244321}">
                <p14:modId xmlns:p14="http://schemas.microsoft.com/office/powerpoint/2010/main" val="3215787158"/>
              </p:ext>
            </p:extLst>
          </p:nvPr>
        </p:nvGraphicFramePr>
        <p:xfrm>
          <a:off x="838200" y="1277957"/>
          <a:ext cx="10515600" cy="48990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8804239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FBCD7-2F37-02F8-A5BA-816D061FB59E}"/>
              </a:ext>
            </a:extLst>
          </p:cNvPr>
          <p:cNvSpPr>
            <a:spLocks noGrp="1"/>
          </p:cNvSpPr>
          <p:nvPr>
            <p:ph type="title"/>
          </p:nvPr>
        </p:nvSpPr>
        <p:spPr>
          <a:xfrm>
            <a:off x="838199" y="215037"/>
            <a:ext cx="10648950" cy="1019793"/>
          </a:xfrm>
        </p:spPr>
        <p:txBody>
          <a:bodyPr/>
          <a:lstStyle/>
          <a:p>
            <a:r>
              <a:rPr lang="en-US" dirty="0"/>
              <a:t>Property Tax Relief History</a:t>
            </a:r>
            <a:br>
              <a:rPr lang="en-US" dirty="0"/>
            </a:br>
            <a:r>
              <a:rPr lang="en-US" sz="2400" dirty="0"/>
              <a:t>The State reimbursed a total of $1.92 billion in property tax relief in FY 2025-26</a:t>
            </a:r>
            <a:endParaRPr lang="en-US" dirty="0">
              <a:highlight>
                <a:srgbClr val="FFFF00"/>
              </a:highlight>
            </a:endParaRPr>
          </a:p>
        </p:txBody>
      </p:sp>
      <p:sp>
        <p:nvSpPr>
          <p:cNvPr id="4" name="Date Placeholder 3">
            <a:extLst>
              <a:ext uri="{FF2B5EF4-FFF2-40B4-BE49-F238E27FC236}">
                <a16:creationId xmlns:a16="http://schemas.microsoft.com/office/drawing/2014/main" id="{70EFEE47-FA39-E5AF-9685-ED9414217387}"/>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1FD05484-D082-B6FE-B388-0377D2A5D2F8}"/>
              </a:ext>
            </a:extLst>
          </p:cNvPr>
          <p:cNvSpPr>
            <a:spLocks noGrp="1"/>
          </p:cNvSpPr>
          <p:nvPr>
            <p:ph type="sldNum" sz="quarter" idx="12"/>
          </p:nvPr>
        </p:nvSpPr>
        <p:spPr/>
        <p:txBody>
          <a:bodyPr/>
          <a:lstStyle/>
          <a:p>
            <a:fld id="{784DC4BC-AE01-4C6D-870D-ADD2363A0B6C}" type="slidenum">
              <a:rPr lang="en-US" smtClean="0"/>
              <a:pPr/>
              <a:t>76</a:t>
            </a:fld>
            <a:endParaRPr lang="en-US" b="1" dirty="0"/>
          </a:p>
        </p:txBody>
      </p:sp>
      <p:graphicFrame>
        <p:nvGraphicFramePr>
          <p:cNvPr id="9" name="Content Placeholder 8">
            <a:extLst>
              <a:ext uri="{FF2B5EF4-FFF2-40B4-BE49-F238E27FC236}">
                <a16:creationId xmlns:a16="http://schemas.microsoft.com/office/drawing/2014/main" id="{D0954FF8-CB68-BA8E-955F-FD41F2999D2E}"/>
              </a:ext>
            </a:extLst>
          </p:cNvPr>
          <p:cNvGraphicFramePr>
            <a:graphicFrameLocks noGrp="1"/>
          </p:cNvGraphicFramePr>
          <p:nvPr>
            <p:ph idx="1"/>
            <p:extLst>
              <p:ext uri="{D42A27DB-BD31-4B8C-83A1-F6EECF244321}">
                <p14:modId xmlns:p14="http://schemas.microsoft.com/office/powerpoint/2010/main" val="3982351511"/>
              </p:ext>
            </p:extLst>
          </p:nvPr>
        </p:nvGraphicFramePr>
        <p:xfrm>
          <a:off x="838199" y="1384919"/>
          <a:ext cx="11131193" cy="48823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447645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25DE2-C7C2-9AF0-8432-FE41AC8686FD}"/>
              </a:ext>
            </a:extLst>
          </p:cNvPr>
          <p:cNvSpPr>
            <a:spLocks noGrp="1"/>
          </p:cNvSpPr>
          <p:nvPr>
            <p:ph type="title"/>
          </p:nvPr>
        </p:nvSpPr>
        <p:spPr/>
        <p:txBody>
          <a:bodyPr/>
          <a:lstStyle/>
          <a:p>
            <a:r>
              <a:rPr lang="en-US" dirty="0"/>
              <a:t>Summary – “There is no such thing as a free lunch”</a:t>
            </a:r>
          </a:p>
        </p:txBody>
      </p:sp>
      <p:sp>
        <p:nvSpPr>
          <p:cNvPr id="3" name="Content Placeholder 2">
            <a:extLst>
              <a:ext uri="{FF2B5EF4-FFF2-40B4-BE49-F238E27FC236}">
                <a16:creationId xmlns:a16="http://schemas.microsoft.com/office/drawing/2014/main" id="{31073A93-B155-C3B5-ACC0-0AB03E5AA476}"/>
              </a:ext>
            </a:extLst>
          </p:cNvPr>
          <p:cNvSpPr>
            <a:spLocks noGrp="1"/>
          </p:cNvSpPr>
          <p:nvPr>
            <p:ph idx="1"/>
          </p:nvPr>
        </p:nvSpPr>
        <p:spPr/>
        <p:txBody>
          <a:bodyPr/>
          <a:lstStyle/>
          <a:p>
            <a:r>
              <a:rPr lang="en-US" dirty="0"/>
              <a:t>Economic Tax Base</a:t>
            </a:r>
          </a:p>
          <a:p>
            <a:pPr lvl="1"/>
            <a:r>
              <a:rPr lang="en-US" dirty="0"/>
              <a:t>While SC as a whole is growing, growth among the counties and regions varies widely</a:t>
            </a:r>
          </a:p>
          <a:p>
            <a:pPr lvl="1"/>
            <a:r>
              <a:rPr lang="en-US" dirty="0"/>
              <a:t>There is a wide range in the relative size of the economic and tax base among the counties and regions of the state</a:t>
            </a:r>
          </a:p>
          <a:p>
            <a:r>
              <a:rPr lang="en-US" dirty="0"/>
              <a:t>Taxes</a:t>
            </a:r>
          </a:p>
          <a:p>
            <a:pPr lvl="1"/>
            <a:r>
              <a:rPr lang="en-US" dirty="0"/>
              <a:t>Changes to tax policy can have an overlapping and/or disproportionate impact on different taxpayers</a:t>
            </a:r>
          </a:p>
          <a:p>
            <a:r>
              <a:rPr lang="en-US" dirty="0"/>
              <a:t>Not an easy task for 170 legislators to balance the tax and spending perspectives of 5,570,274 individuals</a:t>
            </a:r>
          </a:p>
        </p:txBody>
      </p:sp>
      <p:sp>
        <p:nvSpPr>
          <p:cNvPr id="4" name="Date Placeholder 3">
            <a:extLst>
              <a:ext uri="{FF2B5EF4-FFF2-40B4-BE49-F238E27FC236}">
                <a16:creationId xmlns:a16="http://schemas.microsoft.com/office/drawing/2014/main" id="{829B21A3-E4E3-1323-FF43-1AD38F07BF02}"/>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AAD2337-DF8B-E95D-7BB3-E9AADCDBCC05}"/>
              </a:ext>
            </a:extLst>
          </p:cNvPr>
          <p:cNvSpPr>
            <a:spLocks noGrp="1"/>
          </p:cNvSpPr>
          <p:nvPr>
            <p:ph type="sldNum" sz="quarter" idx="12"/>
          </p:nvPr>
        </p:nvSpPr>
        <p:spPr/>
        <p:txBody>
          <a:bodyPr/>
          <a:lstStyle/>
          <a:p>
            <a:fld id="{784DC4BC-AE01-4C6D-870D-ADD2363A0B6C}" type="slidenum">
              <a:rPr lang="en-US" smtClean="0"/>
              <a:pPr/>
              <a:t>77</a:t>
            </a:fld>
            <a:endParaRPr lang="en-US" b="1" dirty="0"/>
          </a:p>
        </p:txBody>
      </p:sp>
    </p:spTree>
    <p:extLst>
      <p:ext uri="{BB962C8B-B14F-4D97-AF65-F5344CB8AC3E}">
        <p14:creationId xmlns:p14="http://schemas.microsoft.com/office/powerpoint/2010/main" val="3558088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B6CF9-9F54-FA7B-F767-FB20ED03EDA8}"/>
              </a:ext>
            </a:extLst>
          </p:cNvPr>
          <p:cNvSpPr>
            <a:spLocks noGrp="1"/>
          </p:cNvSpPr>
          <p:nvPr>
            <p:ph type="title"/>
          </p:nvPr>
        </p:nvSpPr>
        <p:spPr/>
        <p:txBody>
          <a:bodyPr/>
          <a:lstStyle/>
          <a:p>
            <a:r>
              <a:rPr lang="en-US" dirty="0"/>
              <a:t>Questions?</a:t>
            </a:r>
            <a:br>
              <a:rPr lang="en-US" dirty="0"/>
            </a:br>
            <a:br>
              <a:rPr lang="en-US" dirty="0"/>
            </a:br>
            <a:r>
              <a:rPr lang="en-US" dirty="0"/>
              <a:t>Thank You!</a:t>
            </a:r>
          </a:p>
        </p:txBody>
      </p:sp>
      <p:sp>
        <p:nvSpPr>
          <p:cNvPr id="3" name="Date Placeholder 2">
            <a:extLst>
              <a:ext uri="{FF2B5EF4-FFF2-40B4-BE49-F238E27FC236}">
                <a16:creationId xmlns:a16="http://schemas.microsoft.com/office/drawing/2014/main" id="{9701BDC5-8369-65D9-1AB1-78CE2FC84DAF}"/>
              </a:ext>
            </a:extLst>
          </p:cNvPr>
          <p:cNvSpPr>
            <a:spLocks noGrp="1"/>
          </p:cNvSpPr>
          <p:nvPr>
            <p:ph type="dt" sz="half" idx="10"/>
          </p:nvPr>
        </p:nvSpPr>
        <p:spPr/>
        <p:txBody>
          <a:bodyPr/>
          <a:lstStyle/>
          <a:p>
            <a:pPr algn="ctr"/>
            <a:r>
              <a:rPr lang="en-US" b="1" dirty="0"/>
              <a:t>September 10, 2026</a:t>
            </a:r>
          </a:p>
        </p:txBody>
      </p:sp>
      <p:sp>
        <p:nvSpPr>
          <p:cNvPr id="4" name="Slide Number Placeholder 3">
            <a:extLst>
              <a:ext uri="{FF2B5EF4-FFF2-40B4-BE49-F238E27FC236}">
                <a16:creationId xmlns:a16="http://schemas.microsoft.com/office/drawing/2014/main" id="{2C38BD01-6B2B-3A63-9BED-97C5094B0B5B}"/>
              </a:ext>
            </a:extLst>
          </p:cNvPr>
          <p:cNvSpPr>
            <a:spLocks noGrp="1"/>
          </p:cNvSpPr>
          <p:nvPr>
            <p:ph type="sldNum" sz="quarter" idx="12"/>
          </p:nvPr>
        </p:nvSpPr>
        <p:spPr/>
        <p:txBody>
          <a:bodyPr/>
          <a:lstStyle/>
          <a:p>
            <a:fld id="{784DC4BC-AE01-4C6D-870D-ADD2363A0B6C}" type="slidenum">
              <a:rPr lang="en-US" smtClean="0"/>
              <a:pPr/>
              <a:t>78</a:t>
            </a:fld>
            <a:endParaRPr lang="en-US" b="1" dirty="0"/>
          </a:p>
        </p:txBody>
      </p:sp>
    </p:spTree>
    <p:extLst>
      <p:ext uri="{BB962C8B-B14F-4D97-AF65-F5344CB8AC3E}">
        <p14:creationId xmlns:p14="http://schemas.microsoft.com/office/powerpoint/2010/main" val="2109701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A1456B1-6A26-89CF-2721-09A365EF67BC}"/>
              </a:ext>
            </a:extLst>
          </p:cNvPr>
          <p:cNvSpPr>
            <a:spLocks noGrp="1"/>
          </p:cNvSpPr>
          <p:nvPr>
            <p:ph type="title"/>
          </p:nvPr>
        </p:nvSpPr>
        <p:spPr/>
        <p:txBody>
          <a:bodyPr/>
          <a:lstStyle/>
          <a:p>
            <a:r>
              <a:rPr lang="en-US" dirty="0"/>
              <a:t>Appendix</a:t>
            </a:r>
          </a:p>
        </p:txBody>
      </p:sp>
      <p:sp>
        <p:nvSpPr>
          <p:cNvPr id="4" name="Date Placeholder 3">
            <a:extLst>
              <a:ext uri="{FF2B5EF4-FFF2-40B4-BE49-F238E27FC236}">
                <a16:creationId xmlns:a16="http://schemas.microsoft.com/office/drawing/2014/main" id="{B51E68D5-3F99-74FD-1F9C-EBEAB7AA6C02}"/>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939193A8-72FD-3542-32BF-9612FFEDCC54}"/>
              </a:ext>
            </a:extLst>
          </p:cNvPr>
          <p:cNvSpPr>
            <a:spLocks noGrp="1"/>
          </p:cNvSpPr>
          <p:nvPr>
            <p:ph type="sldNum" sz="quarter" idx="12"/>
          </p:nvPr>
        </p:nvSpPr>
        <p:spPr/>
        <p:txBody>
          <a:bodyPr/>
          <a:lstStyle/>
          <a:p>
            <a:fld id="{784DC4BC-AE01-4C6D-870D-ADD2363A0B6C}" type="slidenum">
              <a:rPr lang="en-US" smtClean="0"/>
              <a:pPr/>
              <a:t>79</a:t>
            </a:fld>
            <a:endParaRPr lang="en-US" b="1" dirty="0"/>
          </a:p>
        </p:txBody>
      </p:sp>
    </p:spTree>
    <p:extLst>
      <p:ext uri="{BB962C8B-B14F-4D97-AF65-F5344CB8AC3E}">
        <p14:creationId xmlns:p14="http://schemas.microsoft.com/office/powerpoint/2010/main" val="24262857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63A895E-92DA-E4DF-F036-81DF6964D74F}"/>
              </a:ext>
            </a:extLst>
          </p:cNvPr>
          <p:cNvSpPr>
            <a:spLocks noGrp="1"/>
          </p:cNvSpPr>
          <p:nvPr>
            <p:ph type="title"/>
          </p:nvPr>
        </p:nvSpPr>
        <p:spPr>
          <a:xfrm>
            <a:off x="572250" y="82365"/>
            <a:ext cx="10781549" cy="1536885"/>
          </a:xfrm>
        </p:spPr>
        <p:txBody>
          <a:bodyPr>
            <a:noAutofit/>
          </a:bodyPr>
          <a:lstStyle/>
          <a:p>
            <a:r>
              <a:rPr lang="en-US" dirty="0"/>
              <a:t>SC Population by Age Group</a:t>
            </a:r>
            <a:br>
              <a:rPr lang="en-US" sz="3300" dirty="0">
                <a:highlight>
                  <a:srgbClr val="FFFF00"/>
                </a:highlight>
              </a:rPr>
            </a:br>
            <a:r>
              <a:rPr lang="en-US" sz="2400" dirty="0"/>
              <a:t>Population in the 65 and over age range is projected to surpass the 0-17 age range by 2027; the changing population will change the mix of the demand for services</a:t>
            </a:r>
          </a:p>
        </p:txBody>
      </p:sp>
      <p:sp>
        <p:nvSpPr>
          <p:cNvPr id="5" name="Date Placeholder 4">
            <a:extLst>
              <a:ext uri="{FF2B5EF4-FFF2-40B4-BE49-F238E27FC236}">
                <a16:creationId xmlns:a16="http://schemas.microsoft.com/office/drawing/2014/main" id="{5547BD06-73BE-49D2-BCE7-B181D7E960C1}"/>
              </a:ext>
            </a:extLst>
          </p:cNvPr>
          <p:cNvSpPr>
            <a:spLocks noGrp="1"/>
          </p:cNvSpPr>
          <p:nvPr>
            <p:ph type="dt" sz="half" idx="10"/>
          </p:nvPr>
        </p:nvSpPr>
        <p:spPr>
          <a:xfrm>
            <a:off x="5443591" y="6417326"/>
            <a:ext cx="274320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September 10, 2026</a:t>
            </a:r>
            <a:endParaRPr kumimoji="0" lang="en-US" sz="1000" b="1" i="1" u="none" strike="noStrike" kern="1200" cap="none" spc="0" normalizeH="0" baseline="0" noProof="0" dirty="0">
              <a:ln>
                <a:noFill/>
              </a:ln>
              <a:solidFill>
                <a:srgbClr val="002060"/>
              </a:solidFill>
              <a:effectLst/>
              <a:uLnTx/>
              <a:uFillTx/>
              <a:latin typeface="Book Antiqua" panose="02040602050305030304" pitchFamily="18" charset="0"/>
              <a:ea typeface="+mn-ea"/>
              <a:cs typeface="+mn-cs"/>
            </a:endParaRPr>
          </a:p>
        </p:txBody>
      </p:sp>
      <p:graphicFrame>
        <p:nvGraphicFramePr>
          <p:cNvPr id="6" name="Chart 5">
            <a:extLst>
              <a:ext uri="{FF2B5EF4-FFF2-40B4-BE49-F238E27FC236}">
                <a16:creationId xmlns:a16="http://schemas.microsoft.com/office/drawing/2014/main" id="{6B2E171F-0EC4-853B-BDF7-8FE82E22DB4A}"/>
              </a:ext>
            </a:extLst>
          </p:cNvPr>
          <p:cNvGraphicFramePr>
            <a:graphicFrameLocks/>
          </p:cNvGraphicFramePr>
          <p:nvPr>
            <p:extLst>
              <p:ext uri="{D42A27DB-BD31-4B8C-83A1-F6EECF244321}">
                <p14:modId xmlns:p14="http://schemas.microsoft.com/office/powerpoint/2010/main" val="103403297"/>
              </p:ext>
            </p:extLst>
          </p:nvPr>
        </p:nvGraphicFramePr>
        <p:xfrm>
          <a:off x="631372" y="1428751"/>
          <a:ext cx="10604187" cy="4856436"/>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33F94AB3-1F44-127C-907E-2BE9579569C1}"/>
              </a:ext>
            </a:extLst>
          </p:cNvPr>
          <p:cNvSpPr>
            <a:spLocks noGrp="1"/>
          </p:cNvSpPr>
          <p:nvPr>
            <p:ph type="sldNum" sz="quarter" idx="12"/>
          </p:nvPr>
        </p:nvSpPr>
        <p:spPr/>
        <p:txBody>
          <a:bodyPr/>
          <a:lstStyle/>
          <a:p>
            <a:fld id="{784DC4BC-AE01-4C6D-870D-ADD2363A0B6C}" type="slidenum">
              <a:rPr lang="en-US" smtClean="0"/>
              <a:pPr/>
              <a:t>80</a:t>
            </a:fld>
            <a:endParaRPr lang="en-US" b="1" dirty="0"/>
          </a:p>
        </p:txBody>
      </p:sp>
    </p:spTree>
    <p:extLst>
      <p:ext uri="{BB962C8B-B14F-4D97-AF65-F5344CB8AC3E}">
        <p14:creationId xmlns:p14="http://schemas.microsoft.com/office/powerpoint/2010/main" val="23405497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85CDC-68F3-6262-AE28-14F64E981F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E7D41B-B656-30A6-E0C1-2F97F0E2B30D}"/>
              </a:ext>
            </a:extLst>
          </p:cNvPr>
          <p:cNvSpPr>
            <a:spLocks noGrp="1"/>
          </p:cNvSpPr>
          <p:nvPr>
            <p:ph type="title"/>
          </p:nvPr>
        </p:nvSpPr>
        <p:spPr/>
        <p:txBody>
          <a:bodyPr/>
          <a:lstStyle/>
          <a:p>
            <a:r>
              <a:rPr lang="en-US" dirty="0"/>
              <a:t>Rolling Fiscal Year – Total Individual Income Tax</a:t>
            </a:r>
            <a:endParaRPr lang="en-US" sz="2400" dirty="0"/>
          </a:p>
        </p:txBody>
      </p:sp>
      <p:sp>
        <p:nvSpPr>
          <p:cNvPr id="4" name="Date Placeholder 3">
            <a:extLst>
              <a:ext uri="{FF2B5EF4-FFF2-40B4-BE49-F238E27FC236}">
                <a16:creationId xmlns:a16="http://schemas.microsoft.com/office/drawing/2014/main" id="{56C5966B-3090-B1BC-EF21-01F3DFD5323C}"/>
              </a:ext>
            </a:extLst>
          </p:cNvPr>
          <p:cNvSpPr>
            <a:spLocks noGrp="1"/>
          </p:cNvSpPr>
          <p:nvPr>
            <p:ph type="dt" sz="half" idx="10"/>
          </p:nvPr>
        </p:nvSpPr>
        <p:spPr/>
        <p:txBody>
          <a:bodyPr/>
          <a:lstStyle/>
          <a:p>
            <a:r>
              <a:rPr lang="en-US" b="1" dirty="0"/>
              <a:t>September 10, 2026</a:t>
            </a:r>
          </a:p>
        </p:txBody>
      </p:sp>
      <p:sp>
        <p:nvSpPr>
          <p:cNvPr id="3" name="Slide Number Placeholder 2">
            <a:extLst>
              <a:ext uri="{FF2B5EF4-FFF2-40B4-BE49-F238E27FC236}">
                <a16:creationId xmlns:a16="http://schemas.microsoft.com/office/drawing/2014/main" id="{09E4C78F-9B55-FFB1-5853-B7EE94AA0D7A}"/>
              </a:ext>
            </a:extLst>
          </p:cNvPr>
          <p:cNvSpPr>
            <a:spLocks noGrp="1"/>
          </p:cNvSpPr>
          <p:nvPr>
            <p:ph type="sldNum" sz="quarter" idx="12"/>
          </p:nvPr>
        </p:nvSpPr>
        <p:spPr/>
        <p:txBody>
          <a:bodyPr/>
          <a:lstStyle/>
          <a:p>
            <a:fld id="{784DC4BC-AE01-4C6D-870D-ADD2363A0B6C}" type="slidenum">
              <a:rPr lang="en-US" smtClean="0"/>
              <a:pPr/>
              <a:t>81</a:t>
            </a:fld>
            <a:endParaRPr lang="en-US" b="1" dirty="0"/>
          </a:p>
        </p:txBody>
      </p:sp>
      <p:graphicFrame>
        <p:nvGraphicFramePr>
          <p:cNvPr id="9" name="Content Placeholder 8">
            <a:extLst>
              <a:ext uri="{FF2B5EF4-FFF2-40B4-BE49-F238E27FC236}">
                <a16:creationId xmlns:a16="http://schemas.microsoft.com/office/drawing/2014/main" id="{02F6F6D0-E0C5-207E-F020-D16650BB8380}"/>
              </a:ext>
            </a:extLst>
          </p:cNvPr>
          <p:cNvGraphicFramePr>
            <a:graphicFrameLocks noGrp="1"/>
          </p:cNvGraphicFramePr>
          <p:nvPr>
            <p:ph idx="1"/>
            <p:extLst>
              <p:ext uri="{D42A27DB-BD31-4B8C-83A1-F6EECF244321}">
                <p14:modId xmlns:p14="http://schemas.microsoft.com/office/powerpoint/2010/main" val="3295919375"/>
              </p:ext>
            </p:extLst>
          </p:nvPr>
        </p:nvGraphicFramePr>
        <p:xfrm>
          <a:off x="838200" y="1229710"/>
          <a:ext cx="10515600" cy="4947253"/>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
            <a:extLst>
              <a:ext uri="{FF2B5EF4-FFF2-40B4-BE49-F238E27FC236}">
                <a16:creationId xmlns:a16="http://schemas.microsoft.com/office/drawing/2014/main" id="{601D3C4F-9603-A742-F30A-E1D1D4FB8E3C}"/>
              </a:ext>
            </a:extLst>
          </p:cNvPr>
          <p:cNvSpPr txBox="1"/>
          <p:nvPr/>
        </p:nvSpPr>
        <p:spPr>
          <a:xfrm>
            <a:off x="838200" y="5979560"/>
            <a:ext cx="5028344" cy="1974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kern="1200" dirty="0">
                <a:solidFill>
                  <a:schemeClr val="tx1">
                    <a:lumMod val="65000"/>
                    <a:lumOff val="35000"/>
                  </a:schemeClr>
                </a:solidFill>
              </a:rPr>
              <a:t>Source: SC Revenue and Fiscal Affairs;</a:t>
            </a:r>
            <a:r>
              <a:rPr lang="en-US" sz="900" kern="1200" baseline="0" dirty="0">
                <a:solidFill>
                  <a:schemeClr val="tx1">
                    <a:lumMod val="65000"/>
                    <a:lumOff val="35000"/>
                  </a:schemeClr>
                </a:solidFill>
              </a:rPr>
              <a:t> SC Board of Economic Advisors May 19, 2026 Forecast</a:t>
            </a:r>
            <a:endParaRPr lang="en-US" sz="900" kern="1200" dirty="0">
              <a:solidFill>
                <a:schemeClr val="tx1">
                  <a:lumMod val="65000"/>
                  <a:lumOff val="35000"/>
                </a:schemeClr>
              </a:solidFill>
            </a:endParaRPr>
          </a:p>
        </p:txBody>
      </p:sp>
    </p:spTree>
    <p:extLst>
      <p:ext uri="{BB962C8B-B14F-4D97-AF65-F5344CB8AC3E}">
        <p14:creationId xmlns:p14="http://schemas.microsoft.com/office/powerpoint/2010/main" val="1433997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BED3D-F386-6CA4-D917-487289A095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CD673-4152-182B-FCC2-A4A1CF5CF0AD}"/>
              </a:ext>
            </a:extLst>
          </p:cNvPr>
          <p:cNvSpPr>
            <a:spLocks noGrp="1"/>
          </p:cNvSpPr>
          <p:nvPr>
            <p:ph type="title"/>
          </p:nvPr>
        </p:nvSpPr>
        <p:spPr/>
        <p:txBody>
          <a:bodyPr/>
          <a:lstStyle/>
          <a:p>
            <a:r>
              <a:rPr lang="en-US" dirty="0"/>
              <a:t>Rolling Fiscal Year – Corporate Income Tax</a:t>
            </a:r>
            <a:endParaRPr lang="en-US" sz="2400" dirty="0"/>
          </a:p>
        </p:txBody>
      </p:sp>
      <p:sp>
        <p:nvSpPr>
          <p:cNvPr id="4" name="Date Placeholder 3">
            <a:extLst>
              <a:ext uri="{FF2B5EF4-FFF2-40B4-BE49-F238E27FC236}">
                <a16:creationId xmlns:a16="http://schemas.microsoft.com/office/drawing/2014/main" id="{7FBD151E-E7C3-332E-E169-2048CF497983}"/>
              </a:ext>
            </a:extLst>
          </p:cNvPr>
          <p:cNvSpPr>
            <a:spLocks noGrp="1"/>
          </p:cNvSpPr>
          <p:nvPr>
            <p:ph type="dt" sz="half" idx="10"/>
          </p:nvPr>
        </p:nvSpPr>
        <p:spPr/>
        <p:txBody>
          <a:bodyPr/>
          <a:lstStyle/>
          <a:p>
            <a:r>
              <a:rPr lang="en-US" b="1" dirty="0"/>
              <a:t>September 10, 2026</a:t>
            </a:r>
          </a:p>
        </p:txBody>
      </p:sp>
      <p:sp>
        <p:nvSpPr>
          <p:cNvPr id="3" name="Slide Number Placeholder 2">
            <a:extLst>
              <a:ext uri="{FF2B5EF4-FFF2-40B4-BE49-F238E27FC236}">
                <a16:creationId xmlns:a16="http://schemas.microsoft.com/office/drawing/2014/main" id="{133DE7A7-4D8F-F88E-CA5E-DB76EFE11F71}"/>
              </a:ext>
            </a:extLst>
          </p:cNvPr>
          <p:cNvSpPr>
            <a:spLocks noGrp="1"/>
          </p:cNvSpPr>
          <p:nvPr>
            <p:ph type="sldNum" sz="quarter" idx="12"/>
          </p:nvPr>
        </p:nvSpPr>
        <p:spPr/>
        <p:txBody>
          <a:bodyPr/>
          <a:lstStyle/>
          <a:p>
            <a:fld id="{784DC4BC-AE01-4C6D-870D-ADD2363A0B6C}" type="slidenum">
              <a:rPr lang="en-US" smtClean="0"/>
              <a:pPr/>
              <a:t>82</a:t>
            </a:fld>
            <a:endParaRPr lang="en-US" b="1" dirty="0"/>
          </a:p>
        </p:txBody>
      </p:sp>
      <p:sp>
        <p:nvSpPr>
          <p:cNvPr id="10" name="TextBox 1">
            <a:extLst>
              <a:ext uri="{FF2B5EF4-FFF2-40B4-BE49-F238E27FC236}">
                <a16:creationId xmlns:a16="http://schemas.microsoft.com/office/drawing/2014/main" id="{ADAF1628-1854-D521-CD86-6E9F968B2D6B}"/>
              </a:ext>
            </a:extLst>
          </p:cNvPr>
          <p:cNvSpPr txBox="1"/>
          <p:nvPr/>
        </p:nvSpPr>
        <p:spPr>
          <a:xfrm>
            <a:off x="838200" y="5979560"/>
            <a:ext cx="3281077" cy="1974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kern="1200" dirty="0">
                <a:solidFill>
                  <a:schemeClr val="tx1">
                    <a:lumMod val="65000"/>
                    <a:lumOff val="35000"/>
                  </a:schemeClr>
                </a:solidFill>
                <a:latin typeface="Franklin Gothic Book" panose="020B0503020102020204" pitchFamily="34" charset="0"/>
              </a:rPr>
              <a:t>Source: SC Revenue</a:t>
            </a:r>
            <a:r>
              <a:rPr lang="en-US" sz="900" kern="1200" baseline="0" dirty="0">
                <a:solidFill>
                  <a:schemeClr val="tx1">
                    <a:lumMod val="65000"/>
                    <a:lumOff val="35000"/>
                  </a:schemeClr>
                </a:solidFill>
                <a:latin typeface="Franklin Gothic Book" panose="020B0503020102020204" pitchFamily="34" charset="0"/>
              </a:rPr>
              <a:t> and Fiscal Affairs</a:t>
            </a:r>
            <a:endParaRPr lang="en-US" sz="900" kern="1200" dirty="0">
              <a:solidFill>
                <a:schemeClr val="tx1">
                  <a:lumMod val="65000"/>
                  <a:lumOff val="35000"/>
                </a:schemeClr>
              </a:solidFill>
              <a:latin typeface="Franklin Gothic Book" panose="020B0503020102020204" pitchFamily="34" charset="0"/>
            </a:endParaRPr>
          </a:p>
        </p:txBody>
      </p:sp>
      <p:graphicFrame>
        <p:nvGraphicFramePr>
          <p:cNvPr id="8" name="Content Placeholder 7">
            <a:extLst>
              <a:ext uri="{FF2B5EF4-FFF2-40B4-BE49-F238E27FC236}">
                <a16:creationId xmlns:a16="http://schemas.microsoft.com/office/drawing/2014/main" id="{3658B312-8643-85FE-B043-564D610E15EC}"/>
              </a:ext>
            </a:extLst>
          </p:cNvPr>
          <p:cNvGraphicFramePr>
            <a:graphicFrameLocks noGrp="1"/>
          </p:cNvGraphicFramePr>
          <p:nvPr>
            <p:ph idx="1"/>
            <p:extLst>
              <p:ext uri="{D42A27DB-BD31-4B8C-83A1-F6EECF244321}">
                <p14:modId xmlns:p14="http://schemas.microsoft.com/office/powerpoint/2010/main" val="4088565777"/>
              </p:ext>
            </p:extLst>
          </p:nvPr>
        </p:nvGraphicFramePr>
        <p:xfrm>
          <a:off x="838200" y="1219200"/>
          <a:ext cx="10515600" cy="49577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58249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9542E-569B-7841-E0EA-951FDC9FD37B}"/>
              </a:ext>
            </a:extLst>
          </p:cNvPr>
          <p:cNvSpPr>
            <a:spLocks noGrp="1"/>
          </p:cNvSpPr>
          <p:nvPr>
            <p:ph type="title"/>
          </p:nvPr>
        </p:nvSpPr>
        <p:spPr/>
        <p:txBody>
          <a:bodyPr/>
          <a:lstStyle/>
          <a:p>
            <a:r>
              <a:rPr lang="en-US" dirty="0"/>
              <a:t>Corporate Income Tax – C - Corps</a:t>
            </a:r>
          </a:p>
        </p:txBody>
      </p:sp>
      <p:sp>
        <p:nvSpPr>
          <p:cNvPr id="3" name="Content Placeholder 2">
            <a:extLst>
              <a:ext uri="{FF2B5EF4-FFF2-40B4-BE49-F238E27FC236}">
                <a16:creationId xmlns:a16="http://schemas.microsoft.com/office/drawing/2014/main" id="{520269D5-0D2F-D803-F422-111A052781B2}"/>
              </a:ext>
            </a:extLst>
          </p:cNvPr>
          <p:cNvSpPr>
            <a:spLocks noGrp="1"/>
          </p:cNvSpPr>
          <p:nvPr>
            <p:ph idx="1"/>
          </p:nvPr>
        </p:nvSpPr>
        <p:spPr>
          <a:xfrm>
            <a:off x="838200" y="1384918"/>
            <a:ext cx="10515600" cy="4792045"/>
          </a:xfrm>
        </p:spPr>
        <p:txBody>
          <a:bodyPr>
            <a:noAutofit/>
          </a:bodyPr>
          <a:lstStyle/>
          <a:p>
            <a:r>
              <a:rPr lang="en-US" sz="2000" dirty="0"/>
              <a:t>The Corporate Income Tax rate on C Corporations is 5% on South Carolina taxable income. </a:t>
            </a:r>
          </a:p>
          <a:p>
            <a:pPr lvl="0"/>
            <a:r>
              <a:rPr lang="en-US" sz="2000" dirty="0"/>
              <a:t>​The starting point in determining South Carolina taxable income is your federal taxable income with certain South Carolina modifications subject to allocation and apportionment.</a:t>
            </a:r>
          </a:p>
          <a:p>
            <a:pPr lvl="0"/>
            <a:r>
              <a:rPr lang="en-US" sz="2000" dirty="0"/>
              <a:t>Multi-state corporations must directly allocate certain nonbusiness related items of income and gains and losses and apply an apportionment ratio to all income remaining after allocation.</a:t>
            </a:r>
          </a:p>
          <a:p>
            <a:pPr lvl="0"/>
            <a:r>
              <a:rPr lang="en-US" sz="2000" dirty="0"/>
              <a:t>Corporations involved in manufacturing, selling or otherwise dealing with tangible personal property (except for repair) use or an apportionment ratio based on sales alone.</a:t>
            </a:r>
          </a:p>
          <a:p>
            <a:pPr lvl="0"/>
            <a:r>
              <a:rPr lang="en-US" sz="2000" dirty="0"/>
              <a:t>Most other corporations including financial businesses, service businesses, doctors, architects, installation and repair businesses and contractors use a gross receipts apportionment ratio.</a:t>
            </a:r>
          </a:p>
          <a:p>
            <a:pPr lvl="0"/>
            <a:r>
              <a:rPr lang="en-US" sz="2000" dirty="0"/>
              <a:t>Railroads, telephone companies, pipeline companies, airlines, and shipping lines, use special apportionment methods.</a:t>
            </a:r>
          </a:p>
          <a:p>
            <a:pPr lvl="0"/>
            <a:r>
              <a:rPr lang="en-US" sz="2000" dirty="0"/>
              <a:t>https://dor.sc.gov/business-income-taxes/corporate/c-corporation</a:t>
            </a:r>
          </a:p>
          <a:p>
            <a:endParaRPr lang="en-US" sz="2000" dirty="0"/>
          </a:p>
        </p:txBody>
      </p:sp>
      <p:sp>
        <p:nvSpPr>
          <p:cNvPr id="4" name="Date Placeholder 3">
            <a:extLst>
              <a:ext uri="{FF2B5EF4-FFF2-40B4-BE49-F238E27FC236}">
                <a16:creationId xmlns:a16="http://schemas.microsoft.com/office/drawing/2014/main" id="{44C1F227-6271-5A26-1551-E761A6A4FE3D}"/>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65AF8C34-6FD6-CB24-21FF-6B6138E2363C}"/>
              </a:ext>
            </a:extLst>
          </p:cNvPr>
          <p:cNvSpPr>
            <a:spLocks noGrp="1"/>
          </p:cNvSpPr>
          <p:nvPr>
            <p:ph type="sldNum" sz="quarter" idx="12"/>
          </p:nvPr>
        </p:nvSpPr>
        <p:spPr/>
        <p:txBody>
          <a:bodyPr/>
          <a:lstStyle/>
          <a:p>
            <a:fld id="{784DC4BC-AE01-4C6D-870D-ADD2363A0B6C}" type="slidenum">
              <a:rPr lang="en-US" smtClean="0"/>
              <a:pPr/>
              <a:t>83</a:t>
            </a:fld>
            <a:endParaRPr lang="en-US" b="1" dirty="0"/>
          </a:p>
        </p:txBody>
      </p:sp>
    </p:spTree>
    <p:extLst>
      <p:ext uri="{BB962C8B-B14F-4D97-AF65-F5344CB8AC3E}">
        <p14:creationId xmlns:p14="http://schemas.microsoft.com/office/powerpoint/2010/main" val="6031769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75B72-4A8F-BB55-ED21-7485E27A0D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95D14E-208D-B8C2-DC73-BB675F21C79D}"/>
              </a:ext>
            </a:extLst>
          </p:cNvPr>
          <p:cNvSpPr>
            <a:spLocks noGrp="1"/>
          </p:cNvSpPr>
          <p:nvPr>
            <p:ph type="title"/>
          </p:nvPr>
        </p:nvSpPr>
        <p:spPr/>
        <p:txBody>
          <a:bodyPr/>
          <a:lstStyle/>
          <a:p>
            <a:r>
              <a:rPr lang="en-US" dirty="0"/>
              <a:t>Rolling Fiscal Year – Sales Tax</a:t>
            </a:r>
            <a:endParaRPr lang="en-US" sz="2400" dirty="0"/>
          </a:p>
        </p:txBody>
      </p:sp>
      <p:sp>
        <p:nvSpPr>
          <p:cNvPr id="4" name="Date Placeholder 3">
            <a:extLst>
              <a:ext uri="{FF2B5EF4-FFF2-40B4-BE49-F238E27FC236}">
                <a16:creationId xmlns:a16="http://schemas.microsoft.com/office/drawing/2014/main" id="{2D11CEED-198C-850C-71FD-9A84CCD4794F}"/>
              </a:ext>
            </a:extLst>
          </p:cNvPr>
          <p:cNvSpPr>
            <a:spLocks noGrp="1"/>
          </p:cNvSpPr>
          <p:nvPr>
            <p:ph type="dt" sz="half" idx="10"/>
          </p:nvPr>
        </p:nvSpPr>
        <p:spPr/>
        <p:txBody>
          <a:bodyPr/>
          <a:lstStyle/>
          <a:p>
            <a:r>
              <a:rPr lang="en-US" b="1" dirty="0"/>
              <a:t>September 10, 2026</a:t>
            </a:r>
          </a:p>
        </p:txBody>
      </p:sp>
      <p:sp>
        <p:nvSpPr>
          <p:cNvPr id="3" name="Slide Number Placeholder 2">
            <a:extLst>
              <a:ext uri="{FF2B5EF4-FFF2-40B4-BE49-F238E27FC236}">
                <a16:creationId xmlns:a16="http://schemas.microsoft.com/office/drawing/2014/main" id="{349F8532-28E7-32C7-4C2B-C049391CE11B}"/>
              </a:ext>
            </a:extLst>
          </p:cNvPr>
          <p:cNvSpPr>
            <a:spLocks noGrp="1"/>
          </p:cNvSpPr>
          <p:nvPr>
            <p:ph type="sldNum" sz="quarter" idx="12"/>
          </p:nvPr>
        </p:nvSpPr>
        <p:spPr/>
        <p:txBody>
          <a:bodyPr/>
          <a:lstStyle/>
          <a:p>
            <a:fld id="{784DC4BC-AE01-4C6D-870D-ADD2363A0B6C}" type="slidenum">
              <a:rPr lang="en-US" smtClean="0"/>
              <a:pPr/>
              <a:t>84</a:t>
            </a:fld>
            <a:endParaRPr lang="en-US" b="1" dirty="0"/>
          </a:p>
        </p:txBody>
      </p:sp>
      <p:graphicFrame>
        <p:nvGraphicFramePr>
          <p:cNvPr id="8" name="Content Placeholder 7">
            <a:extLst>
              <a:ext uri="{FF2B5EF4-FFF2-40B4-BE49-F238E27FC236}">
                <a16:creationId xmlns:a16="http://schemas.microsoft.com/office/drawing/2014/main" id="{0523D99C-5448-0177-DFE9-D550F1CBA042}"/>
              </a:ext>
            </a:extLst>
          </p:cNvPr>
          <p:cNvGraphicFramePr>
            <a:graphicFrameLocks noGrp="1"/>
          </p:cNvGraphicFramePr>
          <p:nvPr>
            <p:ph idx="1"/>
            <p:extLst>
              <p:ext uri="{D42A27DB-BD31-4B8C-83A1-F6EECF244321}">
                <p14:modId xmlns:p14="http://schemas.microsoft.com/office/powerpoint/2010/main" val="4217638202"/>
              </p:ext>
            </p:extLst>
          </p:nvPr>
        </p:nvGraphicFramePr>
        <p:xfrm>
          <a:off x="838200" y="1240222"/>
          <a:ext cx="10515600" cy="4936742"/>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
            <a:extLst>
              <a:ext uri="{FF2B5EF4-FFF2-40B4-BE49-F238E27FC236}">
                <a16:creationId xmlns:a16="http://schemas.microsoft.com/office/drawing/2014/main" id="{2B87A691-A68B-379E-0C50-CBFD0E456281}"/>
              </a:ext>
            </a:extLst>
          </p:cNvPr>
          <p:cNvSpPr txBox="1"/>
          <p:nvPr/>
        </p:nvSpPr>
        <p:spPr>
          <a:xfrm>
            <a:off x="838200" y="5979560"/>
            <a:ext cx="5028344" cy="19740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kern="1200" dirty="0">
                <a:solidFill>
                  <a:schemeClr val="tx1">
                    <a:lumMod val="65000"/>
                    <a:lumOff val="35000"/>
                  </a:schemeClr>
                </a:solidFill>
              </a:rPr>
              <a:t>Source: SC Revenue and Fiscal Affairs;</a:t>
            </a:r>
            <a:r>
              <a:rPr lang="en-US" sz="900" kern="1200" baseline="0" dirty="0">
                <a:solidFill>
                  <a:schemeClr val="tx1">
                    <a:lumMod val="65000"/>
                    <a:lumOff val="35000"/>
                  </a:schemeClr>
                </a:solidFill>
              </a:rPr>
              <a:t> SC Board of Economic Advisors May 19, 2026 Forecast</a:t>
            </a:r>
            <a:endParaRPr lang="en-US" sz="900" kern="1200" dirty="0">
              <a:solidFill>
                <a:schemeClr val="tx1">
                  <a:lumMod val="65000"/>
                  <a:lumOff val="35000"/>
                </a:schemeClr>
              </a:solidFill>
            </a:endParaRPr>
          </a:p>
        </p:txBody>
      </p:sp>
    </p:spTree>
    <p:extLst>
      <p:ext uri="{BB962C8B-B14F-4D97-AF65-F5344CB8AC3E}">
        <p14:creationId xmlns:p14="http://schemas.microsoft.com/office/powerpoint/2010/main" val="26173561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2079-89F4-4396-692C-A9CA88E99C75}"/>
              </a:ext>
            </a:extLst>
          </p:cNvPr>
          <p:cNvSpPr>
            <a:spLocks noGrp="1"/>
          </p:cNvSpPr>
          <p:nvPr>
            <p:ph type="title"/>
          </p:nvPr>
        </p:nvSpPr>
        <p:spPr/>
        <p:txBody>
          <a:bodyPr/>
          <a:lstStyle/>
          <a:p>
            <a:r>
              <a:rPr lang="en-US" dirty="0"/>
              <a:t>Local Sales Tax Revenue – FY 2025-26</a:t>
            </a:r>
          </a:p>
        </p:txBody>
      </p:sp>
      <p:graphicFrame>
        <p:nvGraphicFramePr>
          <p:cNvPr id="7" name="Content Placeholder 6">
            <a:extLst>
              <a:ext uri="{FF2B5EF4-FFF2-40B4-BE49-F238E27FC236}">
                <a16:creationId xmlns:a16="http://schemas.microsoft.com/office/drawing/2014/main" id="{29FC033C-B21C-8BAA-94C0-369462F15C2A}"/>
              </a:ext>
            </a:extLst>
          </p:cNvPr>
          <p:cNvGraphicFramePr>
            <a:graphicFrameLocks noGrp="1"/>
          </p:cNvGraphicFramePr>
          <p:nvPr>
            <p:ph idx="1"/>
            <p:extLst>
              <p:ext uri="{D42A27DB-BD31-4B8C-83A1-F6EECF244321}">
                <p14:modId xmlns:p14="http://schemas.microsoft.com/office/powerpoint/2010/main" val="1479599606"/>
              </p:ext>
            </p:extLst>
          </p:nvPr>
        </p:nvGraphicFramePr>
        <p:xfrm>
          <a:off x="838200" y="1535113"/>
          <a:ext cx="10515597" cy="394716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90978698"/>
                    </a:ext>
                  </a:extLst>
                </a:gridCol>
                <a:gridCol w="3505199">
                  <a:extLst>
                    <a:ext uri="{9D8B030D-6E8A-4147-A177-3AD203B41FA5}">
                      <a16:colId xmlns:a16="http://schemas.microsoft.com/office/drawing/2014/main" val="458720595"/>
                    </a:ext>
                  </a:extLst>
                </a:gridCol>
                <a:gridCol w="3505199">
                  <a:extLst>
                    <a:ext uri="{9D8B030D-6E8A-4147-A177-3AD203B41FA5}">
                      <a16:colId xmlns:a16="http://schemas.microsoft.com/office/drawing/2014/main" val="1710543203"/>
                    </a:ext>
                  </a:extLst>
                </a:gridCol>
              </a:tblGrid>
              <a:tr h="370840">
                <a:tc>
                  <a:txBody>
                    <a:bodyPr/>
                    <a:lstStyle/>
                    <a:p>
                      <a:pPr algn="ctr"/>
                      <a:r>
                        <a:rPr lang="en-US" dirty="0"/>
                        <a:t>Type of Local Tax</a:t>
                      </a:r>
                    </a:p>
                  </a:txBody>
                  <a:tcPr/>
                </a:tc>
                <a:tc>
                  <a:txBody>
                    <a:bodyPr/>
                    <a:lstStyle/>
                    <a:p>
                      <a:pPr algn="ctr"/>
                      <a:r>
                        <a:rPr lang="en-US" dirty="0"/>
                        <a:t>Number of Entities</a:t>
                      </a:r>
                    </a:p>
                  </a:txBody>
                  <a:tcPr/>
                </a:tc>
                <a:tc>
                  <a:txBody>
                    <a:bodyPr/>
                    <a:lstStyle/>
                    <a:p>
                      <a:pPr algn="ctr"/>
                      <a:r>
                        <a:rPr lang="en-US" dirty="0"/>
                        <a:t>Revenue</a:t>
                      </a:r>
                    </a:p>
                  </a:txBody>
                  <a:tcPr/>
                </a:tc>
                <a:extLst>
                  <a:ext uri="{0D108BD9-81ED-4DB2-BD59-A6C34878D82A}">
                    <a16:rowId xmlns:a16="http://schemas.microsoft.com/office/drawing/2014/main" val="2343748442"/>
                  </a:ext>
                </a:extLst>
              </a:tr>
              <a:tr h="370840">
                <a:tc>
                  <a:txBody>
                    <a:bodyPr/>
                    <a:lstStyle/>
                    <a:p>
                      <a:pPr algn="ctr"/>
                      <a:r>
                        <a:rPr lang="en-US" dirty="0">
                          <a:solidFill>
                            <a:srgbClr val="003366"/>
                          </a:solidFill>
                        </a:rPr>
                        <a:t>Local Option Sales Tax (</a:t>
                      </a:r>
                      <a:r>
                        <a:rPr lang="en-US" sz="1800" dirty="0">
                          <a:solidFill>
                            <a:srgbClr val="003366"/>
                          </a:solidFill>
                          <a:latin typeface="+mn-lt"/>
                        </a:rPr>
                        <a:t>§4-10-10)</a:t>
                      </a:r>
                      <a:endParaRPr lang="en-US" dirty="0">
                        <a:solidFill>
                          <a:srgbClr val="003366"/>
                        </a:solidFill>
                        <a:latin typeface="+mn-lt"/>
                      </a:endParaRPr>
                    </a:p>
                  </a:txBody>
                  <a:tcPr/>
                </a:tc>
                <a:tc>
                  <a:txBody>
                    <a:bodyPr/>
                    <a:lstStyle/>
                    <a:p>
                      <a:pPr algn="ctr"/>
                      <a:r>
                        <a:rPr lang="en-US" dirty="0">
                          <a:solidFill>
                            <a:srgbClr val="003366"/>
                          </a:solidFill>
                        </a:rPr>
                        <a:t>32 Counties</a:t>
                      </a:r>
                    </a:p>
                  </a:txBody>
                  <a:tcPr/>
                </a:tc>
                <a:tc>
                  <a:txBody>
                    <a:bodyPr/>
                    <a:lstStyle/>
                    <a:p>
                      <a:pPr algn="ctr"/>
                      <a:r>
                        <a:rPr lang="en-US" dirty="0">
                          <a:solidFill>
                            <a:srgbClr val="003366"/>
                          </a:solidFill>
                        </a:rPr>
                        <a:t>$618.0 Million</a:t>
                      </a:r>
                    </a:p>
                  </a:txBody>
                  <a:tcPr/>
                </a:tc>
                <a:extLst>
                  <a:ext uri="{0D108BD9-81ED-4DB2-BD59-A6C34878D82A}">
                    <a16:rowId xmlns:a16="http://schemas.microsoft.com/office/drawing/2014/main" val="1470115773"/>
                  </a:ext>
                </a:extLst>
              </a:tr>
              <a:tr h="370840">
                <a:tc>
                  <a:txBody>
                    <a:bodyPr/>
                    <a:lstStyle/>
                    <a:p>
                      <a:pPr algn="ctr"/>
                      <a:r>
                        <a:rPr lang="en-US" dirty="0">
                          <a:solidFill>
                            <a:srgbClr val="003366"/>
                          </a:solidFill>
                        </a:rPr>
                        <a:t>Local Capital Projects Tax         (</a:t>
                      </a:r>
                      <a:r>
                        <a:rPr lang="en-US" sz="1800" dirty="0">
                          <a:solidFill>
                            <a:srgbClr val="003366"/>
                          </a:solidFill>
                          <a:latin typeface="+mn-lt"/>
                        </a:rPr>
                        <a:t>§4-10-300)</a:t>
                      </a:r>
                      <a:endParaRPr lang="en-US" dirty="0">
                        <a:solidFill>
                          <a:srgbClr val="003366"/>
                        </a:solidFill>
                      </a:endParaRPr>
                    </a:p>
                  </a:txBody>
                  <a:tcPr/>
                </a:tc>
                <a:tc>
                  <a:txBody>
                    <a:bodyPr/>
                    <a:lstStyle/>
                    <a:p>
                      <a:pPr algn="ctr"/>
                      <a:r>
                        <a:rPr lang="en-US" dirty="0">
                          <a:solidFill>
                            <a:srgbClr val="003366"/>
                          </a:solidFill>
                        </a:rPr>
                        <a:t>23 Counties</a:t>
                      </a:r>
                    </a:p>
                  </a:txBody>
                  <a:tcPr/>
                </a:tc>
                <a:tc>
                  <a:txBody>
                    <a:bodyPr/>
                    <a:lstStyle/>
                    <a:p>
                      <a:pPr algn="ctr"/>
                      <a:r>
                        <a:rPr lang="en-US" dirty="0">
                          <a:solidFill>
                            <a:srgbClr val="003366"/>
                          </a:solidFill>
                        </a:rPr>
                        <a:t>$344.6 Million</a:t>
                      </a:r>
                    </a:p>
                  </a:txBody>
                  <a:tcPr/>
                </a:tc>
                <a:extLst>
                  <a:ext uri="{0D108BD9-81ED-4DB2-BD59-A6C34878D82A}">
                    <a16:rowId xmlns:a16="http://schemas.microsoft.com/office/drawing/2014/main" val="1899040484"/>
                  </a:ext>
                </a:extLst>
              </a:tr>
              <a:tr h="370840">
                <a:tc>
                  <a:txBody>
                    <a:bodyPr/>
                    <a:lstStyle/>
                    <a:p>
                      <a:pPr algn="ctr"/>
                      <a:r>
                        <a:rPr lang="en-US" dirty="0">
                          <a:solidFill>
                            <a:srgbClr val="003366"/>
                          </a:solidFill>
                        </a:rPr>
                        <a:t>Local Education Capital Improvement Tax                       (</a:t>
                      </a:r>
                      <a:r>
                        <a:rPr lang="en-US" sz="1800" dirty="0">
                          <a:solidFill>
                            <a:srgbClr val="003366"/>
                          </a:solidFill>
                          <a:latin typeface="+mn-lt"/>
                        </a:rPr>
                        <a:t>§4-10-410)</a:t>
                      </a:r>
                      <a:endParaRPr lang="en-US" dirty="0">
                        <a:solidFill>
                          <a:srgbClr val="003366"/>
                        </a:solidFill>
                      </a:endParaRPr>
                    </a:p>
                  </a:txBody>
                  <a:tcPr/>
                </a:tc>
                <a:tc>
                  <a:txBody>
                    <a:bodyPr/>
                    <a:lstStyle/>
                    <a:p>
                      <a:pPr algn="ctr"/>
                      <a:r>
                        <a:rPr lang="en-US" dirty="0">
                          <a:solidFill>
                            <a:srgbClr val="003366"/>
                          </a:solidFill>
                        </a:rPr>
                        <a:t>10 Counties</a:t>
                      </a:r>
                    </a:p>
                  </a:txBody>
                  <a:tcPr/>
                </a:tc>
                <a:tc>
                  <a:txBody>
                    <a:bodyPr/>
                    <a:lstStyle/>
                    <a:p>
                      <a:pPr algn="ctr"/>
                      <a:r>
                        <a:rPr lang="en-US" dirty="0">
                          <a:solidFill>
                            <a:srgbClr val="003366"/>
                          </a:solidFill>
                        </a:rPr>
                        <a:t>$492.4 Million</a:t>
                      </a:r>
                    </a:p>
                  </a:txBody>
                  <a:tcPr/>
                </a:tc>
                <a:extLst>
                  <a:ext uri="{0D108BD9-81ED-4DB2-BD59-A6C34878D82A}">
                    <a16:rowId xmlns:a16="http://schemas.microsoft.com/office/drawing/2014/main" val="672352810"/>
                  </a:ext>
                </a:extLst>
              </a:tr>
              <a:tr h="370840">
                <a:tc>
                  <a:txBody>
                    <a:bodyPr/>
                    <a:lstStyle/>
                    <a:p>
                      <a:pPr algn="ctr"/>
                      <a:r>
                        <a:rPr lang="en-US" dirty="0">
                          <a:solidFill>
                            <a:srgbClr val="003366"/>
                          </a:solidFill>
                        </a:rPr>
                        <a:t>Local School District Tax           (</a:t>
                      </a:r>
                      <a:r>
                        <a:rPr lang="en-US" sz="1800" dirty="0">
                          <a:solidFill>
                            <a:srgbClr val="003366"/>
                          </a:solidFill>
                          <a:latin typeface="+mn-lt"/>
                        </a:rPr>
                        <a:t>§4-10-300)</a:t>
                      </a:r>
                      <a:endParaRPr lang="en-US" dirty="0">
                        <a:solidFill>
                          <a:srgbClr val="003366"/>
                        </a:solidFill>
                      </a:endParaRPr>
                    </a:p>
                  </a:txBody>
                  <a:tcPr/>
                </a:tc>
                <a:tc>
                  <a:txBody>
                    <a:bodyPr/>
                    <a:lstStyle/>
                    <a:p>
                      <a:pPr algn="ctr"/>
                      <a:r>
                        <a:rPr lang="en-US" dirty="0">
                          <a:solidFill>
                            <a:srgbClr val="003366"/>
                          </a:solidFill>
                        </a:rPr>
                        <a:t>3 Counties</a:t>
                      </a:r>
                    </a:p>
                  </a:txBody>
                  <a:tcPr/>
                </a:tc>
                <a:tc>
                  <a:txBody>
                    <a:bodyPr/>
                    <a:lstStyle/>
                    <a:p>
                      <a:pPr algn="ctr"/>
                      <a:r>
                        <a:rPr lang="en-US" dirty="0">
                          <a:solidFill>
                            <a:srgbClr val="003366"/>
                          </a:solidFill>
                        </a:rPr>
                        <a:t>$81.7 Million</a:t>
                      </a:r>
                    </a:p>
                  </a:txBody>
                  <a:tcPr/>
                </a:tc>
                <a:extLst>
                  <a:ext uri="{0D108BD9-81ED-4DB2-BD59-A6C34878D82A}">
                    <a16:rowId xmlns:a16="http://schemas.microsoft.com/office/drawing/2014/main" val="2711015221"/>
                  </a:ext>
                </a:extLst>
              </a:tr>
              <a:tr h="370840">
                <a:tc>
                  <a:txBody>
                    <a:bodyPr/>
                    <a:lstStyle/>
                    <a:p>
                      <a:pPr algn="ctr"/>
                      <a:r>
                        <a:rPr lang="en-US" dirty="0">
                          <a:solidFill>
                            <a:srgbClr val="003366"/>
                          </a:solidFill>
                        </a:rPr>
                        <a:t>Local Transportation Tax           (</a:t>
                      </a:r>
                      <a:r>
                        <a:rPr lang="en-US" sz="1800" dirty="0">
                          <a:solidFill>
                            <a:srgbClr val="003366"/>
                          </a:solidFill>
                          <a:latin typeface="+mn-lt"/>
                        </a:rPr>
                        <a:t>§4-37-30)</a:t>
                      </a:r>
                      <a:endParaRPr lang="en-US" dirty="0">
                        <a:solidFill>
                          <a:srgbClr val="003366"/>
                        </a:solidFill>
                      </a:endParaRPr>
                    </a:p>
                  </a:txBody>
                  <a:tcPr/>
                </a:tc>
                <a:tc>
                  <a:txBody>
                    <a:bodyPr/>
                    <a:lstStyle/>
                    <a:p>
                      <a:pPr algn="ctr"/>
                      <a:r>
                        <a:rPr lang="en-US" dirty="0">
                          <a:solidFill>
                            <a:srgbClr val="003366"/>
                          </a:solidFill>
                        </a:rPr>
                        <a:t>6 Counties</a:t>
                      </a:r>
                    </a:p>
                  </a:txBody>
                  <a:tcPr/>
                </a:tc>
                <a:tc>
                  <a:txBody>
                    <a:bodyPr/>
                    <a:lstStyle/>
                    <a:p>
                      <a:pPr algn="ctr"/>
                      <a:r>
                        <a:rPr lang="en-US" dirty="0">
                          <a:solidFill>
                            <a:srgbClr val="003366"/>
                          </a:solidFill>
                        </a:rPr>
                        <a:t>$552.8 Million</a:t>
                      </a:r>
                    </a:p>
                  </a:txBody>
                  <a:tcPr/>
                </a:tc>
                <a:extLst>
                  <a:ext uri="{0D108BD9-81ED-4DB2-BD59-A6C34878D82A}">
                    <a16:rowId xmlns:a16="http://schemas.microsoft.com/office/drawing/2014/main" val="3187264083"/>
                  </a:ext>
                </a:extLst>
              </a:tr>
              <a:tr h="370840">
                <a:tc>
                  <a:txBody>
                    <a:bodyPr/>
                    <a:lstStyle/>
                    <a:p>
                      <a:pPr algn="ctr"/>
                      <a:r>
                        <a:rPr lang="en-US" dirty="0">
                          <a:solidFill>
                            <a:srgbClr val="003366"/>
                          </a:solidFill>
                        </a:rPr>
                        <a:t>Local Tourism Development Tax</a:t>
                      </a:r>
                    </a:p>
                  </a:txBody>
                  <a:tcPr/>
                </a:tc>
                <a:tc>
                  <a:txBody>
                    <a:bodyPr/>
                    <a:lstStyle/>
                    <a:p>
                      <a:pPr algn="ctr"/>
                      <a:r>
                        <a:rPr lang="en-US" dirty="0">
                          <a:solidFill>
                            <a:srgbClr val="003366"/>
                          </a:solidFill>
                        </a:rPr>
                        <a:t>1 Municipality</a:t>
                      </a:r>
                    </a:p>
                  </a:txBody>
                  <a:tcPr/>
                </a:tc>
                <a:tc>
                  <a:txBody>
                    <a:bodyPr/>
                    <a:lstStyle/>
                    <a:p>
                      <a:pPr algn="ctr"/>
                      <a:r>
                        <a:rPr lang="en-US" dirty="0">
                          <a:solidFill>
                            <a:srgbClr val="003366"/>
                          </a:solidFill>
                        </a:rPr>
                        <a:t>$44.3 Million</a:t>
                      </a:r>
                    </a:p>
                  </a:txBody>
                  <a:tcPr/>
                </a:tc>
                <a:extLst>
                  <a:ext uri="{0D108BD9-81ED-4DB2-BD59-A6C34878D82A}">
                    <a16:rowId xmlns:a16="http://schemas.microsoft.com/office/drawing/2014/main" val="2644173859"/>
                  </a:ext>
                </a:extLst>
              </a:tr>
            </a:tbl>
          </a:graphicData>
        </a:graphic>
      </p:graphicFrame>
      <p:sp>
        <p:nvSpPr>
          <p:cNvPr id="4" name="Date Placeholder 3">
            <a:extLst>
              <a:ext uri="{FF2B5EF4-FFF2-40B4-BE49-F238E27FC236}">
                <a16:creationId xmlns:a16="http://schemas.microsoft.com/office/drawing/2014/main" id="{7FDABAE5-0E3F-4B8D-BAEA-EBE1B97A1E58}"/>
              </a:ext>
            </a:extLst>
          </p:cNvPr>
          <p:cNvSpPr>
            <a:spLocks noGrp="1"/>
          </p:cNvSpPr>
          <p:nvPr>
            <p:ph type="dt" sz="half" idx="10"/>
          </p:nvPr>
        </p:nvSpPr>
        <p:spPr/>
        <p:txBody>
          <a:bodyPr/>
          <a:lstStyle/>
          <a:p>
            <a:r>
              <a:rPr lang="en-US" b="1" dirty="0"/>
              <a:t>September 10, 2026</a:t>
            </a:r>
          </a:p>
        </p:txBody>
      </p:sp>
      <p:sp>
        <p:nvSpPr>
          <p:cNvPr id="5" name="Slide Number Placeholder 4">
            <a:extLst>
              <a:ext uri="{FF2B5EF4-FFF2-40B4-BE49-F238E27FC236}">
                <a16:creationId xmlns:a16="http://schemas.microsoft.com/office/drawing/2014/main" id="{9B2E3BED-5CE6-CA28-24AD-D1C4B35D3201}"/>
              </a:ext>
            </a:extLst>
          </p:cNvPr>
          <p:cNvSpPr>
            <a:spLocks noGrp="1"/>
          </p:cNvSpPr>
          <p:nvPr>
            <p:ph type="sldNum" sz="quarter" idx="12"/>
          </p:nvPr>
        </p:nvSpPr>
        <p:spPr/>
        <p:txBody>
          <a:bodyPr/>
          <a:lstStyle/>
          <a:p>
            <a:fld id="{784DC4BC-AE01-4C6D-870D-ADD2363A0B6C}" type="slidenum">
              <a:rPr lang="en-US" smtClean="0"/>
              <a:pPr/>
              <a:t>85</a:t>
            </a:fld>
            <a:endParaRPr lang="en-US" b="1" dirty="0"/>
          </a:p>
        </p:txBody>
      </p:sp>
      <p:sp>
        <p:nvSpPr>
          <p:cNvPr id="8" name="TextBox 7">
            <a:extLst>
              <a:ext uri="{FF2B5EF4-FFF2-40B4-BE49-F238E27FC236}">
                <a16:creationId xmlns:a16="http://schemas.microsoft.com/office/drawing/2014/main" id="{668B02BB-579A-EF6A-CB0D-238099267B70}"/>
              </a:ext>
            </a:extLst>
          </p:cNvPr>
          <p:cNvSpPr txBox="1"/>
          <p:nvPr/>
        </p:nvSpPr>
        <p:spPr>
          <a:xfrm>
            <a:off x="931817" y="5782491"/>
            <a:ext cx="9779726" cy="230832"/>
          </a:xfrm>
          <a:prstGeom prst="rect">
            <a:avLst/>
          </a:prstGeom>
          <a:noFill/>
        </p:spPr>
        <p:txBody>
          <a:bodyPr wrap="square" rtlCol="0">
            <a:spAutoFit/>
          </a:bodyPr>
          <a:lstStyle/>
          <a:p>
            <a:r>
              <a:rPr lang="en-US" sz="900" dirty="0"/>
              <a:t>Source: SC Department of Revenue. RFA/lpw/8/24/2026</a:t>
            </a:r>
          </a:p>
        </p:txBody>
      </p:sp>
    </p:spTree>
    <p:extLst>
      <p:ext uri="{BB962C8B-B14F-4D97-AF65-F5344CB8AC3E}">
        <p14:creationId xmlns:p14="http://schemas.microsoft.com/office/powerpoint/2010/main" val="838692719"/>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003366"/>
      </a:accent1>
      <a:accent2>
        <a:srgbClr val="415FA9"/>
      </a:accent2>
      <a:accent3>
        <a:srgbClr val="A2B5DE"/>
      </a:accent3>
      <a:accent4>
        <a:srgbClr val="BFBFBF"/>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0E2841"/>
    </a:dk2>
    <a:lt2>
      <a:srgbClr val="E8E8E8"/>
    </a:lt2>
    <a:accent1>
      <a:srgbClr val="415FA9"/>
    </a:accent1>
    <a:accent2>
      <a:srgbClr val="003366"/>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RFA Standard">
    <a:dk1>
      <a:srgbClr val="595959"/>
    </a:dk1>
    <a:lt1>
      <a:sysClr val="window" lastClr="FFFFFF"/>
    </a:lt1>
    <a:dk2>
      <a:srgbClr val="C9C9C9"/>
    </a:dk2>
    <a:lt2>
      <a:srgbClr val="FFFFFF"/>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RFA Blue">
    <a:dk1>
      <a:sysClr val="windowText" lastClr="000000"/>
    </a:dk1>
    <a:lt1>
      <a:sysClr val="window" lastClr="FFFFFF"/>
    </a:lt1>
    <a:dk2>
      <a:srgbClr val="194A7A"/>
    </a:dk2>
    <a:lt2>
      <a:srgbClr val="E7E6E6"/>
    </a:lt2>
    <a:accent1>
      <a:srgbClr val="7593AF"/>
    </a:accent1>
    <a:accent2>
      <a:srgbClr val="A5A5A5"/>
    </a:accent2>
    <a:accent3>
      <a:srgbClr val="A5A5A5"/>
    </a:accent3>
    <a:accent4>
      <a:srgbClr val="194A7A"/>
    </a:accent4>
    <a:accent5>
      <a:srgbClr val="7593AF"/>
    </a:accent5>
    <a:accent6>
      <a:srgbClr val="D1DBE4"/>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RFA Blue">
    <a:dk1>
      <a:sysClr val="windowText" lastClr="000000"/>
    </a:dk1>
    <a:lt1>
      <a:sysClr val="window" lastClr="FFFFFF"/>
    </a:lt1>
    <a:dk2>
      <a:srgbClr val="194A7A"/>
    </a:dk2>
    <a:lt2>
      <a:srgbClr val="E7E6E6"/>
    </a:lt2>
    <a:accent1>
      <a:srgbClr val="7593AF"/>
    </a:accent1>
    <a:accent2>
      <a:srgbClr val="A5A5A5"/>
    </a:accent2>
    <a:accent3>
      <a:srgbClr val="A5A5A5"/>
    </a:accent3>
    <a:accent4>
      <a:srgbClr val="194A7A"/>
    </a:accent4>
    <a:accent5>
      <a:srgbClr val="7593AF"/>
    </a:accent5>
    <a:accent6>
      <a:srgbClr val="D1DBE4"/>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RFA Blue">
    <a:dk1>
      <a:sysClr val="windowText" lastClr="000000"/>
    </a:dk1>
    <a:lt1>
      <a:sysClr val="window" lastClr="FFFFFF"/>
    </a:lt1>
    <a:dk2>
      <a:srgbClr val="194A7A"/>
    </a:dk2>
    <a:lt2>
      <a:srgbClr val="E7E6E6"/>
    </a:lt2>
    <a:accent1>
      <a:srgbClr val="7593AF"/>
    </a:accent1>
    <a:accent2>
      <a:srgbClr val="A5A5A5"/>
    </a:accent2>
    <a:accent3>
      <a:srgbClr val="A5A5A5"/>
    </a:accent3>
    <a:accent4>
      <a:srgbClr val="194A7A"/>
    </a:accent4>
    <a:accent5>
      <a:srgbClr val="7593AF"/>
    </a:accent5>
    <a:accent6>
      <a:srgbClr val="D1DBE4"/>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RFA Blue">
    <a:dk1>
      <a:sysClr val="windowText" lastClr="000000"/>
    </a:dk1>
    <a:lt1>
      <a:sysClr val="window" lastClr="FFFFFF"/>
    </a:lt1>
    <a:dk2>
      <a:srgbClr val="194A7A"/>
    </a:dk2>
    <a:lt2>
      <a:srgbClr val="E7E6E6"/>
    </a:lt2>
    <a:accent1>
      <a:srgbClr val="7593AF"/>
    </a:accent1>
    <a:accent2>
      <a:srgbClr val="A5A5A5"/>
    </a:accent2>
    <a:accent3>
      <a:srgbClr val="A5A5A5"/>
    </a:accent3>
    <a:accent4>
      <a:srgbClr val="194A7A"/>
    </a:accent4>
    <a:accent5>
      <a:srgbClr val="7593AF"/>
    </a:accent5>
    <a:accent6>
      <a:srgbClr val="D1DBE4"/>
    </a:accent6>
    <a:hlink>
      <a:srgbClr val="0563C1"/>
    </a:hlink>
    <a:folHlink>
      <a:srgbClr val="954F72"/>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Custom 4">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Custom 1">
    <a:dk1>
      <a:sysClr val="windowText" lastClr="000000"/>
    </a:dk1>
    <a:lt1>
      <a:sysClr val="window" lastClr="FFFFFF"/>
    </a:lt1>
    <a:dk2>
      <a:srgbClr val="0E2841"/>
    </a:dk2>
    <a:lt2>
      <a:srgbClr val="E8E8E8"/>
    </a:lt2>
    <a:accent1>
      <a:srgbClr val="415FA9"/>
    </a:accent1>
    <a:accent2>
      <a:srgbClr val="003366"/>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Custom 1">
    <a:dk1>
      <a:sysClr val="windowText" lastClr="000000"/>
    </a:dk1>
    <a:lt1>
      <a:sysClr val="window" lastClr="FFFFFF"/>
    </a:lt1>
    <a:dk2>
      <a:srgbClr val="0E2841"/>
    </a:dk2>
    <a:lt2>
      <a:srgbClr val="E8E8E8"/>
    </a:lt2>
    <a:accent1>
      <a:srgbClr val="415FA9"/>
    </a:accent1>
    <a:accent2>
      <a:srgbClr val="003366"/>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Custom 1">
    <a:dk1>
      <a:sysClr val="windowText" lastClr="000000"/>
    </a:dk1>
    <a:lt1>
      <a:sysClr val="window" lastClr="FFFFFF"/>
    </a:lt1>
    <a:dk2>
      <a:srgbClr val="0E2841"/>
    </a:dk2>
    <a:lt2>
      <a:srgbClr val="E8E8E8"/>
    </a:lt2>
    <a:accent1>
      <a:srgbClr val="415FA9"/>
    </a:accent1>
    <a:accent2>
      <a:srgbClr val="003366"/>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Custom 1">
    <a:dk1>
      <a:sysClr val="windowText" lastClr="000000"/>
    </a:dk1>
    <a:lt1>
      <a:sysClr val="window" lastClr="FFFFFF"/>
    </a:lt1>
    <a:dk2>
      <a:srgbClr val="0E2841"/>
    </a:dk2>
    <a:lt2>
      <a:srgbClr val="E8E8E8"/>
    </a:lt2>
    <a:accent1>
      <a:srgbClr val="415FA9"/>
    </a:accent1>
    <a:accent2>
      <a:srgbClr val="003366"/>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8.xml><?xml version="1.0" encoding="utf-8"?>
<a:themeOverride xmlns:a="http://schemas.openxmlformats.org/drawingml/2006/main">
  <a:clrScheme name="Custom 1">
    <a:dk1>
      <a:sysClr val="windowText" lastClr="000000"/>
    </a:dk1>
    <a:lt1>
      <a:sysClr val="window" lastClr="FFFFFF"/>
    </a:lt1>
    <a:dk2>
      <a:srgbClr val="0E2841"/>
    </a:dk2>
    <a:lt2>
      <a:srgbClr val="E8E8E8"/>
    </a:lt2>
    <a:accent1>
      <a:srgbClr val="415FA9"/>
    </a:accent1>
    <a:accent2>
      <a:srgbClr val="003366"/>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9.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0.xml><?xml version="1.0" encoding="utf-8"?>
<a:themeOverride xmlns:a="http://schemas.openxmlformats.org/drawingml/2006/main">
  <a:clrScheme name="RFA updated">
    <a:dk1>
      <a:sysClr val="windowText" lastClr="000000"/>
    </a:dk1>
    <a:lt1>
      <a:sysClr val="window" lastClr="FFFFFF"/>
    </a:lt1>
    <a:dk2>
      <a:srgbClr val="0E2841"/>
    </a:dk2>
    <a:lt2>
      <a:srgbClr val="E8E8E8"/>
    </a:lt2>
    <a:accent1>
      <a:srgbClr val="003366"/>
    </a:accent1>
    <a:accent2>
      <a:srgbClr val="415FA9"/>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1.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2.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3.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4.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5.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6.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Custom 2">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7.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8.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9.xml><?xml version="1.0" encoding="utf-8"?>
<a:themeOverride xmlns:a="http://schemas.openxmlformats.org/drawingml/2006/main">
  <a:clrScheme name="RFA New">
    <a:dk1>
      <a:sysClr val="windowText" lastClr="000000"/>
    </a:dk1>
    <a:lt1>
      <a:sysClr val="window" lastClr="FFFFFF"/>
    </a:lt1>
    <a:dk2>
      <a:srgbClr val="0E2841"/>
    </a:dk2>
    <a:lt2>
      <a:srgbClr val="E8E8E8"/>
    </a:lt2>
    <a:accent1>
      <a:srgbClr val="415FA9"/>
    </a:accent1>
    <a:accent2>
      <a:srgbClr val="A2B5DE"/>
    </a:accent2>
    <a:accent3>
      <a:srgbClr val="003366"/>
    </a:accent3>
    <a:accent4>
      <a:srgbClr val="A6CB99"/>
    </a:accent4>
    <a:accent5>
      <a:srgbClr val="52A45C"/>
    </a:accent5>
    <a:accent6>
      <a:srgbClr val="01652E"/>
    </a:accent6>
    <a:hlink>
      <a:srgbClr val="215E99"/>
    </a:hlink>
    <a:folHlink>
      <a:srgbClr val="0E2841"/>
    </a:folHlink>
  </a:clrScheme>
  <a:fontScheme name="RFA">
    <a:majorFont>
      <a:latin typeface="Franklin Gothic Book"/>
      <a:ea typeface=""/>
      <a:cs typeface=""/>
    </a:majorFont>
    <a:minorFont>
      <a:latin typeface="Franklin Gothic Book"/>
      <a:ea typeface=""/>
      <a:cs typeface=""/>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0.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1.xml><?xml version="1.0" encoding="utf-8"?>
<a:themeOverride xmlns:a="http://schemas.openxmlformats.org/drawingml/2006/main">
  <a:clrScheme name="RFA Standard">
    <a:dk1>
      <a:srgbClr val="595959"/>
    </a:dk1>
    <a:lt1>
      <a:sysClr val="window" lastClr="FFFFFF"/>
    </a:lt1>
    <a:dk2>
      <a:srgbClr val="C9C9C9"/>
    </a:dk2>
    <a:lt2>
      <a:srgbClr val="FFFFFF"/>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6.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7.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8.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9.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0.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1.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2.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3.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4.xml><?xml version="1.0" encoding="utf-8"?>
<a:themeOverride xmlns:a="http://schemas.openxmlformats.org/drawingml/2006/main">
  <a:clrScheme name="RFA Standard">
    <a:dk1>
      <a:srgbClr val="595959"/>
    </a:dk1>
    <a:lt1>
      <a:sysClr val="window" lastClr="FFFFFF"/>
    </a:lt1>
    <a:dk2>
      <a:srgbClr val="A5A5A5"/>
    </a:dk2>
    <a:lt2>
      <a:srgbClr val="C9C9C9"/>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RFA Standard">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5.xml><?xml version="1.0" encoding="utf-8"?>
<a:themeOverride xmlns:a="http://schemas.openxmlformats.org/drawingml/2006/main">
  <a:clrScheme name="RFA Standard">
    <a:dk1>
      <a:srgbClr val="595959"/>
    </a:dk1>
    <a:lt1>
      <a:sysClr val="window" lastClr="FFFFFF"/>
    </a:lt1>
    <a:dk2>
      <a:srgbClr val="C9C9C9"/>
    </a:dk2>
    <a:lt2>
      <a:srgbClr val="FFFFFF"/>
    </a:lt2>
    <a:accent1>
      <a:srgbClr val="415FA9"/>
    </a:accent1>
    <a:accent2>
      <a:srgbClr val="A2B5DE"/>
    </a:accent2>
    <a:accent3>
      <a:srgbClr val="003366"/>
    </a:accent3>
    <a:accent4>
      <a:srgbClr val="A6CB99"/>
    </a:accent4>
    <a:accent5>
      <a:srgbClr val="52A45C"/>
    </a:accent5>
    <a:accent6>
      <a:srgbClr val="01652E"/>
    </a:accent6>
    <a:hlink>
      <a:srgbClr val="0E2841"/>
    </a:hlink>
    <a:folHlink>
      <a:srgbClr val="0E2841"/>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6.xml><?xml version="1.0" encoding="utf-8"?>
<a:themeOverride xmlns:a="http://schemas.openxmlformats.org/drawingml/2006/main">
  <a:clrScheme name="Custom 1">
    <a:dk1>
      <a:sysClr val="windowText" lastClr="000000"/>
    </a:dk1>
    <a:lt1>
      <a:sysClr val="window" lastClr="FFFFFF"/>
    </a:lt1>
    <a:dk2>
      <a:srgbClr val="0E2841"/>
    </a:dk2>
    <a:lt2>
      <a:srgbClr val="E8E8E8"/>
    </a:lt2>
    <a:accent1>
      <a:srgbClr val="415FA9"/>
    </a:accent1>
    <a:accent2>
      <a:srgbClr val="003366"/>
    </a:accent2>
    <a:accent3>
      <a:srgbClr val="BFBFBF"/>
    </a:accent3>
    <a:accent4>
      <a:srgbClr val="A2B5DE"/>
    </a:accent4>
    <a:accent5>
      <a:srgbClr val="747474"/>
    </a:accent5>
    <a:accent6>
      <a:srgbClr val="01652E"/>
    </a:accent6>
    <a:hlink>
      <a:srgbClr val="000000"/>
    </a:hlink>
    <a:folHlink>
      <a:srgbClr val="000000"/>
    </a:folHlink>
  </a:clrScheme>
  <a:fontScheme name="Custom 1">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7.xml><?xml version="1.0" encoding="utf-8"?>
<a:themeOverride xmlns:a="http://schemas.openxmlformats.org/drawingml/2006/main">
  <a:clrScheme name="RFA Blue">
    <a:dk1>
      <a:sysClr val="windowText" lastClr="000000"/>
    </a:dk1>
    <a:lt1>
      <a:sysClr val="window" lastClr="FFFFFF"/>
    </a:lt1>
    <a:dk2>
      <a:srgbClr val="194A7A"/>
    </a:dk2>
    <a:lt2>
      <a:srgbClr val="E7E6E6"/>
    </a:lt2>
    <a:accent1>
      <a:srgbClr val="7593AF"/>
    </a:accent1>
    <a:accent2>
      <a:srgbClr val="A5A5A5"/>
    </a:accent2>
    <a:accent3>
      <a:srgbClr val="A5A5A5"/>
    </a:accent3>
    <a:accent4>
      <a:srgbClr val="194A7A"/>
    </a:accent4>
    <a:accent5>
      <a:srgbClr val="7593AF"/>
    </a:accent5>
    <a:accent6>
      <a:srgbClr val="D1DBE4"/>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8821</TotalTime>
  <Words>6679</Words>
  <Application>Microsoft Office PowerPoint</Application>
  <PresentationFormat>Widescreen</PresentationFormat>
  <Paragraphs>876</Paragraphs>
  <Slides>85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85</vt:i4>
      </vt:variant>
    </vt:vector>
  </HeadingPairs>
  <TitlesOfParts>
    <vt:vector size="91" baseType="lpstr">
      <vt:lpstr>Arial</vt:lpstr>
      <vt:lpstr>Book Antiqua</vt:lpstr>
      <vt:lpstr>Calibri</vt:lpstr>
      <vt:lpstr>Franklin Gothic Book</vt:lpstr>
      <vt:lpstr>Franklin Gothic Medium</vt:lpstr>
      <vt:lpstr>Office Theme</vt:lpstr>
      <vt:lpstr>An Overview of South Carolina’s State and Local Government Tax Structure</vt:lpstr>
      <vt:lpstr>General Observations Regarding Taxes and Spending Deciding how to use limited resources to satisfy unlimited wants</vt:lpstr>
      <vt:lpstr>General Fund Expenditures – FY 2024-25 K-12 Education (35%) and Health &amp; Social Services (25%) are the two largest areas of General Fund expenditures</vt:lpstr>
      <vt:lpstr>SC Economic Base and Trends</vt:lpstr>
      <vt:lpstr>SC Versus US – Share of Population, Employment, Income, and GDP SC’s share of US population, employment, personal income, and GDP continue to increase</vt:lpstr>
      <vt:lpstr>SC Population Growth - Projections Population is estimated to grow 29% from 5.1 million in 2020 to 6.6 million in 2040; similarly, the need for services and the total cost will increase</vt:lpstr>
      <vt:lpstr>Projected Total Population Change by SC County, 2020 - 2040 Significant differences in population growth by county are expected, resulting in different fiscal conditions; 22 counties are expected to increase notably, while 16 are expected to decline</vt:lpstr>
      <vt:lpstr>SC Population by Age Group By 2030, there are projected to be more people over 64 than under 18; the percentage of people of workforce age is projected to decrease (relatively fewer workers to support a larger population)</vt:lpstr>
      <vt:lpstr>SC Employment – Percent Change South Carolina employment growth is expected to average 1.3% in FY 27, below the long-term average of 1.8%</vt:lpstr>
      <vt:lpstr> Employment Growth by County over the Past 10 Years Employment growth also varied widely by county; 11 counties grew faster than the state average </vt:lpstr>
      <vt:lpstr>South Carolina Personal Income - Historical Growth  SC personal income growth accelerated during the pandemic, establishing a higher base before returning to more normal growth expectations</vt:lpstr>
      <vt:lpstr>SC Personal Income Growth SC income growth is expected to slow below the long-term average of 5.4% during FY 26 and FY 27</vt:lpstr>
      <vt:lpstr>South Carolina Personal Income Growth The proportion of income from earnings (wages, salaries, and proprietor’s income) has fallen since 1970 from 79% to 56%; aging population increases transfer payments</vt:lpstr>
      <vt:lpstr>Personal Income Growth by County SC total personal income grew 84.1% over 10 years, but growth varied widely among counties; only 10 counties grew faster than the state average</vt:lpstr>
      <vt:lpstr>Major Revenue Sources for State and Local Governments</vt:lpstr>
      <vt:lpstr>General Fund, Major Other Funds, and Major Local Revenues</vt:lpstr>
      <vt:lpstr>FY 2025-26 General Fund Revenue by Source 80% of General Fund revenue is from sales and individual income taxes</vt:lpstr>
      <vt:lpstr>Major Revenue Items - FY 2025-26 Appropriations Act</vt:lpstr>
      <vt:lpstr>General Fund Revenue by Source – History The make-up of General Fund revenue has shifted more toward individual income tax over time, largely due to legislative sales tax changes</vt:lpstr>
      <vt:lpstr>General Fund Revenue – Long-term Growth Post pandemic, revenues have settled at a higher level, and growth rates are steadier</vt:lpstr>
      <vt:lpstr>FY 2026-27 Estimated General Fund Revenue and Budget Growth Economic changes from the pandemic and federal stimulus payments resulted in dramatic revenue growth in FY 21 and FY 22, which has taken longer to incorporate into the budget and tax cuts</vt:lpstr>
      <vt:lpstr>General Fund Revenue Growth  Revenue growth since the pandemic era spike has returned to more normal levels due to tax cuts, but this measure is often overlooked as the budget includes appropriations of prior year surpluses</vt:lpstr>
      <vt:lpstr>History of Legislative Adjustments to Tax Revenue – FY 2023-24 Approximately half of the current value of legislative adjustment have been since 1995</vt:lpstr>
      <vt:lpstr>General Fund Revenue as a Percentage of Personal Income General Fund revenue as a percentage of income decreased in the 2000s due to sales tax changes</vt:lpstr>
      <vt:lpstr>Individual and Corporate Income Tax</vt:lpstr>
      <vt:lpstr>Individual Income Tax Rates</vt:lpstr>
      <vt:lpstr>Individual Income Tax as a Percentage of Personal Income </vt:lpstr>
      <vt:lpstr>Individual Income Tax Rate Cuts Since 2022 The income tax cuts since tax year 2022 will lower income taxes by an estimated $1.35 billion in FY 2026-27</vt:lpstr>
      <vt:lpstr>SC Income Measures – 2026 Estimates SC taxable income is approximately 36.6% of total personal income</vt:lpstr>
      <vt:lpstr>Federal Adjusted Gross Income by Type – Percentage of Income SC taxpayers have less salary income and more retirement income on average than NC, GA, or the US</vt:lpstr>
      <vt:lpstr>SC Individual Income Tax Returns and Liability by Amount of Tax In tax year 2026, approximately 35% of tax returns will have $0 tax liability; 4% of returns will owe 45% of total tax liability</vt:lpstr>
      <vt:lpstr>Largest SC Individual Income Tax Deductions Estimated reduction in tax liability from each deduction</vt:lpstr>
      <vt:lpstr>Largest SC Individual Income Tax Credits</vt:lpstr>
      <vt:lpstr>Corporate Income and License Tax Rates</vt:lpstr>
      <vt:lpstr>Total SC General Fund Corporate Income Tax Revenue The most volatile revenue source</vt:lpstr>
      <vt:lpstr>Corporate Income Tax Revenue – by Filing Type Pass-through entity tax filers are included in corporate income tax revenue starting in tax year 2021</vt:lpstr>
      <vt:lpstr>Largest Corporate Tax Credits – Amount Utilized</vt:lpstr>
      <vt:lpstr>Corporate License Tax Revenue - History</vt:lpstr>
      <vt:lpstr>Corporate Income Tax and License Tax Distribution Approximately 0.6% of C-Corps owe 61.2% of income tax but only 17.6% of license tax</vt:lpstr>
      <vt:lpstr>State and Local Sales Tax</vt:lpstr>
      <vt:lpstr>State Sales Tax Revenue Collections – FY 2025-26</vt:lpstr>
      <vt:lpstr>Sales Tax Base by Type of Purchaser Purchases are distributed almost equally between businesses and individuals (residents and visiting consumers)  </vt:lpstr>
      <vt:lpstr>State Sales Tax as a Percentage of Personal Income Total revenues from the 6% sales tax are a smaller percentage of personal income than the 4% sales tax in FY 84</vt:lpstr>
      <vt:lpstr>Share of Consumer Spending on Goods Spending on goods as a percentage of total consumption varies over time with changes in consumer preferences, prices, and income; the share has decreased by approximately 5% since 1998</vt:lpstr>
      <vt:lpstr>   </vt:lpstr>
      <vt:lpstr>Sales Tax Base by Taxable Items Retail, restaurants and food services, and telecommunications make up over 77% of reported taxable sales</vt:lpstr>
      <vt:lpstr>Sales Tax Exemptions Five exemptions make up over 66% of the FY 2025-26 total estimated state sales tax exemptions</vt:lpstr>
      <vt:lpstr>Total State and Local Sales and Use Tax Collections</vt:lpstr>
      <vt:lpstr>Total (State and Local) Sales Tax Rate by County As of May 1, 2026, the total sales tax is as high as 9% in some counties</vt:lpstr>
      <vt:lpstr>Hypothetical Local Revenue from a 1% Sales Tax by County Top four counties account for 42% of state-wide collections from a 1% sales tax</vt:lpstr>
      <vt:lpstr>Other Major Revenues</vt:lpstr>
      <vt:lpstr>Major Taxes for General and Other Funds</vt:lpstr>
      <vt:lpstr>Motor Fuel Revenue History – FY 2004-05 to FY 2025-26 Collections remained relatively flat until fee increases beginning in FY 2017-18 and have now flattened again</vt:lpstr>
      <vt:lpstr>Local Government Revenue and Property Tax</vt:lpstr>
      <vt:lpstr>State General Fund Revenue versus Local Revenue Statewide, property tax revenue exceeds any one source of General Fund revenue</vt:lpstr>
      <vt:lpstr>Local Revenues by Type of Tax or Fee School districts rely on property taxes much more than counties</vt:lpstr>
      <vt:lpstr>Property Tax Revenue – FY 2018-19 to FY 2023-24 In FY 24, school districts collected 57% of property tax revenue statewide, counties 25%, municipalities 11%, and special purpose districts 7%</vt:lpstr>
      <vt:lpstr>Property Tax Calculation </vt:lpstr>
      <vt:lpstr>Assessment Ratios Assessment ratios are set by the SC State Constitution</vt:lpstr>
      <vt:lpstr>Millage Rates Each mill is 1/1000th of the assessed value</vt:lpstr>
      <vt:lpstr>Millage Rate Increase Limitation (§ 6-1-320) - FY 2026-27  While the inflation component is the same for all entities, the population component is unique to each local government</vt:lpstr>
      <vt:lpstr>Value of One Mill for School Operating – Tax Year 2024 One mill generates between $11,694 and $3,600,000</vt:lpstr>
      <vt:lpstr>Index of Taxpaying Ability Used in State Aid to Classrooms Education Funding Formula</vt:lpstr>
      <vt:lpstr>Constitutional Amendment and Act 388 (2006) Provisions</vt:lpstr>
      <vt:lpstr>Act 388 - Observations</vt:lpstr>
      <vt:lpstr>Property Tax Examples by Property Type</vt:lpstr>
      <vt:lpstr>Property Tax Base by Classification – Tax Year 2024  Owner-occupied property is not subject to school operating millage</vt:lpstr>
      <vt:lpstr>Estimated Property Tax Revenue by Classification – History The percentage of property tax revenue from commercial/rental has increased while owner-occupied has varied</vt:lpstr>
      <vt:lpstr>Assessed Value Compared to Estimated Revenue by Category While owner-occupied is 35.8% of assessed value, it is only 19.9% of total revenue</vt:lpstr>
      <vt:lpstr>Commercial Property Values by County Commercial real property is the largest component of the tax base statewide at 36.1% of total property value, but the percentage varies by county</vt:lpstr>
      <vt:lpstr>Owner-occupied Property Values by County Residential property is the second largest category at 35.8% of total value, but again, percentages range by county</vt:lpstr>
      <vt:lpstr>Manufacturing Property Values by County Statewide, manufacturing property is 3.2% of total property value; again, there is a wide range among counties </vt:lpstr>
      <vt:lpstr>County Percentage of Statewide Property Tax Revenue The top 6 counties make up almost 54% of statewide property taxes</vt:lpstr>
      <vt:lpstr>Property Tax Relief (State Reimbursements) The state reimburses locals for property tax exemptions </vt:lpstr>
      <vt:lpstr>Property Tax Reimbursements Dollar-for-dollar, capped, or formula-based reimbursements</vt:lpstr>
      <vt:lpstr>Property Tax Relief History The State reimbursed a total of $1.92 billion in property tax relief in FY 2025-26</vt:lpstr>
      <vt:lpstr>Summary – “There is no such thing as a free lunch”</vt:lpstr>
      <vt:lpstr>Questions?  Thank You!</vt:lpstr>
      <vt:lpstr>Appendix</vt:lpstr>
      <vt:lpstr>SC Population by Age Group Population in the 65 and over age range is projected to surpass the 0-17 age range by 2027; the changing population will change the mix of the demand for services</vt:lpstr>
      <vt:lpstr>Rolling Fiscal Year – Total Individual Income Tax</vt:lpstr>
      <vt:lpstr>Rolling Fiscal Year – Corporate Income Tax</vt:lpstr>
      <vt:lpstr>Corporate Income Tax – C - Corps</vt:lpstr>
      <vt:lpstr>Rolling Fiscal Year – Sales Tax</vt:lpstr>
      <vt:lpstr>Local Sales Tax Revenue – FY 2025-26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 Carolina General Revenue Fund Forecast Briefing Packet</dc:title>
  <dc:creator>Frank Rainwater</dc:creator>
  <cp:lastModifiedBy>Lisa Jolliff</cp:lastModifiedBy>
  <cp:revision>864</cp:revision>
  <cp:lastPrinted>2026-09-08T19:40:26Z</cp:lastPrinted>
  <dcterms:created xsi:type="dcterms:W3CDTF">2020-08-28T10:34:18Z</dcterms:created>
  <dcterms:modified xsi:type="dcterms:W3CDTF">2026-09-09T18:51:54Z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c8b0b85-d75e-4e7c-989b-349f33915dc1_Enabled">
    <vt:lpwstr>true</vt:lpwstr>
  </property>
  <property fmtid="{D5CDD505-2E9C-101B-9397-08002B2CF9AE}" pid="3" name="MSIP_Label_1c8b0b85-d75e-4e7c-989b-349f33915dc1_SetDate">
    <vt:lpwstr>2023-12-04T15:18:28Z</vt:lpwstr>
  </property>
  <property fmtid="{D5CDD505-2E9C-101B-9397-08002B2CF9AE}" pid="4" name="MSIP_Label_1c8b0b85-d75e-4e7c-989b-349f33915dc1_Method">
    <vt:lpwstr>Standard</vt:lpwstr>
  </property>
  <property fmtid="{D5CDD505-2E9C-101B-9397-08002B2CF9AE}" pid="5" name="MSIP_Label_1c8b0b85-d75e-4e7c-989b-349f33915dc1_Name">
    <vt:lpwstr>defa4170-0d19-0005-0004-bc88714345d2</vt:lpwstr>
  </property>
  <property fmtid="{D5CDD505-2E9C-101B-9397-08002B2CF9AE}" pid="6" name="MSIP_Label_1c8b0b85-d75e-4e7c-989b-349f33915dc1_SiteId">
    <vt:lpwstr>663161ba-5851-41e6-8516-19e102d02698</vt:lpwstr>
  </property>
  <property fmtid="{D5CDD505-2E9C-101B-9397-08002B2CF9AE}" pid="7" name="MSIP_Label_1c8b0b85-d75e-4e7c-989b-349f33915dc1_ActionId">
    <vt:lpwstr>0a42b5f9-a864-4f20-97be-6560f59ba91f</vt:lpwstr>
  </property>
  <property fmtid="{D5CDD505-2E9C-101B-9397-08002B2CF9AE}" pid="8" name="MSIP_Label_1c8b0b85-d75e-4e7c-989b-349f33915dc1_ContentBits">
    <vt:lpwstr>0</vt:lpwstr>
  </property>
</Properties>
</file>