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256" r:id="rId2"/>
    <p:sldId id="356" r:id="rId3"/>
    <p:sldId id="357" r:id="rId4"/>
    <p:sldId id="358" r:id="rId5"/>
    <p:sldId id="359" r:id="rId6"/>
    <p:sldId id="360" r:id="rId7"/>
    <p:sldId id="361" r:id="rId8"/>
    <p:sldId id="362" r:id="rId9"/>
    <p:sldId id="257" r:id="rId10"/>
    <p:sldId id="260" r:id="rId11"/>
    <p:sldId id="265" r:id="rId12"/>
    <p:sldId id="264" r:id="rId13"/>
    <p:sldId id="263" r:id="rId14"/>
    <p:sldId id="262" r:id="rId15"/>
    <p:sldId id="261" r:id="rId16"/>
    <p:sldId id="258" r:id="rId17"/>
    <p:sldId id="259" r:id="rId18"/>
    <p:sldId id="266" r:id="rId19"/>
    <p:sldId id="267" r:id="rId20"/>
    <p:sldId id="268" r:id="rId21"/>
    <p:sldId id="269" r:id="rId22"/>
    <p:sldId id="332" r:id="rId23"/>
    <p:sldId id="333" r:id="rId24"/>
    <p:sldId id="334" r:id="rId25"/>
    <p:sldId id="335"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7" r:id="rId43"/>
    <p:sldId id="286"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31" r:id="rId72"/>
    <p:sldId id="337" r:id="rId73"/>
    <p:sldId id="353" r:id="rId74"/>
    <p:sldId id="352" r:id="rId75"/>
    <p:sldId id="351" r:id="rId76"/>
    <p:sldId id="350" r:id="rId77"/>
    <p:sldId id="349" r:id="rId78"/>
    <p:sldId id="348" r:id="rId79"/>
    <p:sldId id="347" r:id="rId80"/>
    <p:sldId id="346" r:id="rId81"/>
    <p:sldId id="345" r:id="rId82"/>
    <p:sldId id="344" r:id="rId83"/>
    <p:sldId id="343" r:id="rId84"/>
    <p:sldId id="342" r:id="rId85"/>
    <p:sldId id="354" r:id="rId86"/>
    <p:sldId id="341" r:id="rId87"/>
    <p:sldId id="340" r:id="rId88"/>
    <p:sldId id="339" r:id="rId89"/>
    <p:sldId id="338" r:id="rId90"/>
    <p:sldId id="355" r:id="rId91"/>
    <p:sldId id="330" r:id="rId9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80" d="100"/>
          <a:sy n="180" d="100"/>
        </p:scale>
        <p:origin x="1254" y="1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BAD3-46D1-8C00-2FE6DA004439}"/>
            </c:ext>
          </c:extLst>
        </c:ser>
        <c:dLbls>
          <c:showLegendKey val="0"/>
          <c:showVal val="0"/>
          <c:showCatName val="0"/>
          <c:showSerName val="0"/>
          <c:showPercent val="0"/>
          <c:showBubbleSize val="0"/>
        </c:dLbls>
        <c:axId val="226193136"/>
        <c:axId val="184857936"/>
      </c:scatterChart>
      <c:valAx>
        <c:axId val="226193136"/>
        <c:scaling>
          <c:orientation val="minMax"/>
        </c:scaling>
        <c:delete val="0"/>
        <c:axPos val="b"/>
        <c:numFmt formatCode="0.000" sourceLinked="1"/>
        <c:majorTickMark val="out"/>
        <c:minorTickMark val="none"/>
        <c:tickLblPos val="nextTo"/>
        <c:crossAx val="184857936"/>
        <c:crosses val="autoZero"/>
        <c:crossBetween val="midCat"/>
      </c:valAx>
      <c:valAx>
        <c:axId val="184857936"/>
        <c:scaling>
          <c:orientation val="minMax"/>
        </c:scaling>
        <c:delete val="0"/>
        <c:axPos val="l"/>
        <c:majorGridlines/>
        <c:numFmt formatCode="0.0000" sourceLinked="1"/>
        <c:majorTickMark val="out"/>
        <c:minorTickMark val="none"/>
        <c:tickLblPos val="nextTo"/>
        <c:crossAx val="226193136"/>
        <c:crosses val="autoZero"/>
        <c:crossBetween val="midCat"/>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53C8-440D-AB9A-902D8471C3FC}"/>
            </c:ext>
          </c:extLst>
        </c:ser>
        <c:dLbls>
          <c:showLegendKey val="0"/>
          <c:showVal val="0"/>
          <c:showCatName val="0"/>
          <c:showSerName val="0"/>
          <c:showPercent val="0"/>
          <c:showBubbleSize val="0"/>
        </c:dLbls>
        <c:axId val="227134896"/>
        <c:axId val="227133808"/>
      </c:scatterChart>
      <c:valAx>
        <c:axId val="227134896"/>
        <c:scaling>
          <c:orientation val="minMax"/>
        </c:scaling>
        <c:delete val="0"/>
        <c:axPos val="b"/>
        <c:numFmt formatCode="0.000" sourceLinked="1"/>
        <c:majorTickMark val="out"/>
        <c:minorTickMark val="none"/>
        <c:tickLblPos val="nextTo"/>
        <c:crossAx val="227133808"/>
        <c:crosses val="autoZero"/>
        <c:crossBetween val="midCat"/>
      </c:valAx>
      <c:valAx>
        <c:axId val="227133808"/>
        <c:scaling>
          <c:orientation val="minMax"/>
        </c:scaling>
        <c:delete val="0"/>
        <c:axPos val="l"/>
        <c:majorGridlines/>
        <c:numFmt formatCode="0.0000" sourceLinked="1"/>
        <c:majorTickMark val="out"/>
        <c:minorTickMark val="none"/>
        <c:tickLblPos val="nextTo"/>
        <c:crossAx val="227134896"/>
        <c:crosses val="autoZero"/>
        <c:crossBetween val="midCat"/>
      </c:valAx>
    </c:plotArea>
    <c:legend>
      <c:legendPos val="r"/>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382389C-5029-4C74-B4E8-AE6ECFA553EF}" type="datetimeFigureOut">
              <a:rPr lang="en-US" smtClean="0"/>
              <a:t>9/20/2018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E74DA1B-B9DE-4EFC-A99C-0D1B99992180}" type="slidenum">
              <a:rPr lang="en-US" smtClean="0"/>
              <a:t>‹#›</a:t>
            </a:fld>
            <a:endParaRPr lang="en-US"/>
          </a:p>
        </p:txBody>
      </p:sp>
    </p:spTree>
    <p:extLst>
      <p:ext uri="{BB962C8B-B14F-4D97-AF65-F5344CB8AC3E}">
        <p14:creationId xmlns:p14="http://schemas.microsoft.com/office/powerpoint/2010/main" val="2734962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50" dirty="0"/>
          </a:p>
        </p:txBody>
      </p:sp>
      <p:sp>
        <p:nvSpPr>
          <p:cNvPr id="4" name="Slide Number Placeholder 3"/>
          <p:cNvSpPr>
            <a:spLocks noGrp="1"/>
          </p:cNvSpPr>
          <p:nvPr>
            <p:ph type="sldNum" sz="quarter" idx="10"/>
          </p:nvPr>
        </p:nvSpPr>
        <p:spPr/>
        <p:txBody>
          <a:bodyPr/>
          <a:lstStyle/>
          <a:p>
            <a:fld id="{EA9AEB71-1924-45C2-9588-4C4AC5458F8D}" type="slidenum">
              <a:rPr lang="en-US" smtClean="0"/>
              <a:t>2</a:t>
            </a:fld>
            <a:endParaRPr lang="en-US" dirty="0"/>
          </a:p>
        </p:txBody>
      </p:sp>
    </p:spTree>
    <p:extLst>
      <p:ext uri="{BB962C8B-B14F-4D97-AF65-F5344CB8AC3E}">
        <p14:creationId xmlns:p14="http://schemas.microsoft.com/office/powerpoint/2010/main" val="2254667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3</a:t>
            </a:fld>
            <a:endParaRPr lang="en-US" dirty="0"/>
          </a:p>
        </p:txBody>
      </p:sp>
    </p:spTree>
    <p:extLst>
      <p:ext uri="{BB962C8B-B14F-4D97-AF65-F5344CB8AC3E}">
        <p14:creationId xmlns:p14="http://schemas.microsoft.com/office/powerpoint/2010/main" val="1028820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defTabSz="967354">
              <a:defRPr/>
            </a:pPr>
            <a:fld id="{57BB548B-7504-45D1-90E8-7D060A9A16B2}" type="slidenum">
              <a:rPr lang="en-US">
                <a:solidFill>
                  <a:prstClr val="black"/>
                </a:solidFill>
                <a:latin typeface="Calibri"/>
              </a:rPr>
              <a:pPr defTabSz="967354">
                <a:defRPr/>
              </a:pPr>
              <a:t>4</a:t>
            </a:fld>
            <a:endParaRPr lang="en-US">
              <a:solidFill>
                <a:prstClr val="black"/>
              </a:solidFill>
              <a:latin typeface="Calibri"/>
            </a:endParaRPr>
          </a:p>
        </p:txBody>
      </p:sp>
    </p:spTree>
    <p:extLst>
      <p:ext uri="{BB962C8B-B14F-4D97-AF65-F5344CB8AC3E}">
        <p14:creationId xmlns:p14="http://schemas.microsoft.com/office/powerpoint/2010/main" val="1003080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smtClean="0"/>
          </a:p>
        </p:txBody>
      </p:sp>
      <p:sp>
        <p:nvSpPr>
          <p:cNvPr id="4" name="Slide Number Placeholder 3"/>
          <p:cNvSpPr>
            <a:spLocks noGrp="1"/>
          </p:cNvSpPr>
          <p:nvPr>
            <p:ph type="sldNum" sz="quarter" idx="10"/>
          </p:nvPr>
        </p:nvSpPr>
        <p:spPr/>
        <p:txBody>
          <a:bodyPr/>
          <a:lstStyle/>
          <a:p>
            <a:fld id="{EA9AEB71-1924-45C2-9588-4C4AC5458F8D}" type="slidenum">
              <a:rPr lang="en-US" smtClean="0"/>
              <a:t>5</a:t>
            </a:fld>
            <a:endParaRPr lang="en-US" dirty="0"/>
          </a:p>
        </p:txBody>
      </p:sp>
    </p:spTree>
    <p:extLst>
      <p:ext uri="{BB962C8B-B14F-4D97-AF65-F5344CB8AC3E}">
        <p14:creationId xmlns:p14="http://schemas.microsoft.com/office/powerpoint/2010/main" val="1117431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EB71-1924-45C2-9588-4C4AC5458F8D}" type="slidenum">
              <a:rPr lang="en-US" smtClean="0"/>
              <a:t>6</a:t>
            </a:fld>
            <a:endParaRPr lang="en-US" dirty="0"/>
          </a:p>
        </p:txBody>
      </p:sp>
    </p:spTree>
    <p:extLst>
      <p:ext uri="{BB962C8B-B14F-4D97-AF65-F5344CB8AC3E}">
        <p14:creationId xmlns:p14="http://schemas.microsoft.com/office/powerpoint/2010/main" val="3736450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EA9AEB71-1924-45C2-9588-4C4AC5458F8D}" type="slidenum">
              <a:rPr lang="en-US" smtClean="0"/>
              <a:t>7</a:t>
            </a:fld>
            <a:endParaRPr lang="en-US" dirty="0"/>
          </a:p>
        </p:txBody>
      </p:sp>
    </p:spTree>
    <p:extLst>
      <p:ext uri="{BB962C8B-B14F-4D97-AF65-F5344CB8AC3E}">
        <p14:creationId xmlns:p14="http://schemas.microsoft.com/office/powerpoint/2010/main" val="1148061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EA9AEB71-1924-45C2-9588-4C4AC5458F8D}" type="slidenum">
              <a:rPr lang="en-US" smtClean="0"/>
              <a:t>8</a:t>
            </a:fld>
            <a:endParaRPr lang="en-US" dirty="0"/>
          </a:p>
        </p:txBody>
      </p:sp>
    </p:spTree>
    <p:extLst>
      <p:ext uri="{BB962C8B-B14F-4D97-AF65-F5344CB8AC3E}">
        <p14:creationId xmlns:p14="http://schemas.microsoft.com/office/powerpoint/2010/main" val="167448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74DA1B-B9DE-4EFC-A99C-0D1B99992180}" type="slidenum">
              <a:rPr lang="en-US" smtClean="0"/>
              <a:t>37</a:t>
            </a:fld>
            <a:endParaRPr lang="en-US"/>
          </a:p>
        </p:txBody>
      </p:sp>
    </p:spTree>
    <p:extLst>
      <p:ext uri="{BB962C8B-B14F-4D97-AF65-F5344CB8AC3E}">
        <p14:creationId xmlns:p14="http://schemas.microsoft.com/office/powerpoint/2010/main" val="2719636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424D27-1571-4209-9D60-D0B8E5A8CB1D}" type="datetimeFigureOut">
              <a:rPr lang="en-US" smtClean="0"/>
              <a:t>9/20/2018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8F5F77-5037-46DF-BBA2-F9322AA1410C}" type="slidenum">
              <a:rPr lang="en-US" smtClean="0"/>
              <a:t>‹#›</a:t>
            </a:fld>
            <a:endParaRPr lang="en-US"/>
          </a:p>
        </p:txBody>
      </p:sp>
    </p:spTree>
    <p:extLst>
      <p:ext uri="{BB962C8B-B14F-4D97-AF65-F5344CB8AC3E}">
        <p14:creationId xmlns:p14="http://schemas.microsoft.com/office/powerpoint/2010/main" val="2250315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424D27-1571-4209-9D60-D0B8E5A8CB1D}" type="datetimeFigureOut">
              <a:rPr lang="en-US" smtClean="0"/>
              <a:t>9/20/2018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8F5F77-5037-46DF-BBA2-F9322AA1410C}" type="slidenum">
              <a:rPr lang="en-US" smtClean="0"/>
              <a:t>‹#›</a:t>
            </a:fld>
            <a:endParaRPr lang="en-US"/>
          </a:p>
        </p:txBody>
      </p:sp>
    </p:spTree>
    <p:extLst>
      <p:ext uri="{BB962C8B-B14F-4D97-AF65-F5344CB8AC3E}">
        <p14:creationId xmlns:p14="http://schemas.microsoft.com/office/powerpoint/2010/main" val="3948742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424D27-1571-4209-9D60-D0B8E5A8CB1D}" type="datetimeFigureOut">
              <a:rPr lang="en-US" smtClean="0"/>
              <a:t>9/20/2018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8F5F77-5037-46DF-BBA2-F9322AA1410C}" type="slidenum">
              <a:rPr lang="en-US" smtClean="0"/>
              <a:t>‹#›</a:t>
            </a:fld>
            <a:endParaRPr lang="en-US"/>
          </a:p>
        </p:txBody>
      </p:sp>
    </p:spTree>
    <p:extLst>
      <p:ext uri="{BB962C8B-B14F-4D97-AF65-F5344CB8AC3E}">
        <p14:creationId xmlns:p14="http://schemas.microsoft.com/office/powerpoint/2010/main" val="252400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424D27-1571-4209-9D60-D0B8E5A8CB1D}" type="datetimeFigureOut">
              <a:rPr lang="en-US" smtClean="0"/>
              <a:t>9/20/2018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8F5F77-5037-46DF-BBA2-F9322AA1410C}" type="slidenum">
              <a:rPr lang="en-US" smtClean="0"/>
              <a:t>‹#›</a:t>
            </a:fld>
            <a:endParaRPr lang="en-US"/>
          </a:p>
        </p:txBody>
      </p:sp>
    </p:spTree>
    <p:extLst>
      <p:ext uri="{BB962C8B-B14F-4D97-AF65-F5344CB8AC3E}">
        <p14:creationId xmlns:p14="http://schemas.microsoft.com/office/powerpoint/2010/main" val="3750336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424D27-1571-4209-9D60-D0B8E5A8CB1D}" type="datetimeFigureOut">
              <a:rPr lang="en-US" smtClean="0"/>
              <a:t>9/20/2018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8F5F77-5037-46DF-BBA2-F9322AA1410C}" type="slidenum">
              <a:rPr lang="en-US" smtClean="0"/>
              <a:t>‹#›</a:t>
            </a:fld>
            <a:endParaRPr lang="en-US"/>
          </a:p>
        </p:txBody>
      </p:sp>
    </p:spTree>
    <p:extLst>
      <p:ext uri="{BB962C8B-B14F-4D97-AF65-F5344CB8AC3E}">
        <p14:creationId xmlns:p14="http://schemas.microsoft.com/office/powerpoint/2010/main" val="2550146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424D27-1571-4209-9D60-D0B8E5A8CB1D}" type="datetimeFigureOut">
              <a:rPr lang="en-US" smtClean="0"/>
              <a:t>9/20/2018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8F5F77-5037-46DF-BBA2-F9322AA1410C}" type="slidenum">
              <a:rPr lang="en-US" smtClean="0"/>
              <a:t>‹#›</a:t>
            </a:fld>
            <a:endParaRPr lang="en-US"/>
          </a:p>
        </p:txBody>
      </p:sp>
    </p:spTree>
    <p:extLst>
      <p:ext uri="{BB962C8B-B14F-4D97-AF65-F5344CB8AC3E}">
        <p14:creationId xmlns:p14="http://schemas.microsoft.com/office/powerpoint/2010/main" val="2506623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424D27-1571-4209-9D60-D0B8E5A8CB1D}" type="datetimeFigureOut">
              <a:rPr lang="en-US" smtClean="0"/>
              <a:t>9/20/2018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8F5F77-5037-46DF-BBA2-F9322AA1410C}" type="slidenum">
              <a:rPr lang="en-US" smtClean="0"/>
              <a:t>‹#›</a:t>
            </a:fld>
            <a:endParaRPr lang="en-US"/>
          </a:p>
        </p:txBody>
      </p:sp>
    </p:spTree>
    <p:extLst>
      <p:ext uri="{BB962C8B-B14F-4D97-AF65-F5344CB8AC3E}">
        <p14:creationId xmlns:p14="http://schemas.microsoft.com/office/powerpoint/2010/main" val="2100244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424D27-1571-4209-9D60-D0B8E5A8CB1D}" type="datetimeFigureOut">
              <a:rPr lang="en-US" smtClean="0"/>
              <a:t>9/20/2018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8F5F77-5037-46DF-BBA2-F9322AA1410C}" type="slidenum">
              <a:rPr lang="en-US" smtClean="0"/>
              <a:t>‹#›</a:t>
            </a:fld>
            <a:endParaRPr lang="en-US"/>
          </a:p>
        </p:txBody>
      </p:sp>
    </p:spTree>
    <p:extLst>
      <p:ext uri="{BB962C8B-B14F-4D97-AF65-F5344CB8AC3E}">
        <p14:creationId xmlns:p14="http://schemas.microsoft.com/office/powerpoint/2010/main" val="3740045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424D27-1571-4209-9D60-D0B8E5A8CB1D}" type="datetimeFigureOut">
              <a:rPr lang="en-US" smtClean="0"/>
              <a:t>9/20/2018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8F5F77-5037-46DF-BBA2-F9322AA1410C}" type="slidenum">
              <a:rPr lang="en-US" smtClean="0"/>
              <a:t>‹#›</a:t>
            </a:fld>
            <a:endParaRPr lang="en-US"/>
          </a:p>
        </p:txBody>
      </p:sp>
    </p:spTree>
    <p:extLst>
      <p:ext uri="{BB962C8B-B14F-4D97-AF65-F5344CB8AC3E}">
        <p14:creationId xmlns:p14="http://schemas.microsoft.com/office/powerpoint/2010/main" val="2296679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424D27-1571-4209-9D60-D0B8E5A8CB1D}" type="datetimeFigureOut">
              <a:rPr lang="en-US" smtClean="0"/>
              <a:t>9/20/2018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8F5F77-5037-46DF-BBA2-F9322AA1410C}" type="slidenum">
              <a:rPr lang="en-US" smtClean="0"/>
              <a:t>‹#›</a:t>
            </a:fld>
            <a:endParaRPr lang="en-US"/>
          </a:p>
        </p:txBody>
      </p:sp>
    </p:spTree>
    <p:extLst>
      <p:ext uri="{BB962C8B-B14F-4D97-AF65-F5344CB8AC3E}">
        <p14:creationId xmlns:p14="http://schemas.microsoft.com/office/powerpoint/2010/main" val="388957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424D27-1571-4209-9D60-D0B8E5A8CB1D}" type="datetimeFigureOut">
              <a:rPr lang="en-US" smtClean="0"/>
              <a:t>9/20/2018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8F5F77-5037-46DF-BBA2-F9322AA1410C}" type="slidenum">
              <a:rPr lang="en-US" smtClean="0"/>
              <a:t>‹#›</a:t>
            </a:fld>
            <a:endParaRPr lang="en-US"/>
          </a:p>
        </p:txBody>
      </p:sp>
    </p:spTree>
    <p:extLst>
      <p:ext uri="{BB962C8B-B14F-4D97-AF65-F5344CB8AC3E}">
        <p14:creationId xmlns:p14="http://schemas.microsoft.com/office/powerpoint/2010/main" val="3335352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424D27-1571-4209-9D60-D0B8E5A8CB1D}" type="datetimeFigureOut">
              <a:rPr lang="en-US" smtClean="0"/>
              <a:t>9/20/2018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8F5F77-5037-46DF-BBA2-F9322AA1410C}" type="slidenum">
              <a:rPr lang="en-US" smtClean="0"/>
              <a:t>‹#›</a:t>
            </a:fld>
            <a:endParaRPr lang="en-US"/>
          </a:p>
        </p:txBody>
      </p:sp>
    </p:spTree>
    <p:extLst>
      <p:ext uri="{BB962C8B-B14F-4D97-AF65-F5344CB8AC3E}">
        <p14:creationId xmlns:p14="http://schemas.microsoft.com/office/powerpoint/2010/main" val="4275404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9.jpg"/></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3.jpeg"/></Relationships>
</file>

<file path=ppt/slides/_rels/slide7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eg"/><Relationship Id="rId1" Type="http://schemas.openxmlformats.org/officeDocument/2006/relationships/slideLayout" Target="../slideLayouts/slideLayout4.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3.jpe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jpeg"/><Relationship Id="rId1" Type="http://schemas.openxmlformats.org/officeDocument/2006/relationships/slideLayout" Target="../slideLayouts/slideLayout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3.jpe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jpeg"/><Relationship Id="rId1" Type="http://schemas.openxmlformats.org/officeDocument/2006/relationships/slideLayout" Target="../slideLayouts/slideLayout4.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3.jpe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jpeg"/><Relationship Id="rId1" Type="http://schemas.openxmlformats.org/officeDocument/2006/relationships/slideLayout" Target="../slideLayouts/slideLayout4.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3.jpeg"/></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jpeg"/><Relationship Id="rId1" Type="http://schemas.openxmlformats.org/officeDocument/2006/relationships/slideLayout" Target="../slideLayouts/slideLayout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3.jpeg"/></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jpeg"/><Relationship Id="rId1" Type="http://schemas.openxmlformats.org/officeDocument/2006/relationships/slideLayout" Target="../slideLayouts/slideLayout4.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3.jpe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8.jpeg"/><Relationship Id="rId1" Type="http://schemas.openxmlformats.org/officeDocument/2006/relationships/slideLayout" Target="../slideLayouts/slideLayout4.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3.jpe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1.jpeg"/><Relationship Id="rId1" Type="http://schemas.openxmlformats.org/officeDocument/2006/relationships/slideLayout" Target="../slideLayouts/slideLayout4.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3.jpeg"/></Relationships>
</file>

<file path=ppt/slides/_rels/slide8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6.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6.jpeg"/><Relationship Id="rId1" Type="http://schemas.openxmlformats.org/officeDocument/2006/relationships/slideLayout" Target="../slideLayouts/slideLayout4.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3.jpeg"/></Relationships>
</file>

<file path=ppt/slides/_rels/slide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800" dirty="0">
                <a:solidFill>
                  <a:prstClr val="black"/>
                </a:solidFill>
                <a:latin typeface="Georgia" panose="02040502050405020303" pitchFamily="18" charset="0"/>
              </a:rPr>
              <a:t>Abbeville–Anderson </a:t>
            </a:r>
            <a:br>
              <a:rPr lang="en-US" sz="4800" dirty="0">
                <a:solidFill>
                  <a:prstClr val="black"/>
                </a:solidFill>
                <a:latin typeface="Georgia" panose="02040502050405020303" pitchFamily="18" charset="0"/>
              </a:rPr>
            </a:br>
            <a:r>
              <a:rPr lang="en-US" sz="4800" dirty="0">
                <a:solidFill>
                  <a:prstClr val="black"/>
                </a:solidFill>
                <a:latin typeface="Georgia" panose="02040502050405020303" pitchFamily="18" charset="0"/>
              </a:rPr>
              <a:t>County Line</a:t>
            </a:r>
            <a:endParaRPr lang="en-US" sz="4800" dirty="0"/>
          </a:p>
        </p:txBody>
      </p:sp>
      <p:sp>
        <p:nvSpPr>
          <p:cNvPr id="3" name="Subtitle 2"/>
          <p:cNvSpPr>
            <a:spLocks noGrp="1"/>
          </p:cNvSpPr>
          <p:nvPr>
            <p:ph type="subTitle" idx="1"/>
          </p:nvPr>
        </p:nvSpPr>
        <p:spPr>
          <a:xfrm>
            <a:off x="1371600" y="4114800"/>
            <a:ext cx="6705600" cy="2133600"/>
          </a:xfrm>
        </p:spPr>
        <p:txBody>
          <a:bodyPr>
            <a:normAutofit fontScale="47500" lnSpcReduction="20000"/>
          </a:bodyPr>
          <a:lstStyle/>
          <a:p>
            <a:pPr lvl="0"/>
            <a:r>
              <a:rPr lang="en-US" sz="7400" dirty="0">
                <a:solidFill>
                  <a:prstClr val="black"/>
                </a:solidFill>
                <a:latin typeface="Georgia" panose="02040502050405020303" pitchFamily="18" charset="0"/>
              </a:rPr>
              <a:t>From the Savannah River to the Saluda River</a:t>
            </a:r>
          </a:p>
          <a:p>
            <a:pPr lvl="0"/>
            <a:endParaRPr lang="en-US" sz="4000" dirty="0">
              <a:solidFill>
                <a:prstClr val="black"/>
              </a:solidFill>
              <a:latin typeface="Georgia" panose="02040502050405020303" pitchFamily="18" charset="0"/>
            </a:endParaRPr>
          </a:p>
          <a:p>
            <a:pPr lvl="0"/>
            <a:r>
              <a:rPr lang="en-US" sz="6000" i="1" dirty="0">
                <a:solidFill>
                  <a:prstClr val="black"/>
                </a:solidFill>
                <a:latin typeface="Georgia" panose="02040502050405020303" pitchFamily="18" charset="0"/>
              </a:rPr>
              <a:t>Prepared by: CESI</a:t>
            </a:r>
          </a:p>
          <a:p>
            <a:pPr lvl="0"/>
            <a:r>
              <a:rPr lang="en-US" sz="6000" i="1" dirty="0">
                <a:solidFill>
                  <a:prstClr val="black"/>
                </a:solidFill>
                <a:latin typeface="Georgia" panose="02040502050405020303" pitchFamily="18" charset="0"/>
              </a:rPr>
              <a:t>2017</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946687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sp>
        <p:nvSpPr>
          <p:cNvPr id="2" name="Content Placeholder 1"/>
          <p:cNvSpPr>
            <a:spLocks noGrp="1"/>
          </p:cNvSpPr>
          <p:nvPr>
            <p:ph sz="half" idx="1"/>
          </p:nvPr>
        </p:nvSpPr>
        <p:spPr>
          <a:xfrm>
            <a:off x="457200" y="1600201"/>
            <a:ext cx="8229600" cy="2057400"/>
          </a:xfrm>
        </p:spPr>
        <p:txBody>
          <a:bodyPr/>
          <a:lstStyle/>
          <a:p>
            <a:r>
              <a:rPr lang="en-US" dirty="0">
                <a:latin typeface="Georgia" panose="02040502050405020303" pitchFamily="18" charset="0"/>
              </a:rPr>
              <a:t>However, escalating tensions over encroaching settlements and competition for resources led to the Cherokee War of 1760</a:t>
            </a:r>
          </a:p>
          <a:p>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66800" y="2971800"/>
            <a:ext cx="7086600" cy="3672617"/>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3173588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sp>
        <p:nvSpPr>
          <p:cNvPr id="10" name="Content Placeholder 9"/>
          <p:cNvSpPr>
            <a:spLocks noGrp="1"/>
          </p:cNvSpPr>
          <p:nvPr>
            <p:ph idx="1"/>
          </p:nvPr>
        </p:nvSpPr>
        <p:spPr/>
        <p:txBody>
          <a:bodyPr/>
          <a:lstStyle/>
          <a:p>
            <a:r>
              <a:rPr lang="en-US" dirty="0">
                <a:latin typeface="Georgia" panose="02040502050405020303" pitchFamily="18" charset="0"/>
              </a:rPr>
              <a:t>The Crown was eager to avoid another bloody and costly conflict and urged colonial governments to establish treaties with the Cherokee, to demarcate Boundaries representing the limits of colonial expansion, and to enforce those Boundaries with the inflowing settlers headed for empty land on the frontier</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3024399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sp>
        <p:nvSpPr>
          <p:cNvPr id="7" name="Content Placeholder 6"/>
          <p:cNvSpPr>
            <a:spLocks noGrp="1"/>
          </p:cNvSpPr>
          <p:nvPr>
            <p:ph idx="1"/>
          </p:nvPr>
        </p:nvSpPr>
        <p:spPr/>
        <p:txBody>
          <a:bodyPr>
            <a:normAutofit lnSpcReduction="10000"/>
          </a:bodyPr>
          <a:lstStyle/>
          <a:p>
            <a:pPr lvl="0"/>
            <a:r>
              <a:rPr lang="en-US" dirty="0">
                <a:solidFill>
                  <a:prstClr val="black"/>
                </a:solidFill>
                <a:latin typeface="Georgia"/>
              </a:rPr>
              <a:t>Governor Bull and the South Carolina colonial government acted first and met with the Cherokee at Fort Prince George on 19 October 1765</a:t>
            </a:r>
          </a:p>
          <a:p>
            <a:pPr lvl="0"/>
            <a:r>
              <a:rPr lang="en-US" dirty="0">
                <a:solidFill>
                  <a:prstClr val="black"/>
                </a:solidFill>
                <a:latin typeface="Georgia"/>
              </a:rPr>
              <a:t>Both parties agreed the dividing line would run through </a:t>
            </a:r>
            <a:r>
              <a:rPr lang="en-US" dirty="0" err="1">
                <a:solidFill>
                  <a:prstClr val="black"/>
                </a:solidFill>
                <a:latin typeface="Georgia"/>
              </a:rPr>
              <a:t>Dewise’s</a:t>
            </a:r>
            <a:r>
              <a:rPr lang="en-US" dirty="0">
                <a:solidFill>
                  <a:prstClr val="black"/>
                </a:solidFill>
                <a:latin typeface="Georgia"/>
              </a:rPr>
              <a:t> Corner (near and possibly the namesake of present day Due West) and agreed to meet there and mark the boundary together</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3117803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4700" y="1600200"/>
            <a:ext cx="5714599" cy="4525963"/>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2101774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sp>
        <p:nvSpPr>
          <p:cNvPr id="7" name="Content Placeholder 6"/>
          <p:cNvSpPr>
            <a:spLocks noGrp="1"/>
          </p:cNvSpPr>
          <p:nvPr>
            <p:ph idx="1"/>
          </p:nvPr>
        </p:nvSpPr>
        <p:spPr/>
        <p:txBody>
          <a:bodyPr/>
          <a:lstStyle/>
          <a:p>
            <a:pPr lvl="0"/>
            <a:r>
              <a:rPr lang="en-US" dirty="0">
                <a:solidFill>
                  <a:prstClr val="black"/>
                </a:solidFill>
                <a:latin typeface="Georgia"/>
              </a:rPr>
              <a:t>The demarcation began at </a:t>
            </a:r>
            <a:r>
              <a:rPr lang="en-US" dirty="0" err="1">
                <a:solidFill>
                  <a:prstClr val="black"/>
                </a:solidFill>
                <a:latin typeface="Georgia"/>
              </a:rPr>
              <a:t>Dewises</a:t>
            </a:r>
            <a:r>
              <a:rPr lang="en-US" dirty="0">
                <a:solidFill>
                  <a:prstClr val="black"/>
                </a:solidFill>
                <a:latin typeface="Georgia"/>
              </a:rPr>
              <a:t> (Devises) Corner on 24 April 1766</a:t>
            </a:r>
          </a:p>
          <a:p>
            <a:pPr lvl="0"/>
            <a:r>
              <a:rPr lang="en-US" dirty="0">
                <a:solidFill>
                  <a:prstClr val="black"/>
                </a:solidFill>
                <a:latin typeface="Georgia"/>
              </a:rPr>
              <a:t>Representing the Colony of South Carolina were Boundary Commissioner Edward Wilkinson and Surveyor John Pickens</a:t>
            </a:r>
          </a:p>
          <a:p>
            <a:pPr lvl="0"/>
            <a:r>
              <a:rPr lang="en-US" dirty="0">
                <a:solidFill>
                  <a:prstClr val="black"/>
                </a:solidFill>
                <a:latin typeface="Georgia"/>
              </a:rPr>
              <a:t>Representing the Crown was Assistant Indian Superintendent Alexander Cameron</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3325468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sp>
        <p:nvSpPr>
          <p:cNvPr id="7" name="Content Placeholder 6"/>
          <p:cNvSpPr>
            <a:spLocks noGrp="1"/>
          </p:cNvSpPr>
          <p:nvPr>
            <p:ph idx="1"/>
          </p:nvPr>
        </p:nvSpPr>
        <p:spPr/>
        <p:txBody>
          <a:bodyPr/>
          <a:lstStyle/>
          <a:p>
            <a:pPr lvl="0"/>
            <a:r>
              <a:rPr lang="en-US" dirty="0">
                <a:solidFill>
                  <a:prstClr val="black"/>
                </a:solidFill>
                <a:latin typeface="Georgia" panose="02040502050405020303" pitchFamily="18" charset="0"/>
              </a:rPr>
              <a:t>Representing the Cherokee were chiefs </a:t>
            </a:r>
            <a:r>
              <a:rPr lang="en-US" dirty="0" err="1">
                <a:solidFill>
                  <a:prstClr val="black"/>
                </a:solidFill>
                <a:latin typeface="Georgia" panose="02040502050405020303" pitchFamily="18" charset="0"/>
              </a:rPr>
              <a:t>Kittasgusta</a:t>
            </a:r>
            <a:r>
              <a:rPr lang="en-US" dirty="0">
                <a:solidFill>
                  <a:prstClr val="black"/>
                </a:solidFill>
                <a:latin typeface="Georgia" panose="02040502050405020303" pitchFamily="18" charset="0"/>
              </a:rPr>
              <a:t>, </a:t>
            </a:r>
            <a:r>
              <a:rPr lang="en-US" dirty="0" err="1">
                <a:solidFill>
                  <a:prstClr val="black"/>
                </a:solidFill>
                <a:latin typeface="Georgia" panose="02040502050405020303" pitchFamily="18" charset="0"/>
              </a:rPr>
              <a:t>Tiftoe</a:t>
            </a:r>
            <a:r>
              <a:rPr lang="en-US" dirty="0">
                <a:solidFill>
                  <a:prstClr val="black"/>
                </a:solidFill>
                <a:latin typeface="Georgia" panose="02040502050405020303" pitchFamily="18" charset="0"/>
              </a:rPr>
              <a:t> of </a:t>
            </a:r>
            <a:r>
              <a:rPr lang="en-US" dirty="0" err="1">
                <a:solidFill>
                  <a:prstClr val="black"/>
                </a:solidFill>
                <a:latin typeface="Georgia" panose="02040502050405020303" pitchFamily="18" charset="0"/>
              </a:rPr>
              <a:t>Keowee</a:t>
            </a:r>
            <a:r>
              <a:rPr lang="en-US" dirty="0">
                <a:solidFill>
                  <a:prstClr val="black"/>
                </a:solidFill>
                <a:latin typeface="Georgia" panose="02040502050405020303" pitchFamily="18" charset="0"/>
              </a:rPr>
              <a:t>, </a:t>
            </a:r>
            <a:r>
              <a:rPr lang="en-US" dirty="0" err="1">
                <a:solidFill>
                  <a:prstClr val="black"/>
                </a:solidFill>
                <a:latin typeface="Georgia" panose="02040502050405020303" pitchFamily="18" charset="0"/>
              </a:rPr>
              <a:t>Emy</a:t>
            </a:r>
            <a:r>
              <a:rPr lang="en-US" dirty="0">
                <a:solidFill>
                  <a:prstClr val="black"/>
                </a:solidFill>
                <a:latin typeface="Georgia" panose="02040502050405020303" pitchFamily="18" charset="0"/>
              </a:rPr>
              <a:t> of </a:t>
            </a:r>
            <a:r>
              <a:rPr lang="en-US" dirty="0" err="1">
                <a:solidFill>
                  <a:prstClr val="black"/>
                </a:solidFill>
                <a:latin typeface="Georgia" panose="02040502050405020303" pitchFamily="18" charset="0"/>
              </a:rPr>
              <a:t>Estatoe</a:t>
            </a:r>
            <a:r>
              <a:rPr lang="en-US" dirty="0">
                <a:solidFill>
                  <a:prstClr val="black"/>
                </a:solidFill>
                <a:latin typeface="Georgia" panose="02040502050405020303" pitchFamily="18" charset="0"/>
              </a:rPr>
              <a:t>, </a:t>
            </a:r>
            <a:r>
              <a:rPr lang="en-US" dirty="0" err="1">
                <a:solidFill>
                  <a:prstClr val="black"/>
                </a:solidFill>
                <a:latin typeface="Georgia" panose="02040502050405020303" pitchFamily="18" charset="0"/>
              </a:rPr>
              <a:t>Usteneka</a:t>
            </a:r>
            <a:r>
              <a:rPr lang="en-US" dirty="0">
                <a:solidFill>
                  <a:prstClr val="black"/>
                </a:solidFill>
                <a:latin typeface="Georgia" panose="02040502050405020303" pitchFamily="18" charset="0"/>
              </a:rPr>
              <a:t> </a:t>
            </a:r>
            <a:r>
              <a:rPr lang="en-US" dirty="0" err="1">
                <a:solidFill>
                  <a:prstClr val="black"/>
                </a:solidFill>
                <a:latin typeface="Georgia" panose="02040502050405020303" pitchFamily="18" charset="0"/>
              </a:rPr>
              <a:t>Atassitic</a:t>
            </a:r>
            <a:r>
              <a:rPr lang="en-US" dirty="0">
                <a:solidFill>
                  <a:prstClr val="black"/>
                </a:solidFill>
                <a:latin typeface="Georgia" panose="02040502050405020303" pitchFamily="18" charset="0"/>
              </a:rPr>
              <a:t> or Jud’s Friend, </a:t>
            </a:r>
            <a:r>
              <a:rPr lang="en-US" dirty="0" err="1">
                <a:solidFill>
                  <a:prstClr val="black"/>
                </a:solidFill>
                <a:latin typeface="Georgia" panose="02040502050405020303" pitchFamily="18" charset="0"/>
              </a:rPr>
              <a:t>Uheneka</a:t>
            </a:r>
            <a:r>
              <a:rPr lang="en-US" dirty="0">
                <a:solidFill>
                  <a:prstClr val="black"/>
                </a:solidFill>
                <a:latin typeface="Georgia" panose="02040502050405020303" pitchFamily="18" charset="0"/>
              </a:rPr>
              <a:t> or the Wolf, and </a:t>
            </a:r>
            <a:r>
              <a:rPr lang="en-US" dirty="0" err="1">
                <a:solidFill>
                  <a:prstClr val="black"/>
                </a:solidFill>
                <a:latin typeface="Georgia" panose="02040502050405020303" pitchFamily="18" charset="0"/>
              </a:rPr>
              <a:t>Katchee</a:t>
            </a:r>
            <a:r>
              <a:rPr lang="en-US" dirty="0">
                <a:solidFill>
                  <a:prstClr val="black"/>
                </a:solidFill>
                <a:latin typeface="Georgia" panose="02040502050405020303" pitchFamily="18" charset="0"/>
              </a:rPr>
              <a:t> for half-breed Willie</a:t>
            </a:r>
          </a:p>
          <a:p>
            <a:pPr lvl="0"/>
            <a:r>
              <a:rPr lang="en-US" dirty="0">
                <a:solidFill>
                  <a:prstClr val="black"/>
                </a:solidFill>
                <a:latin typeface="Georgia" panose="02040502050405020303" pitchFamily="18" charset="0"/>
              </a:rPr>
              <a:t>Along with about thirty warriors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425270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sp>
        <p:nvSpPr>
          <p:cNvPr id="7" name="Content Placeholder 6"/>
          <p:cNvSpPr>
            <a:spLocks noGrp="1"/>
          </p:cNvSpPr>
          <p:nvPr>
            <p:ph idx="1"/>
          </p:nvPr>
        </p:nvSpPr>
        <p:spPr/>
        <p:txBody>
          <a:bodyPr>
            <a:normAutofit lnSpcReduction="10000"/>
          </a:bodyPr>
          <a:lstStyle/>
          <a:p>
            <a:pPr lvl="0"/>
            <a:r>
              <a:rPr lang="en-US" dirty="0">
                <a:solidFill>
                  <a:prstClr val="black"/>
                </a:solidFill>
                <a:latin typeface="Georgia" panose="02040502050405020303" pitchFamily="18" charset="0"/>
              </a:rPr>
              <a:t>In Cameron’s words, “We began at the Line at </a:t>
            </a:r>
            <a:r>
              <a:rPr lang="en-US" dirty="0" err="1">
                <a:solidFill>
                  <a:prstClr val="black"/>
                </a:solidFill>
                <a:latin typeface="Georgia" panose="02040502050405020303" pitchFamily="18" charset="0"/>
              </a:rPr>
              <a:t>Dewise’s</a:t>
            </a:r>
            <a:r>
              <a:rPr lang="en-US" dirty="0">
                <a:solidFill>
                  <a:prstClr val="black"/>
                </a:solidFill>
                <a:latin typeface="Georgia" panose="02040502050405020303" pitchFamily="18" charset="0"/>
              </a:rPr>
              <a:t> Corner and proceeded Southwest 50 (degrees) to Savannah River; The Indians blazed Trees as we went and made the Boundary very clear and strong as they term it…”</a:t>
            </a:r>
          </a:p>
          <a:p>
            <a:pPr lvl="0"/>
            <a:r>
              <a:rPr lang="en-US" dirty="0">
                <a:solidFill>
                  <a:prstClr val="black"/>
                </a:solidFill>
                <a:latin typeface="Georgia" panose="02040502050405020303" pitchFamily="18" charset="0"/>
              </a:rPr>
              <a:t>“The distance from </a:t>
            </a:r>
            <a:r>
              <a:rPr lang="en-US" dirty="0" err="1">
                <a:solidFill>
                  <a:prstClr val="black"/>
                </a:solidFill>
                <a:latin typeface="Georgia" panose="02040502050405020303" pitchFamily="18" charset="0"/>
              </a:rPr>
              <a:t>Dewis’s</a:t>
            </a:r>
            <a:r>
              <a:rPr lang="en-US" dirty="0">
                <a:solidFill>
                  <a:prstClr val="black"/>
                </a:solidFill>
                <a:latin typeface="Georgia" panose="02040502050405020303" pitchFamily="18" charset="0"/>
              </a:rPr>
              <a:t> (sic) Corner to the River (as near as we could make it) is 27 miles;”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2985401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sp>
        <p:nvSpPr>
          <p:cNvPr id="7" name="Content Placeholder 6"/>
          <p:cNvSpPr>
            <a:spLocks noGrp="1"/>
          </p:cNvSpPr>
          <p:nvPr>
            <p:ph idx="1"/>
          </p:nvPr>
        </p:nvSpPr>
        <p:spPr/>
        <p:txBody>
          <a:bodyPr/>
          <a:lstStyle/>
          <a:p>
            <a:pPr lvl="0"/>
            <a:r>
              <a:rPr lang="en-US" dirty="0">
                <a:solidFill>
                  <a:prstClr val="black"/>
                </a:solidFill>
                <a:latin typeface="Georgia" panose="02040502050405020303" pitchFamily="18" charset="0"/>
              </a:rPr>
              <a:t>“The Course of the line from </a:t>
            </a:r>
            <a:r>
              <a:rPr lang="en-US" dirty="0" err="1">
                <a:solidFill>
                  <a:prstClr val="black"/>
                </a:solidFill>
                <a:latin typeface="Georgia" panose="02040502050405020303" pitchFamily="18" charset="0"/>
              </a:rPr>
              <a:t>Dewis’s</a:t>
            </a:r>
            <a:r>
              <a:rPr lang="en-US" dirty="0">
                <a:solidFill>
                  <a:prstClr val="black"/>
                </a:solidFill>
                <a:latin typeface="Georgia" panose="02040502050405020303" pitchFamily="18" charset="0"/>
              </a:rPr>
              <a:t> Corner to the Reedy River, where the line terminates is N.E. 50 (degrees), and the distance is 18 miles”</a:t>
            </a:r>
          </a:p>
          <a:p>
            <a:pPr lvl="0"/>
            <a:r>
              <a:rPr lang="en-US" dirty="0">
                <a:solidFill>
                  <a:prstClr val="black"/>
                </a:solidFill>
                <a:latin typeface="Georgia" panose="02040502050405020303" pitchFamily="18" charset="0"/>
              </a:rPr>
              <a:t>A copy of Pickens’ survey map is stored at the British National Archives at </a:t>
            </a:r>
            <a:r>
              <a:rPr lang="en-US" dirty="0" err="1">
                <a:solidFill>
                  <a:prstClr val="black"/>
                </a:solidFill>
                <a:latin typeface="Georgia" panose="02040502050405020303" pitchFamily="18" charset="0"/>
              </a:rPr>
              <a:t>P.R.O</a:t>
            </a:r>
            <a:r>
              <a:rPr lang="en-US" dirty="0">
                <a:solidFill>
                  <a:prstClr val="black"/>
                </a:solidFill>
                <a:latin typeface="Georgia" panose="02040502050405020303" pitchFamily="18" charset="0"/>
              </a:rPr>
              <a:t>., C.O. 700, Maps, Carolina/26</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2137376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772092"/>
            <a:ext cx="8229600" cy="4182178"/>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3897604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00" y="1160129"/>
            <a:ext cx="6629400" cy="5400562"/>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spTree>
    <p:extLst>
      <p:ext uri="{BB962C8B-B14F-4D97-AF65-F5344CB8AC3E}">
        <p14:creationId xmlns:p14="http://schemas.microsoft.com/office/powerpoint/2010/main" val="186531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226469"/>
            <a:ext cx="8005572" cy="3263504"/>
          </a:xfrm>
        </p:spPr>
        <p:txBody>
          <a:bodyPr>
            <a:normAutofit fontScale="62500" lnSpcReduction="20000"/>
          </a:bodyPr>
          <a:lstStyle/>
          <a:p>
            <a:r>
              <a:rPr lang="en-US" sz="2625" b="1" dirty="0"/>
              <a:t>Role of South Carolina Geodetic Survey </a:t>
            </a:r>
          </a:p>
          <a:p>
            <a:pPr marL="733806" lvl="3" indent="0">
              <a:buNone/>
            </a:pPr>
            <a:endParaRPr lang="en-US" sz="1800" b="1" dirty="0"/>
          </a:p>
          <a:p>
            <a:pPr lvl="3"/>
            <a:r>
              <a:rPr lang="en-US" sz="2175" dirty="0"/>
              <a:t>(1994) Dispute between two or more counties- SCGS will act as mediator to resolve the dispute </a:t>
            </a:r>
          </a:p>
          <a:p>
            <a:pPr marL="0" indent="0">
              <a:buNone/>
            </a:pPr>
            <a:endParaRPr lang="en-US" b="1" dirty="0" smtClean="0"/>
          </a:p>
          <a:p>
            <a:pPr lvl="3"/>
            <a:r>
              <a:rPr lang="en-US" sz="2175" dirty="0"/>
              <a:t>(1994/2014) SCGS to assist counties in defining and monumenting the locations of county boundaries and positioning the monuments using geodetic surveys where counties are ill-defined, unmarked, or poorly marked</a:t>
            </a:r>
          </a:p>
          <a:p>
            <a:pPr marL="733806" lvl="3" indent="0">
              <a:buNone/>
            </a:pPr>
            <a:endParaRPr lang="en-US" sz="2175" dirty="0"/>
          </a:p>
          <a:p>
            <a:pPr lvl="3"/>
            <a:r>
              <a:rPr lang="en-US" altLang="en-US" sz="2200" dirty="0" smtClean="0"/>
              <a:t>(2014) The </a:t>
            </a:r>
            <a:r>
              <a:rPr lang="en-US" altLang="en-US" sz="2200" dirty="0"/>
              <a:t>South Carolina </a:t>
            </a:r>
            <a:r>
              <a:rPr lang="en-US" altLang="en-US" sz="2200" dirty="0" smtClean="0"/>
              <a:t>Geodetic</a:t>
            </a:r>
            <a:r>
              <a:rPr lang="en-US" altLang="en-US" sz="2200" dirty="0"/>
              <a:t> Survey (SCGS) shall seek to clarify the county boundaries as defined in Chapter 3, Title 4 </a:t>
            </a:r>
          </a:p>
          <a:p>
            <a:pPr lvl="3"/>
            <a:endParaRPr lang="en-US" sz="2175" dirty="0" smtClean="0"/>
          </a:p>
          <a:p>
            <a:pPr lvl="3"/>
            <a:r>
              <a:rPr lang="en-US" sz="2175" dirty="0" smtClean="0"/>
              <a:t>(</a:t>
            </a:r>
            <a:r>
              <a:rPr lang="en-US" sz="2175" dirty="0"/>
              <a:t>2014) SCGS will analyze archival and other evidence and perform field surveys to position geographically all county boundaries in accordance with statutory descriptions</a:t>
            </a:r>
          </a:p>
          <a:p>
            <a:pPr marL="733806" lvl="3" indent="0">
              <a:buNone/>
            </a:pPr>
            <a:endParaRPr lang="en-US" sz="1800" dirty="0">
              <a:solidFill>
                <a:schemeClr val="bg1"/>
              </a:solidFill>
            </a:endParaRPr>
          </a:p>
          <a:p>
            <a:pPr marL="733806" lvl="3" indent="0">
              <a:buNone/>
            </a:pPr>
            <a:endParaRPr lang="en-US" dirty="0"/>
          </a:p>
        </p:txBody>
      </p:sp>
      <p:sp>
        <p:nvSpPr>
          <p:cNvPr id="5" name="Slide Number Placeholder 4"/>
          <p:cNvSpPr>
            <a:spLocks noGrp="1"/>
          </p:cNvSpPr>
          <p:nvPr>
            <p:ph type="sldNum" sz="quarter" idx="4294967295"/>
          </p:nvPr>
        </p:nvSpPr>
        <p:spPr/>
        <p:txBody>
          <a:bodyPr/>
          <a:lstStyle/>
          <a:p>
            <a:fld id="{71BD9442-7015-4E1E-A751-FB3645ED61D5}" type="slidenum">
              <a:rPr lang="en-US" smtClean="0"/>
              <a:t>2</a:t>
            </a:fld>
            <a:endParaRPr lang="en-US" dirty="0"/>
          </a:p>
        </p:txBody>
      </p:sp>
      <p:sp>
        <p:nvSpPr>
          <p:cNvPr id="2" name="Title 1"/>
          <p:cNvSpPr>
            <a:spLocks noGrp="1"/>
          </p:cNvSpPr>
          <p:nvPr>
            <p:ph type="title"/>
          </p:nvPr>
        </p:nvSpPr>
        <p:spPr>
          <a:xfrm>
            <a:off x="2209800" y="879278"/>
            <a:ext cx="4762500" cy="834629"/>
          </a:xfrm>
        </p:spPr>
        <p:txBody>
          <a:bodyPr>
            <a:normAutofit/>
          </a:bodyPr>
          <a:lstStyle/>
          <a:p>
            <a:pPr algn="ctr"/>
            <a:r>
              <a:rPr lang="en-US" dirty="0" smtClean="0">
                <a:solidFill>
                  <a:schemeClr val="tx1"/>
                </a:solidFill>
              </a:rPr>
              <a:t>SC Code of Law</a:t>
            </a:r>
            <a:endParaRPr lang="en-US" dirty="0">
              <a:solidFill>
                <a:schemeClr val="tx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19849"/>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1"/>
          <p:cNvSpPr>
            <a:spLocks noChangeArrowheads="1"/>
          </p:cNvSpPr>
          <p:nvPr/>
        </p:nvSpPr>
        <p:spPr bwMode="auto">
          <a:xfrm>
            <a:off x="0" y="-69249"/>
            <a:ext cx="65" cy="1384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1" i="0" u="none" strike="noStrike" cap="none" normalizeH="0" baseline="0" dirty="0" smtClean="0">
              <a:ln>
                <a:noFill/>
              </a:ln>
              <a:solidFill>
                <a:srgbClr val="26425F"/>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4112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sp>
        <p:nvSpPr>
          <p:cNvPr id="7" name="Content Placeholder 6"/>
          <p:cNvSpPr>
            <a:spLocks noGrp="1"/>
          </p:cNvSpPr>
          <p:nvPr>
            <p:ph idx="1"/>
          </p:nvPr>
        </p:nvSpPr>
        <p:spPr>
          <a:xfrm>
            <a:off x="457200" y="1600201"/>
            <a:ext cx="8229600" cy="2209800"/>
          </a:xfrm>
        </p:spPr>
        <p:txBody>
          <a:bodyPr/>
          <a:lstStyle/>
          <a:p>
            <a:r>
              <a:rPr lang="en-US" dirty="0"/>
              <a:t>The portion of the 1766 Cherokee Boundary between the Savannah and Saluda Rivers is today the boundary between Abbeville and Anderson counties, shown in Fig. 3 below.</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727" y="3962400"/>
            <a:ext cx="8686800" cy="2358959"/>
          </a:xfrm>
          <a:prstGeom prst="rect">
            <a:avLst/>
          </a:prstGeom>
        </p:spPr>
      </p:pic>
    </p:spTree>
    <p:extLst>
      <p:ext uri="{BB962C8B-B14F-4D97-AF65-F5344CB8AC3E}">
        <p14:creationId xmlns:p14="http://schemas.microsoft.com/office/powerpoint/2010/main" val="3649863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143001"/>
            <a:ext cx="6705600" cy="5460626"/>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4139667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
        <p:nvSpPr>
          <p:cNvPr id="3" name="Content Placeholder 2"/>
          <p:cNvSpPr>
            <a:spLocks noGrp="1"/>
          </p:cNvSpPr>
          <p:nvPr>
            <p:ph idx="1"/>
          </p:nvPr>
        </p:nvSpPr>
        <p:spPr>
          <a:xfrm>
            <a:off x="457200" y="1600200"/>
            <a:ext cx="8229600" cy="4953000"/>
          </a:xfrm>
        </p:spPr>
        <p:txBody>
          <a:bodyPr>
            <a:normAutofit lnSpcReduction="10000"/>
          </a:bodyPr>
          <a:lstStyle/>
          <a:p>
            <a:r>
              <a:rPr lang="en-US" dirty="0"/>
              <a:t>Abbeville came into existence by Act #1263 on 12 March 1785</a:t>
            </a:r>
          </a:p>
          <a:p>
            <a:r>
              <a:rPr lang="en-US" dirty="0"/>
              <a:t>That act describes Abbeville as “one county, situate, and lying and being on the Savannah river and adjoining the old Indian boundary…”</a:t>
            </a:r>
          </a:p>
          <a:p>
            <a:r>
              <a:rPr lang="en-US" dirty="0"/>
              <a:t>The same act describes Lauren County as being on the old Indian boundary north of the Saluda, thus making it clear </a:t>
            </a:r>
            <a:r>
              <a:rPr lang="en-US" dirty="0" err="1"/>
              <a:t>Abbbeville</a:t>
            </a:r>
            <a:r>
              <a:rPr lang="en-US" dirty="0"/>
              <a:t> extends along the boundary from the Savannah to the Saluda</a:t>
            </a:r>
          </a:p>
        </p:txBody>
      </p:sp>
    </p:spTree>
    <p:extLst>
      <p:ext uri="{BB962C8B-B14F-4D97-AF65-F5344CB8AC3E}">
        <p14:creationId xmlns:p14="http://schemas.microsoft.com/office/powerpoint/2010/main" val="1483445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
        <p:nvSpPr>
          <p:cNvPr id="3" name="Content Placeholder 2"/>
          <p:cNvSpPr>
            <a:spLocks noGrp="1"/>
          </p:cNvSpPr>
          <p:nvPr>
            <p:ph idx="1"/>
          </p:nvPr>
        </p:nvSpPr>
        <p:spPr/>
        <p:txBody>
          <a:bodyPr/>
          <a:lstStyle/>
          <a:p>
            <a:r>
              <a:rPr lang="en-US" dirty="0"/>
              <a:t>South Carolina Statute 4-3-10 states “Abbeville County is bounded as follows:  on the southwest by the Savannah River, by which it is separated from Georgia, on the northwest by Anderson County, from which it is separated by a line (the old Indian boundary)….; on the northeast by Laurens County, from which it is separated by the Saluda River…”</a:t>
            </a:r>
          </a:p>
        </p:txBody>
      </p:sp>
    </p:spTree>
    <p:extLst>
      <p:ext uri="{BB962C8B-B14F-4D97-AF65-F5344CB8AC3E}">
        <p14:creationId xmlns:p14="http://schemas.microsoft.com/office/powerpoint/2010/main" val="2217285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
        <p:nvSpPr>
          <p:cNvPr id="3" name="Content Placeholder 2"/>
          <p:cNvSpPr>
            <a:spLocks noGrp="1"/>
          </p:cNvSpPr>
          <p:nvPr>
            <p:ph idx="1"/>
          </p:nvPr>
        </p:nvSpPr>
        <p:spPr>
          <a:xfrm>
            <a:off x="457200" y="1600200"/>
            <a:ext cx="8229600" cy="5181600"/>
          </a:xfrm>
        </p:spPr>
        <p:txBody>
          <a:bodyPr>
            <a:normAutofit/>
          </a:bodyPr>
          <a:lstStyle/>
          <a:p>
            <a:r>
              <a:rPr lang="en-US" dirty="0"/>
              <a:t>South Carolina Statute 4-3-40 states “Anderson County is bounded as follows:  …on the northeast and east by Greenville County, from which it is separated by the Saluda River; on the southeast by Abbeville County, from which it is divided by a line drawn from a marked gum on the east bank of the Savannah River, at the foot of Grape Shoals, to a willow oak, marked “A. &amp; P.,” on the south side of the Saluda River”</a:t>
            </a:r>
          </a:p>
        </p:txBody>
      </p:sp>
    </p:spTree>
    <p:extLst>
      <p:ext uri="{BB962C8B-B14F-4D97-AF65-F5344CB8AC3E}">
        <p14:creationId xmlns:p14="http://schemas.microsoft.com/office/powerpoint/2010/main" val="2509176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
        <p:nvSpPr>
          <p:cNvPr id="3" name="Content Placeholder 2"/>
          <p:cNvSpPr>
            <a:spLocks noGrp="1"/>
          </p:cNvSpPr>
          <p:nvPr>
            <p:ph idx="1"/>
          </p:nvPr>
        </p:nvSpPr>
        <p:spPr/>
        <p:txBody>
          <a:bodyPr/>
          <a:lstStyle/>
          <a:p>
            <a:r>
              <a:rPr lang="en-US" dirty="0"/>
              <a:t>The same description “a line drawn from a marked gum on the east bank of the Savannah River, at the foot of Grape Shoals, to a willow oak, marked “A. &amp; P.,” on the south side of the Saluda River” also appears with the description for Abbeville County in SC Statute 4-3-10 and that description parenthetically includes the term “old Indian boundary” as part of the description</a:t>
            </a:r>
          </a:p>
        </p:txBody>
      </p:sp>
    </p:spTree>
    <p:extLst>
      <p:ext uri="{BB962C8B-B14F-4D97-AF65-F5344CB8AC3E}">
        <p14:creationId xmlns:p14="http://schemas.microsoft.com/office/powerpoint/2010/main" val="2688976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sp>
        <p:nvSpPr>
          <p:cNvPr id="7" name="Content Placeholder 6"/>
          <p:cNvSpPr>
            <a:spLocks noGrp="1"/>
          </p:cNvSpPr>
          <p:nvPr>
            <p:ph idx="1"/>
          </p:nvPr>
        </p:nvSpPr>
        <p:spPr/>
        <p:txBody>
          <a:bodyPr/>
          <a:lstStyle/>
          <a:p>
            <a:r>
              <a:rPr lang="en-US" dirty="0"/>
              <a:t>The purpose of the 1766 Cherokee Boundary was to keep settlers on the colony’s side of the line</a:t>
            </a:r>
          </a:p>
          <a:p>
            <a:r>
              <a:rPr lang="en-US" dirty="0"/>
              <a:t>Thus the Boundary was a hard line beyond which no grants could be obtained</a:t>
            </a:r>
          </a:p>
          <a:p>
            <a:r>
              <a:rPr lang="en-US" dirty="0"/>
              <a:t>Settlers poured in and grants were made right up to, but not across the boundary</a:t>
            </a:r>
          </a:p>
          <a:p>
            <a:r>
              <a:rPr lang="en-US" dirty="0"/>
              <a:t>But….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813494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sp>
        <p:nvSpPr>
          <p:cNvPr id="7" name="Content Placeholder 6"/>
          <p:cNvSpPr>
            <a:spLocks noGrp="1"/>
          </p:cNvSpPr>
          <p:nvPr>
            <p:ph idx="1"/>
          </p:nvPr>
        </p:nvSpPr>
        <p:spPr/>
        <p:txBody>
          <a:bodyPr/>
          <a:lstStyle/>
          <a:p>
            <a:r>
              <a:rPr lang="en-US" dirty="0"/>
              <a:t>…10 years later there was a small change in how the colony was governed</a:t>
            </a:r>
          </a:p>
          <a:p>
            <a:r>
              <a:rPr lang="en-US" dirty="0"/>
              <a:t>In 1776 the colonists deposed the English and took over the government of the new State of South Carolina</a:t>
            </a:r>
          </a:p>
          <a:p>
            <a:r>
              <a:rPr lang="en-US" dirty="0"/>
              <a:t>In 1777 the Cherokee ceded the land west of the  boundary to the new state by treaty</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1273337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sp>
        <p:nvSpPr>
          <p:cNvPr id="7" name="Content Placeholder 6"/>
          <p:cNvSpPr>
            <a:spLocks noGrp="1"/>
          </p:cNvSpPr>
          <p:nvPr>
            <p:ph idx="1"/>
          </p:nvPr>
        </p:nvSpPr>
        <p:spPr>
          <a:xfrm>
            <a:off x="457200" y="1600200"/>
            <a:ext cx="8229600" cy="4648200"/>
          </a:xfrm>
        </p:spPr>
        <p:txBody>
          <a:bodyPr>
            <a:normAutofit/>
          </a:bodyPr>
          <a:lstStyle/>
          <a:p>
            <a:r>
              <a:rPr lang="en-US" dirty="0"/>
              <a:t>After the conclusion of the Revolution the State of South Carolina began in earnest to issue grants in what had been the Cherokee lands</a:t>
            </a:r>
          </a:p>
          <a:p>
            <a:r>
              <a:rPr lang="en-US" dirty="0"/>
              <a:t>Because much of the land in what is now Abbeville County had already been granted up to the 1766 Boundary, it was also a hard line for the grants adjoining it in what is now Anderson County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2589728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sp>
        <p:nvSpPr>
          <p:cNvPr id="7" name="Content Placeholder 6"/>
          <p:cNvSpPr>
            <a:spLocks noGrp="1"/>
          </p:cNvSpPr>
          <p:nvPr>
            <p:ph idx="1"/>
          </p:nvPr>
        </p:nvSpPr>
        <p:spPr>
          <a:xfrm>
            <a:off x="457200" y="1386068"/>
            <a:ext cx="8229600" cy="5319532"/>
          </a:xfrm>
        </p:spPr>
        <p:txBody>
          <a:bodyPr>
            <a:normAutofit/>
          </a:bodyPr>
          <a:lstStyle/>
          <a:p>
            <a:r>
              <a:rPr lang="en-US" dirty="0"/>
              <a:t>Our first step was to research to find as many early grants along this line as possible</a:t>
            </a:r>
          </a:p>
          <a:p>
            <a:r>
              <a:rPr lang="en-US" dirty="0"/>
              <a:t>We searched the records in both Abbeville and Anderson county offices, but we found most grants through our research at South Carolina Archives and History</a:t>
            </a:r>
          </a:p>
          <a:p>
            <a:r>
              <a:rPr lang="en-US" dirty="0"/>
              <a:t>The grants describe this line in various ways: Old Indian Line, Cherokee Land, Ancient Boundary, Land Laid Out, etc.</a:t>
            </a:r>
          </a:p>
          <a:p>
            <a:r>
              <a:rPr lang="en-US" dirty="0"/>
              <a:t>Examples are shown in Figs. 4 &amp; 5</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2203039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016919"/>
            <a:ext cx="7886700" cy="3234531"/>
          </a:xfrm>
        </p:spPr>
        <p:txBody>
          <a:bodyPr>
            <a:normAutofit lnSpcReduction="10000"/>
          </a:bodyPr>
          <a:lstStyle/>
          <a:p>
            <a:endParaRPr lang="en-US" dirty="0" smtClean="0"/>
          </a:p>
          <a:p>
            <a:r>
              <a:rPr lang="en-US" sz="1800" dirty="0"/>
              <a:t>Notify County Administrators in advance of planned work</a:t>
            </a:r>
          </a:p>
          <a:p>
            <a:r>
              <a:rPr lang="en-US" sz="1800" dirty="0"/>
              <a:t>Conduct historical research for documentary evidence of boundaries  </a:t>
            </a:r>
          </a:p>
          <a:p>
            <a:r>
              <a:rPr lang="en-US" sz="1800" dirty="0"/>
              <a:t>Perform field work to locate monuments and corroborating evidence and position on State Plane Coordinates</a:t>
            </a:r>
          </a:p>
          <a:p>
            <a:r>
              <a:rPr lang="en-US" sz="1800" dirty="0"/>
              <a:t>Share preliminary findings with county officials for impact analysis and to plan public meetings</a:t>
            </a:r>
          </a:p>
          <a:p>
            <a:r>
              <a:rPr lang="en-US" sz="1800" dirty="0"/>
              <a:t>Receive feedback and input from local officials and public</a:t>
            </a:r>
          </a:p>
          <a:p>
            <a:r>
              <a:rPr lang="en-US" sz="1800" dirty="0"/>
              <a:t>Review and update findings, as appropriate</a:t>
            </a:r>
          </a:p>
          <a:p>
            <a:r>
              <a:rPr lang="en-US" sz="1800" dirty="0"/>
              <a:t>Work to build cooperation with affected parties </a:t>
            </a:r>
          </a:p>
        </p:txBody>
      </p:sp>
      <p:sp>
        <p:nvSpPr>
          <p:cNvPr id="5" name="Slide Number Placeholder 4"/>
          <p:cNvSpPr>
            <a:spLocks noGrp="1"/>
          </p:cNvSpPr>
          <p:nvPr>
            <p:ph type="sldNum" sz="quarter" idx="4294967295"/>
          </p:nvPr>
        </p:nvSpPr>
        <p:spPr/>
        <p:txBody>
          <a:bodyPr/>
          <a:lstStyle/>
          <a:p>
            <a:fld id="{71BD9442-7015-4E1E-A751-FB3645ED61D5}" type="slidenum">
              <a:rPr lang="en-US" smtClean="0"/>
              <a:t>3</a:t>
            </a:fld>
            <a:endParaRPr lang="en-US" dirty="0"/>
          </a:p>
        </p:txBody>
      </p:sp>
      <p:sp>
        <p:nvSpPr>
          <p:cNvPr id="7" name="Title 1"/>
          <p:cNvSpPr txBox="1">
            <a:spLocks/>
          </p:cNvSpPr>
          <p:nvPr/>
        </p:nvSpPr>
        <p:spPr>
          <a:xfrm>
            <a:off x="1485900" y="1039255"/>
            <a:ext cx="6343650" cy="569110"/>
          </a:xfrm>
          <a:prstGeom prst="rect">
            <a:avLst/>
          </a:prstGeom>
        </p:spPr>
        <p:txBody>
          <a:bodyPr vert="horz" lIns="0" rIns="0" bIns="0" anchor="b">
            <a:normAutofit fontScale="97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750" dirty="0">
                <a:solidFill>
                  <a:schemeClr val="tx1"/>
                </a:solidFill>
              </a:rPr>
              <a:t>Steps for Clarifying Boundaries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19849"/>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7108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65351" y="1386068"/>
            <a:ext cx="7064249" cy="5136703"/>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1135438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19400" y="1143000"/>
            <a:ext cx="3657599" cy="5543901"/>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827251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sp>
        <p:nvSpPr>
          <p:cNvPr id="7" name="Content Placeholder 6"/>
          <p:cNvSpPr>
            <a:spLocks noGrp="1"/>
          </p:cNvSpPr>
          <p:nvPr>
            <p:ph idx="1"/>
          </p:nvPr>
        </p:nvSpPr>
        <p:spPr>
          <a:xfrm>
            <a:off x="457200" y="1282179"/>
            <a:ext cx="8229600" cy="5423421"/>
          </a:xfrm>
        </p:spPr>
        <p:txBody>
          <a:bodyPr>
            <a:normAutofit/>
          </a:bodyPr>
          <a:lstStyle/>
          <a:p>
            <a:r>
              <a:rPr lang="en-US" dirty="0"/>
              <a:t>Out of all the grants recovered in this process, 26 had sufficient information to allow us to place them with some confidence in a geographic location along the 1766 Boundary line</a:t>
            </a:r>
          </a:p>
          <a:p>
            <a:r>
              <a:rPr lang="en-US" dirty="0"/>
              <a:t>All 26 were from 1791 or earlier</a:t>
            </a:r>
          </a:p>
          <a:p>
            <a:r>
              <a:rPr lang="en-US" dirty="0"/>
              <a:t>This was done using ancillary information shown on the grants – roads, streams and rivers, </a:t>
            </a:r>
            <a:r>
              <a:rPr lang="en-US" dirty="0" err="1"/>
              <a:t>adjoiners</a:t>
            </a:r>
            <a:r>
              <a:rPr lang="en-US" dirty="0"/>
              <a:t>, etc.</a:t>
            </a:r>
          </a:p>
          <a:p>
            <a:r>
              <a:rPr lang="en-US" dirty="0"/>
              <a:t>Those 26 grants are shown on Fig. 6</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2623261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05117" y="1386068"/>
            <a:ext cx="7423332" cy="5014732"/>
          </a:xfrm>
          <a:prstGeom prst="rect">
            <a:avLst/>
          </a:prstGeom>
        </p:spPr>
      </p:pic>
    </p:spTree>
    <p:extLst>
      <p:ext uri="{BB962C8B-B14F-4D97-AF65-F5344CB8AC3E}">
        <p14:creationId xmlns:p14="http://schemas.microsoft.com/office/powerpoint/2010/main" val="642598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sp>
        <p:nvSpPr>
          <p:cNvPr id="7" name="Content Placeholder 6"/>
          <p:cNvSpPr>
            <a:spLocks noGrp="1"/>
          </p:cNvSpPr>
          <p:nvPr>
            <p:ph idx="1"/>
          </p:nvPr>
        </p:nvSpPr>
        <p:spPr/>
        <p:txBody>
          <a:bodyPr>
            <a:normAutofit/>
          </a:bodyPr>
          <a:lstStyle/>
          <a:p>
            <a:r>
              <a:rPr lang="en-US" dirty="0"/>
              <a:t>These 26 were overlaid on the current GIS parcel information to see if the outline of the original grant was visible in the current property lines</a:t>
            </a:r>
          </a:p>
          <a:p>
            <a:r>
              <a:rPr lang="en-US" dirty="0"/>
              <a:t>Of the 26 we identified 5 that appeared to still be visible in the GIS information, and for which there are existing property corners at, or near, original grant corners</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2748264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sp>
        <p:nvSpPr>
          <p:cNvPr id="7" name="Content Placeholder 6"/>
          <p:cNvSpPr>
            <a:spLocks noGrp="1"/>
          </p:cNvSpPr>
          <p:nvPr>
            <p:ph idx="1"/>
          </p:nvPr>
        </p:nvSpPr>
        <p:spPr/>
        <p:txBody>
          <a:bodyPr/>
          <a:lstStyle/>
          <a:p>
            <a:r>
              <a:rPr lang="en-US" dirty="0"/>
              <a:t>These corners, perpetuated forward for almost 250 years, are the best and most nearly contemporaneous evidence of the original location of the 1766 Cherokee Boundary </a:t>
            </a:r>
            <a:r>
              <a:rPr lang="en-US" u="sng" dirty="0"/>
              <a:t>as it was surveyed and marked</a:t>
            </a:r>
          </a:p>
          <a:p>
            <a:r>
              <a:rPr lang="en-US" dirty="0"/>
              <a:t>Those 5 grants are shown in Fig. 7</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701842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790" y="1370806"/>
            <a:ext cx="8586210" cy="5106194"/>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3261399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20049543">
            <a:off x="904607" y="1438280"/>
            <a:ext cx="3439896" cy="4770564"/>
          </a:xfrm>
        </p:spPr>
      </p:pic>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56298" y="1600200"/>
            <a:ext cx="4022404" cy="4525962"/>
          </a:xfr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3215457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1301851">
            <a:off x="934158" y="2216248"/>
            <a:ext cx="3305011" cy="3968281"/>
          </a:xfr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882271"/>
            <a:ext cx="4038599" cy="3961820"/>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1640201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14052885">
            <a:off x="1210013" y="1720852"/>
            <a:ext cx="3012942" cy="4407940"/>
          </a:xfr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750725"/>
            <a:ext cx="4038599" cy="4224912"/>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1896006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98784" y="1687143"/>
            <a:ext cx="3146432" cy="4073081"/>
          </a:xfrm>
          <a:ln>
            <a:solidFill>
              <a:schemeClr val="tx1"/>
            </a:solidFill>
          </a:ln>
        </p:spPr>
      </p:pic>
      <p:sp>
        <p:nvSpPr>
          <p:cNvPr id="5" name="Title 4"/>
          <p:cNvSpPr>
            <a:spLocks noGrp="1"/>
          </p:cNvSpPr>
          <p:nvPr>
            <p:ph type="title"/>
          </p:nvPr>
        </p:nvSpPr>
        <p:spPr>
          <a:xfrm>
            <a:off x="628650" y="1081218"/>
            <a:ext cx="7886700" cy="511709"/>
          </a:xfrm>
        </p:spPr>
        <p:txBody>
          <a:bodyPr>
            <a:normAutofit fontScale="90000"/>
          </a:bodyPr>
          <a:lstStyle/>
          <a:p>
            <a:pPr algn="ctr"/>
            <a:r>
              <a:rPr lang="en-US" sz="3675" dirty="0">
                <a:solidFill>
                  <a:schemeClr val="tx1"/>
                </a:solidFill>
              </a:rPr>
              <a:t>Public Meeting Notification</a:t>
            </a:r>
          </a:p>
        </p:txBody>
      </p:sp>
    </p:spTree>
    <p:extLst>
      <p:ext uri="{BB962C8B-B14F-4D97-AF65-F5344CB8AC3E}">
        <p14:creationId xmlns:p14="http://schemas.microsoft.com/office/powerpoint/2010/main" val="3575642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19937913">
            <a:off x="954232" y="1664910"/>
            <a:ext cx="3457184" cy="4525963"/>
          </a:xfr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039904"/>
            <a:ext cx="4038599" cy="3646555"/>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4185972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19773709">
            <a:off x="566737" y="1969420"/>
            <a:ext cx="4328767" cy="2813375"/>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900196" y="2667001"/>
            <a:ext cx="5140854" cy="2590799"/>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3760065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sp>
        <p:nvSpPr>
          <p:cNvPr id="7" name="Content Placeholder 6"/>
          <p:cNvSpPr>
            <a:spLocks noGrp="1"/>
          </p:cNvSpPr>
          <p:nvPr>
            <p:ph idx="1"/>
          </p:nvPr>
        </p:nvSpPr>
        <p:spPr>
          <a:xfrm>
            <a:off x="381000" y="1600200"/>
            <a:ext cx="8305800" cy="5181600"/>
          </a:xfrm>
        </p:spPr>
        <p:txBody>
          <a:bodyPr/>
          <a:lstStyle/>
          <a:p>
            <a:r>
              <a:rPr lang="en-US" dirty="0"/>
              <a:t>The five grants gave us 5 property corner locations that we are confident are, or are near, the location of the original grant corners </a:t>
            </a:r>
          </a:p>
          <a:p>
            <a:r>
              <a:rPr lang="en-US" dirty="0"/>
              <a:t>The grants are from 1791 or earlier, thus the grant corners are the most nearly contemporaneous evidence of where the 1766 Cherokee Boundary was run</a:t>
            </a:r>
          </a:p>
          <a:p>
            <a:r>
              <a:rPr lang="en-US" dirty="0"/>
              <a:t>To bridge between the grant corners we sought the oldest and most definite records we could find in the two deed registries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709564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86068"/>
            <a:ext cx="7215932" cy="5133258"/>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4113181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sp>
        <p:nvSpPr>
          <p:cNvPr id="7" name="Content Placeholder 6"/>
          <p:cNvSpPr>
            <a:spLocks noGrp="1"/>
          </p:cNvSpPr>
          <p:nvPr>
            <p:ph idx="1"/>
          </p:nvPr>
        </p:nvSpPr>
        <p:spPr>
          <a:xfrm>
            <a:off x="457200" y="1600200"/>
            <a:ext cx="8229600" cy="5105400"/>
          </a:xfrm>
        </p:spPr>
        <p:txBody>
          <a:bodyPr>
            <a:normAutofit/>
          </a:bodyPr>
          <a:lstStyle/>
          <a:p>
            <a:r>
              <a:rPr lang="en-US" dirty="0"/>
              <a:t>Point 1 is a calculated point about 50’ northeast of the edge of water of Russell Lake – we would propose setting a monument there</a:t>
            </a:r>
          </a:p>
          <a:p>
            <a:r>
              <a:rPr lang="en-US" dirty="0"/>
              <a:t>This point is on the extended alignment of Points 2 and 3</a:t>
            </a:r>
          </a:p>
          <a:p>
            <a:r>
              <a:rPr lang="en-US" dirty="0"/>
              <a:t>Point 2 is an existing property corner shown on an Abbeville plat from 1995 and an Anderson plat from 1925</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652539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7491" y="1981200"/>
            <a:ext cx="4662435" cy="3657600"/>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74233" y="1405624"/>
            <a:ext cx="3431568" cy="5147576"/>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3142650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p>
        </p:txBody>
      </p:sp>
      <p:sp>
        <p:nvSpPr>
          <p:cNvPr id="7" name="Content Placeholder 6"/>
          <p:cNvSpPr>
            <a:spLocks noGrp="1"/>
          </p:cNvSpPr>
          <p:nvPr>
            <p:ph sz="half" idx="1"/>
          </p:nvPr>
        </p:nvSpPr>
        <p:spPr>
          <a:xfrm>
            <a:off x="457200" y="1600201"/>
            <a:ext cx="7962900" cy="1219199"/>
          </a:xfrm>
        </p:spPr>
        <p:txBody>
          <a:bodyPr/>
          <a:lstStyle/>
          <a:p>
            <a:r>
              <a:rPr lang="en-US" dirty="0"/>
              <a:t>Point 3 is an existing property corner shown on an Anderson County plat from 1981 as “Old Stone”</a:t>
            </a:r>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219200" y="2843213"/>
            <a:ext cx="6705600" cy="3771899"/>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39107603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p>
        </p:txBody>
      </p:sp>
      <p:sp>
        <p:nvSpPr>
          <p:cNvPr id="7" name="Content Placeholder 6"/>
          <p:cNvSpPr>
            <a:spLocks noGrp="1"/>
          </p:cNvSpPr>
          <p:nvPr>
            <p:ph sz="half" idx="1"/>
          </p:nvPr>
        </p:nvSpPr>
        <p:spPr>
          <a:xfrm>
            <a:off x="457200" y="1600201"/>
            <a:ext cx="3505200" cy="4876799"/>
          </a:xfrm>
        </p:spPr>
        <p:txBody>
          <a:bodyPr>
            <a:normAutofit/>
          </a:bodyPr>
          <a:lstStyle/>
          <a:p>
            <a:r>
              <a:rPr lang="en-US" dirty="0"/>
              <a:t>Point 4 is a stone with an “X” described in an Anderson County plat from 1916</a:t>
            </a:r>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360280" y="1143000"/>
            <a:ext cx="4038600" cy="5384800"/>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38018662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p>
        </p:txBody>
      </p:sp>
      <p:sp>
        <p:nvSpPr>
          <p:cNvPr id="2" name="Content Placeholder 1"/>
          <p:cNvSpPr>
            <a:spLocks noGrp="1"/>
          </p:cNvSpPr>
          <p:nvPr>
            <p:ph sz="half" idx="1"/>
          </p:nvPr>
        </p:nvSpPr>
        <p:spPr>
          <a:xfrm>
            <a:off x="381000" y="1600200"/>
            <a:ext cx="4114800" cy="5029200"/>
          </a:xfrm>
        </p:spPr>
        <p:txBody>
          <a:bodyPr>
            <a:normAutofit lnSpcReduction="10000"/>
          </a:bodyPr>
          <a:lstStyle/>
          <a:p>
            <a:r>
              <a:rPr lang="en-US" dirty="0"/>
              <a:t>Point 5 is shown on the same 1916 plat as   Point 4</a:t>
            </a:r>
          </a:p>
          <a:p>
            <a:r>
              <a:rPr lang="en-US" dirty="0"/>
              <a:t>Point 5 is also at, or near, the corner of the 1791 </a:t>
            </a:r>
            <a:r>
              <a:rPr lang="en-US" dirty="0" err="1"/>
              <a:t>Lessly</a:t>
            </a:r>
            <a:r>
              <a:rPr lang="en-US" dirty="0"/>
              <a:t> grant</a:t>
            </a:r>
          </a:p>
          <a:p>
            <a:r>
              <a:rPr lang="en-US" dirty="0"/>
              <a:t>Plat gives N 53° 30’ E 3268’</a:t>
            </a:r>
          </a:p>
          <a:p>
            <a:r>
              <a:rPr lang="en-US" dirty="0"/>
              <a:t>Our survey results in </a:t>
            </a:r>
            <a:r>
              <a:rPr lang="en-US" u="sng" dirty="0"/>
              <a:t>grid</a:t>
            </a:r>
            <a:r>
              <a:rPr lang="en-US" dirty="0"/>
              <a:t> bearing and distance of    N 54° 48’ 21” E  3248.61’</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17606" y="1282619"/>
            <a:ext cx="4092994" cy="5435761"/>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3306563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910" y="1600200"/>
            <a:ext cx="8050179" cy="4525963"/>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3726450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93689"/>
            <a:ext cx="8229600" cy="1139825"/>
          </a:xfrm>
        </p:spPr>
        <p:txBody>
          <a:bodyPr rtlCol="0">
            <a:normAutofit fontScale="90000"/>
          </a:bodyPr>
          <a:lstStyle/>
          <a:p>
            <a:pPr algn="ctr" eaLnBrk="1" fontAlgn="auto" hangingPunct="1">
              <a:spcAft>
                <a:spcPts val="0"/>
              </a:spcAft>
              <a:defRPr/>
            </a:pPr>
            <a:r>
              <a:rPr lang="en-US" sz="3600" dirty="0" smtClean="0">
                <a:solidFill>
                  <a:schemeClr val="tx1"/>
                </a:solidFill>
                <a:effectLst/>
              </a:rPr>
              <a:t>Scatter Gram of Differences</a:t>
            </a:r>
            <a:br>
              <a:rPr lang="en-US" sz="3600" dirty="0" smtClean="0">
                <a:solidFill>
                  <a:schemeClr val="tx1"/>
                </a:solidFill>
                <a:effectLst/>
              </a:rPr>
            </a:br>
            <a:r>
              <a:rPr lang="en-US" sz="3600" dirty="0" smtClean="0">
                <a:solidFill>
                  <a:schemeClr val="tx1"/>
                </a:solidFill>
                <a:effectLst/>
              </a:rPr>
              <a:t>Between Observations</a:t>
            </a:r>
            <a:r>
              <a:rPr lang="en-US" dirty="0" smtClean="0"/>
              <a:t/>
            </a:r>
            <a:br>
              <a:rPr lang="en-US" dirty="0" smtClean="0"/>
            </a:br>
            <a:r>
              <a:rPr lang="en-US" sz="1800" dirty="0" smtClean="0">
                <a:solidFill>
                  <a:schemeClr val="tx1"/>
                </a:solidFill>
                <a:effectLst/>
              </a:rPr>
              <a:t>2 – Five Minute Sessions</a:t>
            </a:r>
          </a:p>
        </p:txBody>
      </p:sp>
      <p:graphicFrame>
        <p:nvGraphicFramePr>
          <p:cNvPr id="4" name="Content Placeholder 3"/>
          <p:cNvGraphicFramePr>
            <a:graphicFrameLocks noGrp="1"/>
          </p:cNvGraphicFramePr>
          <p:nvPr>
            <p:ph idx="1"/>
          </p:nvPr>
        </p:nvGraphicFramePr>
        <p:xfrm>
          <a:off x="1328057" y="1875974"/>
          <a:ext cx="6930571"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30724" name="Oval 4"/>
          <p:cNvSpPr>
            <a:spLocks noChangeArrowheads="1"/>
          </p:cNvSpPr>
          <p:nvPr/>
        </p:nvSpPr>
        <p:spPr bwMode="auto">
          <a:xfrm>
            <a:off x="2286000" y="2590800"/>
            <a:ext cx="3657600" cy="3200400"/>
          </a:xfrm>
          <a:prstGeom prst="ellipse">
            <a:avLst/>
          </a:prstGeom>
          <a:noFill/>
          <a:ln w="28575" algn="ctr">
            <a:solidFill>
              <a:schemeClr val="tx1"/>
            </a:solidFill>
            <a:round/>
            <a:headEnd type="diamond" w="med" len="med"/>
            <a:tailEnd type="triangle" w="med" len="med"/>
          </a:ln>
        </p:spPr>
        <p:txBody>
          <a:bodyPr anchor="b"/>
          <a:lstStyle/>
          <a:p>
            <a:pPr fontAlgn="base">
              <a:spcBef>
                <a:spcPct val="0"/>
              </a:spcBef>
              <a:spcAft>
                <a:spcPct val="0"/>
              </a:spcAft>
            </a:pPr>
            <a:endParaRPr lang="en-US" sz="2400" dirty="0">
              <a:solidFill>
                <a:prstClr val="black"/>
              </a:solidFill>
              <a:latin typeface="Calibri" pitchFamily="34" charset="0"/>
            </a:endParaRPr>
          </a:p>
        </p:txBody>
      </p:sp>
      <p:sp>
        <p:nvSpPr>
          <p:cNvPr id="44037" name="Rectangle 5"/>
          <p:cNvSpPr>
            <a:spLocks noChangeArrowheads="1"/>
          </p:cNvSpPr>
          <p:nvPr/>
        </p:nvSpPr>
        <p:spPr bwMode="auto">
          <a:xfrm>
            <a:off x="2759075" y="1603375"/>
            <a:ext cx="3642344"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RMSE(2-D) = 0.020m @95%</a:t>
            </a:r>
          </a:p>
        </p:txBody>
      </p:sp>
      <p:sp>
        <p:nvSpPr>
          <p:cNvPr id="44038" name="Rectangle 6"/>
          <p:cNvSpPr>
            <a:spLocks noChangeArrowheads="1"/>
          </p:cNvSpPr>
          <p:nvPr/>
        </p:nvSpPr>
        <p:spPr bwMode="auto">
          <a:xfrm>
            <a:off x="2940051" y="6304756"/>
            <a:ext cx="2668679"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Axis Units in Meters</a:t>
            </a:r>
          </a:p>
        </p:txBody>
      </p:sp>
      <p:sp>
        <p:nvSpPr>
          <p:cNvPr id="30727" name="TextBox 6"/>
          <p:cNvSpPr txBox="1">
            <a:spLocks noChangeArrowheads="1"/>
          </p:cNvSpPr>
          <p:nvPr/>
        </p:nvSpPr>
        <p:spPr bwMode="auto">
          <a:xfrm>
            <a:off x="5210175" y="2147889"/>
            <a:ext cx="2194832"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FF0000"/>
                </a:solidFill>
                <a:latin typeface="Calibri" pitchFamily="34" charset="0"/>
              </a:rPr>
              <a:t>0.015m = ~0.05’</a:t>
            </a:r>
          </a:p>
        </p:txBody>
      </p:sp>
      <p:sp>
        <p:nvSpPr>
          <p:cNvPr id="3" name="Slide Number Placeholder 2"/>
          <p:cNvSpPr>
            <a:spLocks noGrp="1"/>
          </p:cNvSpPr>
          <p:nvPr>
            <p:ph type="sldNum" sz="quarter" idx="12"/>
          </p:nvPr>
        </p:nvSpPr>
        <p:spPr/>
        <p:txBody>
          <a:bodyPr/>
          <a:lstStyle/>
          <a:p>
            <a:fld id="{753F07CF-6503-4887-A1B1-2E2BCEE34CB9}" type="slidenum">
              <a:rPr lang="en-US" sz="1200" smtClean="0">
                <a:solidFill>
                  <a:srgbClr val="1F497D">
                    <a:shade val="90000"/>
                  </a:srgbClr>
                </a:solidFill>
              </a:rPr>
              <a:pPr/>
              <a:t>5</a:t>
            </a:fld>
            <a:endParaRPr lang="en-US" sz="1200" dirty="0">
              <a:solidFill>
                <a:srgbClr val="1F497D">
                  <a:shade val="90000"/>
                </a:srgbClr>
              </a:solidFill>
            </a:endParaRPr>
          </a:p>
        </p:txBody>
      </p:sp>
    </p:spTree>
    <p:extLst>
      <p:ext uri="{BB962C8B-B14F-4D97-AF65-F5344CB8AC3E}">
        <p14:creationId xmlns:p14="http://schemas.microsoft.com/office/powerpoint/2010/main" val="4973521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20351"/>
            <a:ext cx="8229600" cy="4485661"/>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16298251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sp>
        <p:nvSpPr>
          <p:cNvPr id="7" name="Content Placeholder 6"/>
          <p:cNvSpPr>
            <a:spLocks noGrp="1"/>
          </p:cNvSpPr>
          <p:nvPr>
            <p:ph idx="1"/>
          </p:nvPr>
        </p:nvSpPr>
        <p:spPr>
          <a:xfrm>
            <a:off x="457200" y="1386068"/>
            <a:ext cx="8229600" cy="5319532"/>
          </a:xfrm>
        </p:spPr>
        <p:txBody>
          <a:bodyPr>
            <a:normAutofit/>
          </a:bodyPr>
          <a:lstStyle/>
          <a:p>
            <a:r>
              <a:rPr lang="en-US" dirty="0"/>
              <a:t>Point 6 is an 1” Pipe in a stone pile, a current property corner, described on an Abbeville County plat from 1906 as “Stone XO…Bordering on the Anderson County line” and also as “Stone XO S 68 W from Poplar” on a 1927 plat</a:t>
            </a:r>
          </a:p>
          <a:p>
            <a:r>
              <a:rPr lang="en-US" dirty="0"/>
              <a:t>Both plats are by William L. Mitchell </a:t>
            </a:r>
          </a:p>
          <a:p>
            <a:r>
              <a:rPr lang="en-US" dirty="0"/>
              <a:t>Mitchell was active around the turn of the twentieth century and surveyed all along the Abbeville-Anderson line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14371248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18665" y="1386068"/>
            <a:ext cx="3932499" cy="5243332"/>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52949" y="1272382"/>
            <a:ext cx="4074913" cy="5433218"/>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4270487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sp>
        <p:nvSpPr>
          <p:cNvPr id="7" name="Content Placeholder 6"/>
          <p:cNvSpPr>
            <a:spLocks noGrp="1"/>
          </p:cNvSpPr>
          <p:nvPr>
            <p:ph idx="1"/>
          </p:nvPr>
        </p:nvSpPr>
        <p:spPr/>
        <p:txBody>
          <a:bodyPr>
            <a:normAutofit lnSpcReduction="10000"/>
          </a:bodyPr>
          <a:lstStyle/>
          <a:p>
            <a:r>
              <a:rPr lang="en-US" dirty="0"/>
              <a:t>Point 7 is a current property corner (seen in approximate location on previous slide) and is a 1” pipe described as “</a:t>
            </a:r>
            <a:r>
              <a:rPr lang="en-US" dirty="0" err="1"/>
              <a:t>Sto</a:t>
            </a:r>
            <a:r>
              <a:rPr lang="en-US" dirty="0"/>
              <a:t> XO” on another 1906 plat by William L. Mitchell recorded in Anderson County</a:t>
            </a:r>
          </a:p>
          <a:p>
            <a:r>
              <a:rPr lang="en-US" dirty="0"/>
              <a:t>Point 7 is the southwest corner of this plat, Point 8 is the northeast corner</a:t>
            </a:r>
          </a:p>
          <a:p>
            <a:r>
              <a:rPr lang="en-US" dirty="0"/>
              <a:t>Point 8 is a Stone beside a 1” pipe described in 1906 as “</a:t>
            </a:r>
            <a:r>
              <a:rPr lang="en-US" dirty="0" err="1"/>
              <a:t>Sto</a:t>
            </a:r>
            <a:r>
              <a:rPr lang="en-US" dirty="0"/>
              <a:t> XO”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2444658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p>
        </p:txBody>
      </p:sp>
      <p:pic>
        <p:nvPicPr>
          <p:cNvPr id="2" name="Content Placeholder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1386068"/>
            <a:ext cx="3505200" cy="5414418"/>
          </a:xfrm>
        </p:spPr>
      </p:pic>
      <p:sp>
        <p:nvSpPr>
          <p:cNvPr id="3" name="Content Placeholder 2"/>
          <p:cNvSpPr>
            <a:spLocks noGrp="1"/>
          </p:cNvSpPr>
          <p:nvPr>
            <p:ph sz="half" idx="2"/>
          </p:nvPr>
        </p:nvSpPr>
        <p:spPr>
          <a:xfrm>
            <a:off x="3962400" y="1386068"/>
            <a:ext cx="4724400" cy="5319532"/>
          </a:xfrm>
        </p:spPr>
        <p:txBody>
          <a:bodyPr/>
          <a:lstStyle/>
          <a:p>
            <a:r>
              <a:rPr lang="en-US" dirty="0"/>
              <a:t>Bearings from Point 7 to Point 8 from the 1906 plat is N 51° 30’ E, N 50° 36’ E,       N 52° E versus </a:t>
            </a:r>
            <a:r>
              <a:rPr lang="en-US" u="sng" dirty="0"/>
              <a:t>grid</a:t>
            </a:r>
            <a:r>
              <a:rPr lang="en-US" dirty="0"/>
              <a:t> bearing measured in the field of N 52° 42’ 21” E</a:t>
            </a:r>
          </a:p>
          <a:p>
            <a:r>
              <a:rPr lang="en-US" dirty="0"/>
              <a:t>Distance from Point 7 to Point 8 calculated from 1906 plat is 4441.55’ versus measured </a:t>
            </a:r>
            <a:r>
              <a:rPr lang="en-US" u="sng" dirty="0"/>
              <a:t>grid</a:t>
            </a:r>
            <a:r>
              <a:rPr lang="en-US" dirty="0"/>
              <a:t> distance of 4394.94’</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12867962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p>
        </p:txBody>
      </p:sp>
      <p:sp>
        <p:nvSpPr>
          <p:cNvPr id="2" name="Content Placeholder 1"/>
          <p:cNvSpPr>
            <a:spLocks noGrp="1"/>
          </p:cNvSpPr>
          <p:nvPr>
            <p:ph sz="half" idx="1"/>
          </p:nvPr>
        </p:nvSpPr>
        <p:spPr>
          <a:xfrm>
            <a:off x="304800" y="1600200"/>
            <a:ext cx="3886200" cy="5029200"/>
          </a:xfrm>
        </p:spPr>
        <p:txBody>
          <a:bodyPr/>
          <a:lstStyle/>
          <a:p>
            <a:r>
              <a:rPr lang="en-US" dirty="0"/>
              <a:t>Point 9 is a current property corner and an 1-1/2” solid iron rod shown on two contemporary plats</a:t>
            </a:r>
          </a:p>
          <a:p>
            <a:r>
              <a:rPr lang="en-US" dirty="0"/>
              <a:t>One, a 1991 Anderson plat references pervious plats by Ragsdale in 1961 and Westbrook in 1939</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267200" y="1828800"/>
            <a:ext cx="4731808" cy="3548856"/>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21998696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1397006"/>
            <a:ext cx="8001000" cy="5394759"/>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32871345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p>
        </p:txBody>
      </p:sp>
      <p:sp>
        <p:nvSpPr>
          <p:cNvPr id="2" name="Content Placeholder 1"/>
          <p:cNvSpPr>
            <a:spLocks noGrp="1"/>
          </p:cNvSpPr>
          <p:nvPr>
            <p:ph sz="half" idx="1"/>
          </p:nvPr>
        </p:nvSpPr>
        <p:spPr>
          <a:xfrm>
            <a:off x="533400" y="1600200"/>
            <a:ext cx="3962400" cy="5105400"/>
          </a:xfrm>
        </p:spPr>
        <p:txBody>
          <a:bodyPr>
            <a:normAutofit lnSpcReduction="10000"/>
          </a:bodyPr>
          <a:lstStyle/>
          <a:p>
            <a:r>
              <a:rPr lang="en-US" dirty="0"/>
              <a:t>Point 10 is a current property corner, a ¾” rod</a:t>
            </a:r>
          </a:p>
          <a:p>
            <a:r>
              <a:rPr lang="en-US" dirty="0"/>
              <a:t>A 1919 Abbeville plat by Mitchell shows this corner as “</a:t>
            </a:r>
            <a:r>
              <a:rPr lang="en-US" dirty="0" err="1"/>
              <a:t>HKY</a:t>
            </a:r>
            <a:r>
              <a:rPr lang="en-US" dirty="0"/>
              <a:t> – bordering on the Anderson County line”</a:t>
            </a:r>
          </a:p>
          <a:p>
            <a:r>
              <a:rPr lang="en-US" dirty="0"/>
              <a:t>This corner is at or near the northeast corner of the 1768 </a:t>
            </a:r>
            <a:r>
              <a:rPr lang="en-US" dirty="0" err="1"/>
              <a:t>Wilkenson</a:t>
            </a:r>
            <a:r>
              <a:rPr lang="en-US" dirty="0"/>
              <a:t> grant</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29200" y="1206078"/>
            <a:ext cx="3057486" cy="5499522"/>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30513921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5546" y="1600200"/>
            <a:ext cx="7892908" cy="4525963"/>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9883759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p>
        </p:txBody>
      </p:sp>
      <p:sp>
        <p:nvSpPr>
          <p:cNvPr id="2" name="Content Placeholder 1"/>
          <p:cNvSpPr>
            <a:spLocks noGrp="1"/>
          </p:cNvSpPr>
          <p:nvPr>
            <p:ph sz="half" idx="1"/>
          </p:nvPr>
        </p:nvSpPr>
        <p:spPr>
          <a:xfrm>
            <a:off x="381000" y="1600200"/>
            <a:ext cx="3276600" cy="5029200"/>
          </a:xfrm>
        </p:spPr>
        <p:txBody>
          <a:bodyPr>
            <a:normAutofit lnSpcReduction="10000"/>
          </a:bodyPr>
          <a:lstStyle/>
          <a:p>
            <a:r>
              <a:rPr lang="en-US" dirty="0"/>
              <a:t>Point 11 is a current property corner and is described in Abbeville Deed Book 37, Page 573 as being “stone corner, on County line</a:t>
            </a:r>
          </a:p>
          <a:p>
            <a:r>
              <a:rPr lang="en-US" dirty="0"/>
              <a:t>The stone is beside a 36” White Oak</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606800" y="1828800"/>
            <a:ext cx="5080000" cy="3810000"/>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1423583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93689"/>
            <a:ext cx="8229600" cy="1139825"/>
          </a:xfrm>
        </p:spPr>
        <p:txBody>
          <a:bodyPr rtlCol="0">
            <a:normAutofit fontScale="90000"/>
          </a:bodyPr>
          <a:lstStyle/>
          <a:p>
            <a:pPr algn="ctr" eaLnBrk="1" fontAlgn="auto" hangingPunct="1">
              <a:spcAft>
                <a:spcPts val="0"/>
              </a:spcAft>
              <a:defRPr/>
            </a:pPr>
            <a:r>
              <a:rPr lang="en-US" sz="3600" dirty="0" smtClean="0">
                <a:solidFill>
                  <a:schemeClr val="tx1"/>
                </a:solidFill>
                <a:effectLst/>
              </a:rPr>
              <a:t>Scatter Gram of Differences</a:t>
            </a:r>
            <a:br>
              <a:rPr lang="en-US" sz="3600" dirty="0" smtClean="0">
                <a:solidFill>
                  <a:schemeClr val="tx1"/>
                </a:solidFill>
                <a:effectLst/>
              </a:rPr>
            </a:br>
            <a:r>
              <a:rPr lang="en-US" sz="3600" dirty="0" smtClean="0">
                <a:solidFill>
                  <a:schemeClr val="tx1"/>
                </a:solidFill>
                <a:effectLst/>
              </a:rPr>
              <a:t>Between Observations</a:t>
            </a:r>
            <a:r>
              <a:rPr lang="en-US" dirty="0" smtClean="0"/>
              <a:t/>
            </a:r>
            <a:br>
              <a:rPr lang="en-US" dirty="0" smtClean="0"/>
            </a:br>
            <a:r>
              <a:rPr lang="en-US" sz="1800" dirty="0" smtClean="0">
                <a:solidFill>
                  <a:schemeClr val="tx1"/>
                </a:solidFill>
                <a:effectLst/>
              </a:rPr>
              <a:t>2 – Five Minute Sessions</a:t>
            </a:r>
          </a:p>
        </p:txBody>
      </p:sp>
      <p:graphicFrame>
        <p:nvGraphicFramePr>
          <p:cNvPr id="4" name="Content Placeholder 3"/>
          <p:cNvGraphicFramePr>
            <a:graphicFrameLocks noGrp="1"/>
          </p:cNvGraphicFramePr>
          <p:nvPr>
            <p:ph idx="1"/>
          </p:nvPr>
        </p:nvGraphicFramePr>
        <p:xfrm>
          <a:off x="1328057" y="1875974"/>
          <a:ext cx="6930571"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30724" name="Oval 4"/>
          <p:cNvSpPr>
            <a:spLocks noChangeArrowheads="1"/>
          </p:cNvSpPr>
          <p:nvPr/>
        </p:nvSpPr>
        <p:spPr bwMode="auto">
          <a:xfrm>
            <a:off x="2286000" y="2590800"/>
            <a:ext cx="3657600" cy="3200400"/>
          </a:xfrm>
          <a:prstGeom prst="ellipse">
            <a:avLst/>
          </a:prstGeom>
          <a:noFill/>
          <a:ln w="28575" algn="ctr">
            <a:solidFill>
              <a:schemeClr val="tx1"/>
            </a:solidFill>
            <a:round/>
            <a:headEnd type="diamond" w="med" len="med"/>
            <a:tailEnd type="triangle" w="med" len="med"/>
          </a:ln>
        </p:spPr>
        <p:txBody>
          <a:bodyPr anchor="b"/>
          <a:lstStyle/>
          <a:p>
            <a:pPr fontAlgn="base">
              <a:spcBef>
                <a:spcPct val="0"/>
              </a:spcBef>
              <a:spcAft>
                <a:spcPct val="0"/>
              </a:spcAft>
            </a:pPr>
            <a:endParaRPr lang="en-US" sz="2400" dirty="0">
              <a:solidFill>
                <a:prstClr val="black"/>
              </a:solidFill>
              <a:latin typeface="Calibri" pitchFamily="34" charset="0"/>
            </a:endParaRPr>
          </a:p>
        </p:txBody>
      </p:sp>
      <p:sp>
        <p:nvSpPr>
          <p:cNvPr id="44037" name="Rectangle 5"/>
          <p:cNvSpPr>
            <a:spLocks noChangeArrowheads="1"/>
          </p:cNvSpPr>
          <p:nvPr/>
        </p:nvSpPr>
        <p:spPr bwMode="auto">
          <a:xfrm>
            <a:off x="2759075" y="1603375"/>
            <a:ext cx="3642344"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RMSE(2-D) = 0.020m @95%</a:t>
            </a:r>
          </a:p>
        </p:txBody>
      </p:sp>
      <p:sp>
        <p:nvSpPr>
          <p:cNvPr id="44038" name="Rectangle 6"/>
          <p:cNvSpPr>
            <a:spLocks noChangeArrowheads="1"/>
          </p:cNvSpPr>
          <p:nvPr/>
        </p:nvSpPr>
        <p:spPr bwMode="auto">
          <a:xfrm>
            <a:off x="2940051" y="6304756"/>
            <a:ext cx="2668679"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Axis Units in Meters</a:t>
            </a:r>
          </a:p>
        </p:txBody>
      </p:sp>
      <p:sp>
        <p:nvSpPr>
          <p:cNvPr id="30727" name="TextBox 6"/>
          <p:cNvSpPr txBox="1">
            <a:spLocks noChangeArrowheads="1"/>
          </p:cNvSpPr>
          <p:nvPr/>
        </p:nvSpPr>
        <p:spPr bwMode="auto">
          <a:xfrm>
            <a:off x="5210175" y="2147889"/>
            <a:ext cx="2194832"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FF0000"/>
                </a:solidFill>
                <a:latin typeface="Calibri" pitchFamily="34" charset="0"/>
              </a:rPr>
              <a:t>0.015m = ~0.05’</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2578596"/>
            <a:ext cx="3352800" cy="3301266"/>
          </a:xfrm>
          <a:prstGeom prst="rect">
            <a:avLst/>
          </a:prstGeom>
        </p:spPr>
      </p:pic>
      <p:sp>
        <p:nvSpPr>
          <p:cNvPr id="5" name="Slide Number Placeholder 4"/>
          <p:cNvSpPr>
            <a:spLocks noGrp="1"/>
          </p:cNvSpPr>
          <p:nvPr>
            <p:ph type="sldNum" sz="quarter" idx="12"/>
          </p:nvPr>
        </p:nvSpPr>
        <p:spPr/>
        <p:txBody>
          <a:bodyPr/>
          <a:lstStyle/>
          <a:p>
            <a:fld id="{753F07CF-6503-4887-A1B1-2E2BCEE34CB9}" type="slidenum">
              <a:rPr lang="en-US" sz="1200" smtClean="0">
                <a:solidFill>
                  <a:srgbClr val="1F497D">
                    <a:shade val="90000"/>
                  </a:srgbClr>
                </a:solidFill>
              </a:rPr>
              <a:pPr/>
              <a:t>6</a:t>
            </a:fld>
            <a:endParaRPr lang="en-US" sz="1200" dirty="0">
              <a:solidFill>
                <a:srgbClr val="1F497D">
                  <a:shade val="90000"/>
                </a:srgbClr>
              </a:solidFill>
            </a:endParaRPr>
          </a:p>
        </p:txBody>
      </p:sp>
    </p:spTree>
    <p:extLst>
      <p:ext uri="{BB962C8B-B14F-4D97-AF65-F5344CB8AC3E}">
        <p14:creationId xmlns:p14="http://schemas.microsoft.com/office/powerpoint/2010/main" val="380290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0" y="1386068"/>
            <a:ext cx="7162799" cy="5372099"/>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18287401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p>
        </p:txBody>
      </p:sp>
      <p:sp>
        <p:nvSpPr>
          <p:cNvPr id="2" name="Content Placeholder 1"/>
          <p:cNvSpPr>
            <a:spLocks noGrp="1"/>
          </p:cNvSpPr>
          <p:nvPr>
            <p:ph sz="half" idx="1"/>
          </p:nvPr>
        </p:nvSpPr>
        <p:spPr>
          <a:xfrm>
            <a:off x="304800" y="1447800"/>
            <a:ext cx="8229600" cy="1219200"/>
          </a:xfrm>
        </p:spPr>
        <p:txBody>
          <a:bodyPr>
            <a:normAutofit fontScale="92500" lnSpcReduction="10000"/>
          </a:bodyPr>
          <a:lstStyle/>
          <a:p>
            <a:r>
              <a:rPr lang="en-US" dirty="0"/>
              <a:t>Point 12 is a current property corner, an 1-1/2” Pipe in Concrete, described in a 1908 Mitchell plat recorded in Anderson County as “</a:t>
            </a:r>
            <a:r>
              <a:rPr lang="en-US" dirty="0" err="1"/>
              <a:t>Sto</a:t>
            </a:r>
            <a:r>
              <a:rPr lang="en-US" dirty="0"/>
              <a:t> XO”</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47440" y="2590800"/>
            <a:ext cx="7695809" cy="4080243"/>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24289172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sp>
        <p:nvSpPr>
          <p:cNvPr id="7" name="Content Placeholder 6"/>
          <p:cNvSpPr>
            <a:spLocks noGrp="1"/>
          </p:cNvSpPr>
          <p:nvPr>
            <p:ph idx="1"/>
          </p:nvPr>
        </p:nvSpPr>
        <p:spPr>
          <a:xfrm>
            <a:off x="152400" y="1386068"/>
            <a:ext cx="8534400" cy="5319532"/>
          </a:xfrm>
        </p:spPr>
        <p:txBody>
          <a:bodyPr/>
          <a:lstStyle/>
          <a:p>
            <a:r>
              <a:rPr lang="en-US" dirty="0"/>
              <a:t>Point 13 is an existing property corner, currently an 1” pipe shown on an Anderson plat from 2006</a:t>
            </a:r>
          </a:p>
          <a:p>
            <a:r>
              <a:rPr lang="en-US" dirty="0"/>
              <a:t>Point 13 is at, or near, the northeast corner of the 1784 </a:t>
            </a:r>
            <a:r>
              <a:rPr lang="en-US" dirty="0" err="1"/>
              <a:t>Vanderhoust</a:t>
            </a:r>
            <a:r>
              <a:rPr lang="en-US" dirty="0"/>
              <a:t> 640 acre grant</a:t>
            </a:r>
          </a:p>
          <a:p>
            <a:r>
              <a:rPr lang="en-US" dirty="0"/>
              <a:t>The 1766 Cherokee Boundary survey began at </a:t>
            </a:r>
            <a:r>
              <a:rPr lang="en-US" dirty="0" err="1"/>
              <a:t>Dewises</a:t>
            </a:r>
            <a:r>
              <a:rPr lang="en-US" dirty="0"/>
              <a:t> (or Devises) Corner where the Indian Path crossed Corner Creek, that should be close to where SC Hwy 20 crosses Corner Creek and is less than a half-mile from this location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16729450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8531" y="1386068"/>
            <a:ext cx="7721569" cy="5356263"/>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6510062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sp>
        <p:nvSpPr>
          <p:cNvPr id="7" name="Content Placeholder 6"/>
          <p:cNvSpPr>
            <a:spLocks noGrp="1"/>
          </p:cNvSpPr>
          <p:nvPr>
            <p:ph idx="1"/>
          </p:nvPr>
        </p:nvSpPr>
        <p:spPr>
          <a:xfrm>
            <a:off x="152400" y="1447800"/>
            <a:ext cx="8763000" cy="5257800"/>
          </a:xfrm>
        </p:spPr>
        <p:txBody>
          <a:bodyPr/>
          <a:lstStyle/>
          <a:p>
            <a:r>
              <a:rPr lang="en-US" dirty="0"/>
              <a:t>When working on the 1766 Cherokee Boundary portion of the Greenville-Laurens line, CESI sought a way to validate the center of the mouth of Line Creek at the Saluda River as a point on the boundary</a:t>
            </a:r>
          </a:p>
          <a:p>
            <a:r>
              <a:rPr lang="en-US" dirty="0"/>
              <a:t>CESI extended the line north of the Saluda over the mouth of Line Creek and used Point 13 to verify the alignment</a:t>
            </a:r>
          </a:p>
          <a:p>
            <a:r>
              <a:rPr lang="en-US" dirty="0"/>
              <a:t>Point 13, </a:t>
            </a:r>
            <a:r>
              <a:rPr lang="en-US" i="1" u="sng" dirty="0"/>
              <a:t>9 miles from Line Creek at the Saluda</a:t>
            </a:r>
            <a:r>
              <a:rPr lang="en-US" dirty="0"/>
              <a:t>, was only 176’ off that extended line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39636918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934" y="1524000"/>
            <a:ext cx="8871666" cy="4813148"/>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10247391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068"/>
            <a:ext cx="8229600" cy="1143000"/>
          </a:xfrm>
        </p:spPr>
        <p:txBody>
          <a:bodyPr>
            <a:normAutofit/>
          </a:bodyPr>
          <a:lstStyle/>
          <a:p>
            <a:r>
              <a:rPr lang="en-US" sz="3500" dirty="0">
                <a:latin typeface="Georgia" panose="02040502050405020303" pitchFamily="18" charset="0"/>
              </a:rPr>
              <a:t>Abbeville-Anderson County Line</a:t>
            </a:r>
          </a:p>
        </p:txBody>
      </p:sp>
      <p:sp>
        <p:nvSpPr>
          <p:cNvPr id="7" name="Content Placeholder 6"/>
          <p:cNvSpPr>
            <a:spLocks noGrp="1"/>
          </p:cNvSpPr>
          <p:nvPr>
            <p:ph idx="1"/>
          </p:nvPr>
        </p:nvSpPr>
        <p:spPr>
          <a:xfrm>
            <a:off x="457200" y="1600200"/>
            <a:ext cx="8229600" cy="4953000"/>
          </a:xfrm>
        </p:spPr>
        <p:txBody>
          <a:bodyPr>
            <a:normAutofit/>
          </a:bodyPr>
          <a:lstStyle/>
          <a:p>
            <a:r>
              <a:rPr lang="en-US" dirty="0"/>
              <a:t>Point 14 is the computed location of a “Bolt” in Bratcher Drive</a:t>
            </a:r>
          </a:p>
          <a:p>
            <a:r>
              <a:rPr lang="en-US" dirty="0"/>
              <a:t>This location is computed from a 1974 Anderson County Plat and is shown as being on the “County Line”</a:t>
            </a:r>
          </a:p>
          <a:p>
            <a:r>
              <a:rPr lang="en-US" dirty="0"/>
              <a:t>The same property corner is shown on a sketch in an 1874 Anderson County deed and is shown in that sketch as being on the “Abbeville line”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14052878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11771" y="1344290"/>
            <a:ext cx="3536584" cy="5437510"/>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389472" y="1232014"/>
            <a:ext cx="3883688" cy="5473586"/>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41167051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p>
        </p:txBody>
      </p:sp>
      <p:sp>
        <p:nvSpPr>
          <p:cNvPr id="2" name="Content Placeholder 1"/>
          <p:cNvSpPr>
            <a:spLocks noGrp="1"/>
          </p:cNvSpPr>
          <p:nvPr>
            <p:ph sz="half" idx="1"/>
          </p:nvPr>
        </p:nvSpPr>
        <p:spPr>
          <a:xfrm>
            <a:off x="228600" y="1600200"/>
            <a:ext cx="4267200" cy="5105400"/>
          </a:xfrm>
        </p:spPr>
        <p:txBody>
          <a:bodyPr/>
          <a:lstStyle/>
          <a:p>
            <a:r>
              <a:rPr lang="en-US" dirty="0"/>
              <a:t>Point 15 is a current property corner, a ¾” pipe with washer between two stones described as “Stone XO” on an Anderson plat from 1975</a:t>
            </a:r>
          </a:p>
          <a:p>
            <a:r>
              <a:rPr lang="en-US" dirty="0"/>
              <a:t>Point 15 is at, or very near, the southwest corner of the 230 acre grant to </a:t>
            </a:r>
            <a:r>
              <a:rPr lang="en-US" dirty="0" err="1"/>
              <a:t>Sadlar</a:t>
            </a:r>
            <a:r>
              <a:rPr lang="en-US" dirty="0"/>
              <a:t> in 1784 </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29121" y="1381623"/>
            <a:ext cx="4005279" cy="5323977"/>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2701973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1348582"/>
            <a:ext cx="7162799" cy="5372099"/>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1491691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32" y="1752598"/>
            <a:ext cx="8229600" cy="4572000"/>
          </a:xfrm>
        </p:spPr>
        <p:txBody>
          <a:bodyPr>
            <a:noAutofit/>
          </a:bodyPr>
          <a:lstStyle/>
          <a:p>
            <a:r>
              <a:rPr lang="en-US" sz="1050" b="1" dirty="0"/>
              <a:t>SCGS Requirements: </a:t>
            </a:r>
          </a:p>
          <a:p>
            <a:pPr marL="0" indent="0">
              <a:buNone/>
            </a:pPr>
            <a:endParaRPr lang="en-US" sz="1050" b="1" dirty="0"/>
          </a:p>
          <a:p>
            <a:pPr lvl="2"/>
            <a:r>
              <a:rPr lang="en-US" sz="1050" dirty="0"/>
              <a:t>Upon reestablishing county boundary, SCGS shall certify its work and within 30 days of certification: </a:t>
            </a:r>
          </a:p>
          <a:p>
            <a:pPr marL="500634" lvl="2" indent="0">
              <a:buNone/>
            </a:pPr>
            <a:endParaRPr lang="en-US" sz="1050" dirty="0"/>
          </a:p>
          <a:p>
            <a:pPr lvl="4"/>
            <a:r>
              <a:rPr lang="en-US" sz="1050" dirty="0"/>
              <a:t>Provide copies to the administrator of each affected county; </a:t>
            </a:r>
          </a:p>
          <a:p>
            <a:pPr lvl="4"/>
            <a:r>
              <a:rPr lang="en-US" sz="1050" dirty="0"/>
              <a:t>Provide written notification to affected parties</a:t>
            </a:r>
          </a:p>
          <a:p>
            <a:pPr lvl="4"/>
            <a:r>
              <a:rPr lang="en-US" sz="1050" dirty="0"/>
              <a:t>Provide notice and copies to the public through its official website and or other means it considers appropriate; and</a:t>
            </a:r>
          </a:p>
          <a:p>
            <a:pPr lvl="4"/>
            <a:r>
              <a:rPr lang="en-US" sz="1050" dirty="0"/>
              <a:t> Notify as it determines appropriate, other affected state and federal agencies </a:t>
            </a:r>
          </a:p>
          <a:p>
            <a:pPr lvl="4"/>
            <a:endParaRPr lang="en-US" sz="1050" dirty="0"/>
          </a:p>
          <a:p>
            <a:pPr marL="785241" lvl="2" indent="-257175"/>
            <a:r>
              <a:rPr lang="en-US" sz="1050" dirty="0"/>
              <a:t>(Initiates 60 Day Appeal Process)</a:t>
            </a:r>
          </a:p>
          <a:p>
            <a:pPr lvl="2">
              <a:buFont typeface="Arial" panose="020B0604020202020204" pitchFamily="34" charset="0"/>
              <a:buChar char="•"/>
            </a:pPr>
            <a:endParaRPr lang="en-US" sz="1050" dirty="0"/>
          </a:p>
          <a:p>
            <a:pPr lvl="1"/>
            <a:r>
              <a:rPr lang="en-US" sz="1050" dirty="0"/>
              <a:t>Certified Surveys submitted to Secretary of State, Register of Deeds Offices, and South Carolina Department of Archives with Cover Letter</a:t>
            </a:r>
          </a:p>
          <a:p>
            <a:pPr lvl="1"/>
            <a:r>
              <a:rPr lang="en-US" sz="1050" dirty="0"/>
              <a:t>Date of the cover letter is the date the surveys become effective</a:t>
            </a:r>
          </a:p>
          <a:p>
            <a:pPr lvl="1"/>
            <a:r>
              <a:rPr lang="en-US" sz="1050" dirty="0"/>
              <a:t>Introduce Legislation to update Code of Law to reflect clarified boundary with State Plane Coordinates</a:t>
            </a:r>
          </a:p>
        </p:txBody>
      </p:sp>
      <p:sp>
        <p:nvSpPr>
          <p:cNvPr id="5" name="Slide Number Placeholder 4"/>
          <p:cNvSpPr>
            <a:spLocks noGrp="1"/>
          </p:cNvSpPr>
          <p:nvPr>
            <p:ph type="sldNum" sz="quarter" idx="4294967295"/>
          </p:nvPr>
        </p:nvSpPr>
        <p:spPr/>
        <p:txBody>
          <a:bodyPr/>
          <a:lstStyle/>
          <a:p>
            <a:fld id="{71BD9442-7015-4E1E-A751-FB3645ED61D5}" type="slidenum">
              <a:rPr lang="en-US" smtClean="0"/>
              <a:t>7</a:t>
            </a:fld>
            <a:endParaRPr lang="en-US" dirty="0"/>
          </a:p>
        </p:txBody>
      </p:sp>
      <p:sp>
        <p:nvSpPr>
          <p:cNvPr id="2" name="Title 1"/>
          <p:cNvSpPr>
            <a:spLocks noGrp="1"/>
          </p:cNvSpPr>
          <p:nvPr>
            <p:ph type="title"/>
          </p:nvPr>
        </p:nvSpPr>
        <p:spPr>
          <a:xfrm>
            <a:off x="1496232" y="1116579"/>
            <a:ext cx="6172200" cy="529189"/>
          </a:xfrm>
        </p:spPr>
        <p:txBody>
          <a:bodyPr>
            <a:normAutofit fontScale="90000"/>
          </a:bodyPr>
          <a:lstStyle/>
          <a:p>
            <a:r>
              <a:rPr lang="en-US" sz="2400" dirty="0">
                <a:solidFill>
                  <a:schemeClr val="bg1"/>
                </a:solidFill>
              </a:rPr>
              <a:t>Act 262 </a:t>
            </a:r>
            <a:r>
              <a:rPr lang="en-US" sz="2400" dirty="0" smtClean="0">
                <a:solidFill>
                  <a:schemeClr val="bg1"/>
                </a:solidFill>
              </a:rPr>
              <a:t>of </a:t>
            </a:r>
            <a:r>
              <a:rPr lang="en-US" sz="2400" dirty="0">
                <a:solidFill>
                  <a:schemeClr val="bg1"/>
                </a:solidFill>
              </a:rPr>
              <a:t>2014</a:t>
            </a:r>
            <a:r>
              <a:rPr lang="en-US" dirty="0" smtClean="0">
                <a:solidFill>
                  <a:schemeClr val="bg1"/>
                </a:solidFill>
              </a:rPr>
              <a:t>	</a:t>
            </a:r>
            <a:endParaRPr lang="en-US" dirty="0">
              <a:solidFill>
                <a:schemeClr val="bg1"/>
              </a:solidFill>
            </a:endParaRPr>
          </a:p>
        </p:txBody>
      </p:sp>
      <p:sp>
        <p:nvSpPr>
          <p:cNvPr id="6" name="Title 1"/>
          <p:cNvSpPr txBox="1">
            <a:spLocks/>
          </p:cNvSpPr>
          <p:nvPr/>
        </p:nvSpPr>
        <p:spPr>
          <a:xfrm>
            <a:off x="1295400" y="771573"/>
            <a:ext cx="6343650" cy="609600"/>
          </a:xfrm>
          <a:prstGeom prst="rect">
            <a:avLst/>
          </a:prstGeom>
        </p:spPr>
        <p:txBody>
          <a:bodyPr vert="horz" lIns="0" rIns="0" bIns="0" anchor="b">
            <a:normAutofit fontScale="600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750" dirty="0">
                <a:solidFill>
                  <a:schemeClr val="tx1"/>
                </a:solidFill>
              </a:rPr>
              <a:t>Steps for Clarifying </a:t>
            </a:r>
            <a:r>
              <a:rPr lang="en-US" sz="3750" dirty="0" smtClean="0">
                <a:solidFill>
                  <a:schemeClr val="tx1"/>
                </a:solidFill>
              </a:rPr>
              <a:t>Boundaries</a:t>
            </a:r>
          </a:p>
          <a:p>
            <a:pPr algn="ctr"/>
            <a:r>
              <a:rPr lang="en-US" sz="3750" dirty="0" smtClean="0">
                <a:solidFill>
                  <a:schemeClr val="tx1"/>
                </a:solidFill>
              </a:rPr>
              <a:t>SC Code of Law </a:t>
            </a:r>
            <a:r>
              <a:rPr lang="en-US" sz="3800" dirty="0">
                <a:solidFill>
                  <a:schemeClr val="tx1"/>
                </a:solidFill>
              </a:rPr>
              <a:t>SECTION 27-2-105 </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51195"/>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272584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
        <p:nvSpPr>
          <p:cNvPr id="2" name="Content Placeholder 1"/>
          <p:cNvSpPr>
            <a:spLocks noGrp="1"/>
          </p:cNvSpPr>
          <p:nvPr>
            <p:ph idx="1"/>
          </p:nvPr>
        </p:nvSpPr>
        <p:spPr>
          <a:xfrm>
            <a:off x="228600" y="1600200"/>
            <a:ext cx="8458200" cy="5105400"/>
          </a:xfrm>
        </p:spPr>
        <p:txBody>
          <a:bodyPr/>
          <a:lstStyle/>
          <a:p>
            <a:r>
              <a:rPr lang="en-US" dirty="0"/>
              <a:t>Point 16 is a calculated point in the center of the Saluda River (as determined from </a:t>
            </a:r>
            <a:r>
              <a:rPr lang="en-US" dirty="0" err="1"/>
              <a:t>orthophotgraphy</a:t>
            </a:r>
            <a:r>
              <a:rPr lang="en-US" dirty="0"/>
              <a:t>) on a direct line between Point 15 and the center of the mouth of Line Creek</a:t>
            </a:r>
          </a:p>
          <a:p>
            <a:r>
              <a:rPr lang="en-US" dirty="0"/>
              <a:t>From the Savannah River to the Saluda River the </a:t>
            </a:r>
            <a:r>
              <a:rPr lang="en-US" u="sng" dirty="0"/>
              <a:t>grid</a:t>
            </a:r>
            <a:r>
              <a:rPr lang="en-US" dirty="0"/>
              <a:t> bearings slowly rotate more to the north (clockwise) as should be the case following a line that was originally run following one magnetic course for many miles</a:t>
            </a:r>
          </a:p>
        </p:txBody>
      </p:sp>
    </p:spTree>
    <p:extLst>
      <p:ext uri="{BB962C8B-B14F-4D97-AF65-F5344CB8AC3E}">
        <p14:creationId xmlns:p14="http://schemas.microsoft.com/office/powerpoint/2010/main" val="1500477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pic>
        <p:nvPicPr>
          <p:cNvPr id="7" name="Content Placeholder 6">
            <a:extLst>
              <a:ext uri="{FF2B5EF4-FFF2-40B4-BE49-F238E27FC236}">
                <a16:creationId xmlns:a16="http://schemas.microsoft.com/office/drawing/2014/main" id="{B8415307-7E4C-4BE3-B01A-DAB53382D123}"/>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47700" y="1454961"/>
            <a:ext cx="7772400" cy="5244072"/>
          </a:xfrm>
        </p:spPr>
      </p:pic>
    </p:spTree>
    <p:extLst>
      <p:ext uri="{BB962C8B-B14F-4D97-AF65-F5344CB8AC3E}">
        <p14:creationId xmlns:p14="http://schemas.microsoft.com/office/powerpoint/2010/main" val="4639698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pic>
        <p:nvPicPr>
          <p:cNvPr id="9" name="Content Placeholder 8">
            <a:extLst>
              <a:ext uri="{FF2B5EF4-FFF2-40B4-BE49-F238E27FC236}">
                <a16:creationId xmlns:a16="http://schemas.microsoft.com/office/drawing/2014/main" id="{836AA4A3-2DC4-4CA4-BAAF-1F900501347D}"/>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8600" y="1498730"/>
            <a:ext cx="4038600" cy="3691617"/>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pic>
        <p:nvPicPr>
          <p:cNvPr id="7" name="Picture 6">
            <a:extLst>
              <a:ext uri="{FF2B5EF4-FFF2-40B4-BE49-F238E27FC236}">
                <a16:creationId xmlns:a16="http://schemas.microsoft.com/office/drawing/2014/main" id="{133F6D88-3723-4B12-9C4C-C19EC97265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02" y="3788534"/>
            <a:ext cx="4038600" cy="3028950"/>
          </a:xfrm>
          <a:prstGeom prst="rect">
            <a:avLst/>
          </a:prstGeom>
        </p:spPr>
      </p:pic>
      <p:pic>
        <p:nvPicPr>
          <p:cNvPr id="3" name="Content Placeholder 2">
            <a:extLst>
              <a:ext uri="{FF2B5EF4-FFF2-40B4-BE49-F238E27FC236}">
                <a16:creationId xmlns:a16="http://schemas.microsoft.com/office/drawing/2014/main" id="{08265E5F-1867-4AB1-90CD-DBE316BDBB6E}"/>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4721290" y="1420280"/>
            <a:ext cx="4038600" cy="3028950"/>
          </a:xfrm>
        </p:spPr>
      </p:pic>
    </p:spTree>
    <p:extLst>
      <p:ext uri="{BB962C8B-B14F-4D97-AF65-F5344CB8AC3E}">
        <p14:creationId xmlns:p14="http://schemas.microsoft.com/office/powerpoint/2010/main" val="14235823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pic>
        <p:nvPicPr>
          <p:cNvPr id="9" name="Content Placeholder 8">
            <a:extLst>
              <a:ext uri="{FF2B5EF4-FFF2-40B4-BE49-F238E27FC236}">
                <a16:creationId xmlns:a16="http://schemas.microsoft.com/office/drawing/2014/main" id="{E7EF1D54-49A5-451F-94CD-B75EECB30CEF}"/>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017373"/>
            <a:ext cx="4038600" cy="3691617"/>
          </a:xfrm>
        </p:spPr>
      </p:pic>
      <p:pic>
        <p:nvPicPr>
          <p:cNvPr id="3" name="Content Placeholder 2">
            <a:extLst>
              <a:ext uri="{FF2B5EF4-FFF2-40B4-BE49-F238E27FC236}">
                <a16:creationId xmlns:a16="http://schemas.microsoft.com/office/drawing/2014/main" id="{375FDBC4-F151-415A-9F93-F50E9CCE6FD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19653234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pic>
        <p:nvPicPr>
          <p:cNvPr id="9" name="Content Placeholder 8">
            <a:extLst>
              <a:ext uri="{FF2B5EF4-FFF2-40B4-BE49-F238E27FC236}">
                <a16:creationId xmlns:a16="http://schemas.microsoft.com/office/drawing/2014/main" id="{DF566A1B-A8B7-4B13-AE51-F41108845F71}"/>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 y="1417638"/>
            <a:ext cx="4038600" cy="3691617"/>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pic>
        <p:nvPicPr>
          <p:cNvPr id="7" name="Picture 6">
            <a:extLst>
              <a:ext uri="{FF2B5EF4-FFF2-40B4-BE49-F238E27FC236}">
                <a16:creationId xmlns:a16="http://schemas.microsoft.com/office/drawing/2014/main" id="{94293BF1-F94C-4B52-BA68-BF33D0D8B7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0" y="3771900"/>
            <a:ext cx="4114800" cy="3086100"/>
          </a:xfrm>
          <a:prstGeom prst="rect">
            <a:avLst/>
          </a:prstGeom>
        </p:spPr>
      </p:pic>
      <p:pic>
        <p:nvPicPr>
          <p:cNvPr id="3" name="Content Placeholder 2">
            <a:extLst>
              <a:ext uri="{FF2B5EF4-FFF2-40B4-BE49-F238E27FC236}">
                <a16:creationId xmlns:a16="http://schemas.microsoft.com/office/drawing/2014/main" id="{EE73CC38-92EA-47DF-82DE-5AA1EF3E0401}"/>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4648200" y="1386068"/>
            <a:ext cx="4038600" cy="3028950"/>
          </a:xfrm>
        </p:spPr>
      </p:pic>
    </p:spTree>
    <p:extLst>
      <p:ext uri="{BB962C8B-B14F-4D97-AF65-F5344CB8AC3E}">
        <p14:creationId xmlns:p14="http://schemas.microsoft.com/office/powerpoint/2010/main" val="40395383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pic>
        <p:nvPicPr>
          <p:cNvPr id="9" name="Content Placeholder 8">
            <a:extLst>
              <a:ext uri="{FF2B5EF4-FFF2-40B4-BE49-F238E27FC236}">
                <a16:creationId xmlns:a16="http://schemas.microsoft.com/office/drawing/2014/main" id="{975DE0F1-3714-4381-85B4-23C241151B2E}"/>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1447800"/>
            <a:ext cx="4038600" cy="3691617"/>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pic>
        <p:nvPicPr>
          <p:cNvPr id="7" name="Picture 6">
            <a:extLst>
              <a:ext uri="{FF2B5EF4-FFF2-40B4-BE49-F238E27FC236}">
                <a16:creationId xmlns:a16="http://schemas.microsoft.com/office/drawing/2014/main" id="{071BDFE7-9DB1-4D94-A998-5A13D7A218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9800" y="3686673"/>
            <a:ext cx="4038601" cy="3028951"/>
          </a:xfrm>
          <a:prstGeom prst="rect">
            <a:avLst/>
          </a:prstGeom>
        </p:spPr>
      </p:pic>
      <p:pic>
        <p:nvPicPr>
          <p:cNvPr id="3" name="Content Placeholder 2">
            <a:extLst>
              <a:ext uri="{FF2B5EF4-FFF2-40B4-BE49-F238E27FC236}">
                <a16:creationId xmlns:a16="http://schemas.microsoft.com/office/drawing/2014/main" id="{192B12D6-D669-4A74-A30E-EBC35827ED75}"/>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4648200" y="1386068"/>
            <a:ext cx="4038600" cy="3028950"/>
          </a:xfrm>
        </p:spPr>
      </p:pic>
    </p:spTree>
    <p:extLst>
      <p:ext uri="{BB962C8B-B14F-4D97-AF65-F5344CB8AC3E}">
        <p14:creationId xmlns:p14="http://schemas.microsoft.com/office/powerpoint/2010/main" val="41428563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pic>
        <p:nvPicPr>
          <p:cNvPr id="9" name="Content Placeholder 8">
            <a:extLst>
              <a:ext uri="{FF2B5EF4-FFF2-40B4-BE49-F238E27FC236}">
                <a16:creationId xmlns:a16="http://schemas.microsoft.com/office/drawing/2014/main" id="{58938FD3-DE85-40D0-B3D2-9AA53A7B2C8E}"/>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9547" y="1447800"/>
            <a:ext cx="4038600" cy="3691617"/>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pic>
        <p:nvPicPr>
          <p:cNvPr id="7" name="Picture 6">
            <a:extLst>
              <a:ext uri="{FF2B5EF4-FFF2-40B4-BE49-F238E27FC236}">
                <a16:creationId xmlns:a16="http://schemas.microsoft.com/office/drawing/2014/main" id="{AB1F92FF-3C23-440D-A012-4F16D6EEBB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9800" y="3686674"/>
            <a:ext cx="4038600" cy="3028950"/>
          </a:xfrm>
          <a:prstGeom prst="rect">
            <a:avLst/>
          </a:prstGeom>
        </p:spPr>
      </p:pic>
      <p:pic>
        <p:nvPicPr>
          <p:cNvPr id="3" name="Content Placeholder 2">
            <a:extLst>
              <a:ext uri="{FF2B5EF4-FFF2-40B4-BE49-F238E27FC236}">
                <a16:creationId xmlns:a16="http://schemas.microsoft.com/office/drawing/2014/main" id="{9038351E-0BB2-43E1-9BE7-9F679699A551}"/>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4648200" y="1382958"/>
            <a:ext cx="4038600" cy="3028950"/>
          </a:xfrm>
        </p:spPr>
      </p:pic>
    </p:spTree>
    <p:extLst>
      <p:ext uri="{BB962C8B-B14F-4D97-AF65-F5344CB8AC3E}">
        <p14:creationId xmlns:p14="http://schemas.microsoft.com/office/powerpoint/2010/main" val="28335280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pic>
        <p:nvPicPr>
          <p:cNvPr id="9" name="Content Placeholder 8">
            <a:extLst>
              <a:ext uri="{FF2B5EF4-FFF2-40B4-BE49-F238E27FC236}">
                <a16:creationId xmlns:a16="http://schemas.microsoft.com/office/drawing/2014/main" id="{4F8172EF-29F2-4692-8B68-29C657F80340}"/>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1417638"/>
            <a:ext cx="4038600" cy="3784620"/>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pic>
        <p:nvPicPr>
          <p:cNvPr id="7" name="Picture 6">
            <a:extLst>
              <a:ext uri="{FF2B5EF4-FFF2-40B4-BE49-F238E27FC236}">
                <a16:creationId xmlns:a16="http://schemas.microsoft.com/office/drawing/2014/main" id="{8674C929-6B19-4F87-B539-71FA73F068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0" y="3925273"/>
            <a:ext cx="3910302" cy="2932727"/>
          </a:xfrm>
          <a:prstGeom prst="rect">
            <a:avLst/>
          </a:prstGeom>
        </p:spPr>
      </p:pic>
      <p:pic>
        <p:nvPicPr>
          <p:cNvPr id="3" name="Content Placeholder 2">
            <a:extLst>
              <a:ext uri="{FF2B5EF4-FFF2-40B4-BE49-F238E27FC236}">
                <a16:creationId xmlns:a16="http://schemas.microsoft.com/office/drawing/2014/main" id="{D824504F-E171-4D74-9130-F1162C7E237E}"/>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4747729" y="1417638"/>
            <a:ext cx="4038600" cy="3028950"/>
          </a:xfrm>
        </p:spPr>
      </p:pic>
    </p:spTree>
    <p:extLst>
      <p:ext uri="{BB962C8B-B14F-4D97-AF65-F5344CB8AC3E}">
        <p14:creationId xmlns:p14="http://schemas.microsoft.com/office/powerpoint/2010/main" val="35223599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pic>
        <p:nvPicPr>
          <p:cNvPr id="9" name="Content Placeholder 8">
            <a:extLst>
              <a:ext uri="{FF2B5EF4-FFF2-40B4-BE49-F238E27FC236}">
                <a16:creationId xmlns:a16="http://schemas.microsoft.com/office/drawing/2014/main" id="{17D87B38-1366-46C3-A94A-F7ECE45C801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1970871"/>
            <a:ext cx="4038600" cy="3784620"/>
          </a:xfrm>
        </p:spPr>
      </p:pic>
      <p:pic>
        <p:nvPicPr>
          <p:cNvPr id="3" name="Content Placeholder 2">
            <a:extLst>
              <a:ext uri="{FF2B5EF4-FFF2-40B4-BE49-F238E27FC236}">
                <a16:creationId xmlns:a16="http://schemas.microsoft.com/office/drawing/2014/main" id="{E4B2D639-3753-4543-9A51-8BED79296E3B}"/>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14909642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pic>
        <p:nvPicPr>
          <p:cNvPr id="9" name="Content Placeholder 8">
            <a:extLst>
              <a:ext uri="{FF2B5EF4-FFF2-40B4-BE49-F238E27FC236}">
                <a16:creationId xmlns:a16="http://schemas.microsoft.com/office/drawing/2014/main" id="{BFA5E881-F51A-48E3-A416-B5A64DC03A9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1970871"/>
            <a:ext cx="4038600" cy="3784620"/>
          </a:xfrm>
        </p:spPr>
      </p:pic>
      <p:pic>
        <p:nvPicPr>
          <p:cNvPr id="3" name="Content Placeholder 2">
            <a:extLst>
              <a:ext uri="{FF2B5EF4-FFF2-40B4-BE49-F238E27FC236}">
                <a16:creationId xmlns:a16="http://schemas.microsoft.com/office/drawing/2014/main" id="{036F4118-BF09-498B-B9AC-DAF925C65AAB}"/>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1835289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sz="2625" b="1" dirty="0"/>
              <a:t>Affected Parties Disagreeing with SCGS: </a:t>
            </a:r>
          </a:p>
          <a:p>
            <a:pPr marL="0" indent="0">
              <a:buNone/>
            </a:pPr>
            <a:endParaRPr lang="en-US" sz="2325" b="1" dirty="0"/>
          </a:p>
          <a:p>
            <a:pPr lvl="2"/>
            <a:r>
              <a:rPr lang="en-US" sz="2175" dirty="0"/>
              <a:t>May file request for a contested case hearing with the SC Administrative Law Court</a:t>
            </a:r>
          </a:p>
          <a:p>
            <a:pPr marL="500634" lvl="2" indent="0">
              <a:buNone/>
            </a:pPr>
            <a:endParaRPr lang="en-US" sz="2175" dirty="0"/>
          </a:p>
          <a:p>
            <a:pPr lvl="2"/>
            <a:r>
              <a:rPr lang="en-US" sz="2175" dirty="0"/>
              <a:t>This decision may be appealed </a:t>
            </a:r>
          </a:p>
          <a:p>
            <a:pPr lvl="2"/>
            <a:endParaRPr lang="en-US" sz="1425" dirty="0"/>
          </a:p>
          <a:p>
            <a:pPr lvl="2"/>
            <a:r>
              <a:rPr lang="en-US" sz="2325" b="1" dirty="0"/>
              <a:t>“Affected Party”</a:t>
            </a:r>
          </a:p>
          <a:p>
            <a:pPr lvl="7"/>
            <a:r>
              <a:rPr lang="en-US" sz="2175" dirty="0"/>
              <a:t>Governing body of an affected county </a:t>
            </a:r>
          </a:p>
          <a:p>
            <a:pPr lvl="7"/>
            <a:r>
              <a:rPr lang="en-US" sz="2175" dirty="0"/>
              <a:t>Governing body of a political subdivision of this State</a:t>
            </a:r>
          </a:p>
          <a:p>
            <a:pPr lvl="7"/>
            <a:r>
              <a:rPr lang="en-US" sz="2175" dirty="0"/>
              <a:t>An elected official, other than a statewide elected official</a:t>
            </a:r>
          </a:p>
          <a:p>
            <a:pPr lvl="7"/>
            <a:r>
              <a:rPr lang="en-US" sz="2175" dirty="0"/>
              <a:t>A property owner or an individual residing in the certification zone </a:t>
            </a:r>
          </a:p>
          <a:p>
            <a:pPr lvl="7"/>
            <a:r>
              <a:rPr lang="en-US" sz="2175" dirty="0"/>
              <a:t>A business entity located in the certification zone </a:t>
            </a:r>
          </a:p>
          <a:p>
            <a:pPr lvl="7"/>
            <a:r>
              <a:rPr lang="en-US" sz="2175" dirty="0"/>
              <a:t>A nonresident individual who owns or leases real property situated in the certification zone</a:t>
            </a:r>
          </a:p>
          <a:p>
            <a:pPr lvl="4"/>
            <a:endParaRPr lang="en-US" dirty="0" smtClean="0"/>
          </a:p>
          <a:p>
            <a:pPr marL="733806" lvl="3" indent="0">
              <a:buNone/>
            </a:pPr>
            <a:endParaRPr lang="en-US" dirty="0"/>
          </a:p>
        </p:txBody>
      </p:sp>
      <p:sp>
        <p:nvSpPr>
          <p:cNvPr id="5" name="Slide Number Placeholder 4"/>
          <p:cNvSpPr>
            <a:spLocks noGrp="1"/>
          </p:cNvSpPr>
          <p:nvPr>
            <p:ph type="sldNum" sz="quarter" idx="4294967295"/>
          </p:nvPr>
        </p:nvSpPr>
        <p:spPr/>
        <p:txBody>
          <a:bodyPr/>
          <a:lstStyle/>
          <a:p>
            <a:fld id="{71BD9442-7015-4E1E-A751-FB3645ED61D5}" type="slidenum">
              <a:rPr lang="en-US" smtClean="0"/>
              <a:t>8</a:t>
            </a:fld>
            <a:endParaRPr lang="en-US" dirty="0"/>
          </a:p>
        </p:txBody>
      </p:sp>
      <p:sp>
        <p:nvSpPr>
          <p:cNvPr id="2" name="Title 1"/>
          <p:cNvSpPr>
            <a:spLocks noGrp="1"/>
          </p:cNvSpPr>
          <p:nvPr>
            <p:ph type="title"/>
          </p:nvPr>
        </p:nvSpPr>
        <p:spPr>
          <a:xfrm>
            <a:off x="1485900" y="469106"/>
            <a:ext cx="6172200" cy="857250"/>
          </a:xfrm>
        </p:spPr>
        <p:txBody>
          <a:bodyPr>
            <a:normAutofit/>
          </a:bodyPr>
          <a:lstStyle/>
          <a:p>
            <a:pPr algn="ctr"/>
            <a:r>
              <a:rPr lang="en-US" sz="2400" dirty="0" smtClean="0">
                <a:solidFill>
                  <a:schemeClr val="tx1"/>
                </a:solidFill>
              </a:rPr>
              <a:t>SC Code of </a:t>
            </a:r>
            <a:r>
              <a:rPr lang="en-US" sz="2400" dirty="0">
                <a:solidFill>
                  <a:schemeClr val="tx1"/>
                </a:solidFill>
              </a:rPr>
              <a:t>Law SECTION </a:t>
            </a:r>
            <a:r>
              <a:rPr lang="en-US" sz="2400" dirty="0" smtClean="0">
                <a:solidFill>
                  <a:schemeClr val="tx1"/>
                </a:solidFill>
              </a:rPr>
              <a:t>27-2-105</a:t>
            </a:r>
            <a:endParaRPr lang="en-US" sz="2400" dirty="0">
              <a:solidFill>
                <a:schemeClr val="tx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2460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00077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pic>
        <p:nvPicPr>
          <p:cNvPr id="9" name="Content Placeholder 8">
            <a:extLst>
              <a:ext uri="{FF2B5EF4-FFF2-40B4-BE49-F238E27FC236}">
                <a16:creationId xmlns:a16="http://schemas.microsoft.com/office/drawing/2014/main" id="{2FBFBE5C-9EF1-4A00-8AE9-ADC7AAB25473}"/>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1970871"/>
            <a:ext cx="4038600" cy="3784620"/>
          </a:xfrm>
        </p:spPr>
      </p:pic>
      <p:pic>
        <p:nvPicPr>
          <p:cNvPr id="3" name="Content Placeholder 2">
            <a:extLst>
              <a:ext uri="{FF2B5EF4-FFF2-40B4-BE49-F238E27FC236}">
                <a16:creationId xmlns:a16="http://schemas.microsoft.com/office/drawing/2014/main" id="{8D3D42AC-7ED6-4F86-9B98-5CA63D7CA31C}"/>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4337650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pic>
        <p:nvPicPr>
          <p:cNvPr id="9" name="Content Placeholder 8">
            <a:extLst>
              <a:ext uri="{FF2B5EF4-FFF2-40B4-BE49-F238E27FC236}">
                <a16:creationId xmlns:a16="http://schemas.microsoft.com/office/drawing/2014/main" id="{3B2AE512-3273-47C7-B575-432F523D24CD}"/>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1417638"/>
            <a:ext cx="4038600" cy="2975059"/>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pic>
        <p:nvPicPr>
          <p:cNvPr id="7" name="Picture 6">
            <a:extLst>
              <a:ext uri="{FF2B5EF4-FFF2-40B4-BE49-F238E27FC236}">
                <a16:creationId xmlns:a16="http://schemas.microsoft.com/office/drawing/2014/main" id="{031ECA1C-F9AA-468C-8ACC-552E8E9604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7400" y="3581400"/>
            <a:ext cx="4191000" cy="3143250"/>
          </a:xfrm>
          <a:prstGeom prst="rect">
            <a:avLst/>
          </a:prstGeom>
        </p:spPr>
      </p:pic>
      <p:pic>
        <p:nvPicPr>
          <p:cNvPr id="3" name="Content Placeholder 2">
            <a:extLst>
              <a:ext uri="{FF2B5EF4-FFF2-40B4-BE49-F238E27FC236}">
                <a16:creationId xmlns:a16="http://schemas.microsoft.com/office/drawing/2014/main" id="{DF3A8DCA-542F-43E5-8705-70B1F351C3CC}"/>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4842588" y="1417170"/>
            <a:ext cx="4038600" cy="3028950"/>
          </a:xfrm>
        </p:spPr>
      </p:pic>
    </p:spTree>
    <p:extLst>
      <p:ext uri="{BB962C8B-B14F-4D97-AF65-F5344CB8AC3E}">
        <p14:creationId xmlns:p14="http://schemas.microsoft.com/office/powerpoint/2010/main" val="22777900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pic>
        <p:nvPicPr>
          <p:cNvPr id="9" name="Content Placeholder 8">
            <a:extLst>
              <a:ext uri="{FF2B5EF4-FFF2-40B4-BE49-F238E27FC236}">
                <a16:creationId xmlns:a16="http://schemas.microsoft.com/office/drawing/2014/main" id="{20058132-FF4E-4D0E-AE2C-A008CC34DB3E}"/>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75652"/>
            <a:ext cx="4038600" cy="2975059"/>
          </a:xfrm>
        </p:spPr>
      </p:pic>
      <p:pic>
        <p:nvPicPr>
          <p:cNvPr id="3" name="Content Placeholder 2">
            <a:extLst>
              <a:ext uri="{FF2B5EF4-FFF2-40B4-BE49-F238E27FC236}">
                <a16:creationId xmlns:a16="http://schemas.microsoft.com/office/drawing/2014/main" id="{9DB739D3-80BD-44B9-AF97-E5E6EDE23406}"/>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19123283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pic>
        <p:nvPicPr>
          <p:cNvPr id="9" name="Content Placeholder 8">
            <a:extLst>
              <a:ext uri="{FF2B5EF4-FFF2-40B4-BE49-F238E27FC236}">
                <a16:creationId xmlns:a16="http://schemas.microsoft.com/office/drawing/2014/main" id="{9D42819F-78F4-48FD-82C5-73E53B29408D}"/>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75652"/>
            <a:ext cx="4038600" cy="2975059"/>
          </a:xfrm>
        </p:spPr>
      </p:pic>
      <p:pic>
        <p:nvPicPr>
          <p:cNvPr id="3" name="Content Placeholder 2">
            <a:extLst>
              <a:ext uri="{FF2B5EF4-FFF2-40B4-BE49-F238E27FC236}">
                <a16:creationId xmlns:a16="http://schemas.microsoft.com/office/drawing/2014/main" id="{2C81FF15-9E03-4F55-83E7-F5EE814708B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21948755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pic>
        <p:nvPicPr>
          <p:cNvPr id="13" name="Content Placeholder 12">
            <a:extLst>
              <a:ext uri="{FF2B5EF4-FFF2-40B4-BE49-F238E27FC236}">
                <a16:creationId xmlns:a16="http://schemas.microsoft.com/office/drawing/2014/main" id="{59918CD6-3670-49A6-9BA4-525EDD72F747}"/>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75652"/>
            <a:ext cx="4038600" cy="2975059"/>
          </a:xfrm>
        </p:spPr>
      </p:pic>
      <p:pic>
        <p:nvPicPr>
          <p:cNvPr id="3" name="Content Placeholder 2">
            <a:extLst>
              <a:ext uri="{FF2B5EF4-FFF2-40B4-BE49-F238E27FC236}">
                <a16:creationId xmlns:a16="http://schemas.microsoft.com/office/drawing/2014/main" id="{8B8F420B-0095-4A5B-8E8A-C2B739F845B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1779121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pic>
        <p:nvPicPr>
          <p:cNvPr id="13" name="Content Placeholder 12">
            <a:extLst>
              <a:ext uri="{FF2B5EF4-FFF2-40B4-BE49-F238E27FC236}">
                <a16:creationId xmlns:a16="http://schemas.microsoft.com/office/drawing/2014/main" id="{59918CD6-3670-49A6-9BA4-525EDD72F747}"/>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1" y="1387623"/>
            <a:ext cx="4038600" cy="2296938"/>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pic>
        <p:nvPicPr>
          <p:cNvPr id="9" name="Picture 8">
            <a:extLst>
              <a:ext uri="{FF2B5EF4-FFF2-40B4-BE49-F238E27FC236}">
                <a16:creationId xmlns:a16="http://schemas.microsoft.com/office/drawing/2014/main" id="{1470F722-6E2A-4F97-998A-1825ECB037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9800" y="3684561"/>
            <a:ext cx="4114800" cy="3086100"/>
          </a:xfrm>
          <a:prstGeom prst="rect">
            <a:avLst/>
          </a:prstGeom>
        </p:spPr>
      </p:pic>
      <p:pic>
        <p:nvPicPr>
          <p:cNvPr id="7" name="Content Placeholder 6">
            <a:extLst>
              <a:ext uri="{FF2B5EF4-FFF2-40B4-BE49-F238E27FC236}">
                <a16:creationId xmlns:a16="http://schemas.microsoft.com/office/drawing/2014/main" id="{965AEB4E-95CD-4E18-8510-E06A953D41B5}"/>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4648201" y="1282179"/>
            <a:ext cx="4038600" cy="3028950"/>
          </a:xfrm>
        </p:spPr>
      </p:pic>
    </p:spTree>
    <p:extLst>
      <p:ext uri="{BB962C8B-B14F-4D97-AF65-F5344CB8AC3E}">
        <p14:creationId xmlns:p14="http://schemas.microsoft.com/office/powerpoint/2010/main" val="34851440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pic>
        <p:nvPicPr>
          <p:cNvPr id="9" name="Content Placeholder 8">
            <a:extLst>
              <a:ext uri="{FF2B5EF4-FFF2-40B4-BE49-F238E27FC236}">
                <a16:creationId xmlns:a16="http://schemas.microsoft.com/office/drawing/2014/main" id="{2B62FF4A-F103-4917-8C0A-C3C6D3AB710C}"/>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8167" y="1417638"/>
            <a:ext cx="4038600" cy="2367571"/>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pic>
        <p:nvPicPr>
          <p:cNvPr id="7" name="Picture 6">
            <a:extLst>
              <a:ext uri="{FF2B5EF4-FFF2-40B4-BE49-F238E27FC236}">
                <a16:creationId xmlns:a16="http://schemas.microsoft.com/office/drawing/2014/main" id="{3F1DF9E4-7BEB-42CC-9904-F80EB0F1EB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0" y="3760327"/>
            <a:ext cx="4038600" cy="3028950"/>
          </a:xfrm>
          <a:prstGeom prst="rect">
            <a:avLst/>
          </a:prstGeom>
        </p:spPr>
      </p:pic>
      <p:pic>
        <p:nvPicPr>
          <p:cNvPr id="3" name="Content Placeholder 2">
            <a:extLst>
              <a:ext uri="{FF2B5EF4-FFF2-40B4-BE49-F238E27FC236}">
                <a16:creationId xmlns:a16="http://schemas.microsoft.com/office/drawing/2014/main" id="{2DF58A14-B81D-4800-A8EF-BB6EA1759C08}"/>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4683967" y="1386068"/>
            <a:ext cx="4038600" cy="3028950"/>
          </a:xfrm>
        </p:spPr>
      </p:pic>
    </p:spTree>
    <p:extLst>
      <p:ext uri="{BB962C8B-B14F-4D97-AF65-F5344CB8AC3E}">
        <p14:creationId xmlns:p14="http://schemas.microsoft.com/office/powerpoint/2010/main" val="40833796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pic>
        <p:nvPicPr>
          <p:cNvPr id="9" name="Content Placeholder 8">
            <a:extLst>
              <a:ext uri="{FF2B5EF4-FFF2-40B4-BE49-F238E27FC236}">
                <a16:creationId xmlns:a16="http://schemas.microsoft.com/office/drawing/2014/main" id="{4BD8AD68-E0A4-4F8E-8D60-96E3136770E2}"/>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1417638"/>
            <a:ext cx="4038600" cy="3145775"/>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pic>
        <p:nvPicPr>
          <p:cNvPr id="7" name="Picture 6">
            <a:extLst>
              <a:ext uri="{FF2B5EF4-FFF2-40B4-BE49-F238E27FC236}">
                <a16:creationId xmlns:a16="http://schemas.microsoft.com/office/drawing/2014/main" id="{870BAAEC-EF03-4E74-9204-F99827F46A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400" y="3554963"/>
            <a:ext cx="4368800" cy="3276600"/>
          </a:xfrm>
          <a:prstGeom prst="rect">
            <a:avLst/>
          </a:prstGeom>
        </p:spPr>
      </p:pic>
      <p:pic>
        <p:nvPicPr>
          <p:cNvPr id="3" name="Content Placeholder 2">
            <a:extLst>
              <a:ext uri="{FF2B5EF4-FFF2-40B4-BE49-F238E27FC236}">
                <a16:creationId xmlns:a16="http://schemas.microsoft.com/office/drawing/2014/main" id="{CB4D32B1-AB74-4D55-8343-305807BF5882}"/>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4876800" y="1386068"/>
            <a:ext cx="4038600" cy="3028950"/>
          </a:xfrm>
        </p:spPr>
      </p:pic>
    </p:spTree>
    <p:extLst>
      <p:ext uri="{BB962C8B-B14F-4D97-AF65-F5344CB8AC3E}">
        <p14:creationId xmlns:p14="http://schemas.microsoft.com/office/powerpoint/2010/main" val="4584910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pic>
        <p:nvPicPr>
          <p:cNvPr id="9" name="Content Placeholder 8">
            <a:extLst>
              <a:ext uri="{FF2B5EF4-FFF2-40B4-BE49-F238E27FC236}">
                <a16:creationId xmlns:a16="http://schemas.microsoft.com/office/drawing/2014/main" id="{54B7DF05-D345-49F6-9D81-4A3A700433C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290294"/>
            <a:ext cx="4038600" cy="3145775"/>
          </a:xfrm>
        </p:spPr>
      </p:pic>
      <p:pic>
        <p:nvPicPr>
          <p:cNvPr id="3" name="Content Placeholder 2">
            <a:extLst>
              <a:ext uri="{FF2B5EF4-FFF2-40B4-BE49-F238E27FC236}">
                <a16:creationId xmlns:a16="http://schemas.microsoft.com/office/drawing/2014/main" id="{8D3B45AB-0D22-4BC2-BE88-380C4DBC88CB}"/>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Tree>
    <p:extLst>
      <p:ext uri="{BB962C8B-B14F-4D97-AF65-F5344CB8AC3E}">
        <p14:creationId xmlns:p14="http://schemas.microsoft.com/office/powerpoint/2010/main" val="36516901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pic>
        <p:nvPicPr>
          <p:cNvPr id="9" name="Content Placeholder 8">
            <a:extLst>
              <a:ext uri="{FF2B5EF4-FFF2-40B4-BE49-F238E27FC236}">
                <a16:creationId xmlns:a16="http://schemas.microsoft.com/office/drawing/2014/main" id="{DA79611F-73F0-4AE3-897C-1E6C7FE1551C}"/>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8600" y="1442520"/>
            <a:ext cx="4038600" cy="3145775"/>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
        <p:nvSpPr>
          <p:cNvPr id="7" name="Content Placeholder 6">
            <a:extLst>
              <a:ext uri="{FF2B5EF4-FFF2-40B4-BE49-F238E27FC236}">
                <a16:creationId xmlns:a16="http://schemas.microsoft.com/office/drawing/2014/main" id="{2B2A4A82-300F-40C3-8635-D78CE7E76190}"/>
              </a:ext>
            </a:extLst>
          </p:cNvPr>
          <p:cNvSpPr>
            <a:spLocks noGrp="1"/>
          </p:cNvSpPr>
          <p:nvPr>
            <p:ph sz="half" idx="2"/>
          </p:nvPr>
        </p:nvSpPr>
        <p:spPr/>
        <p:txBody>
          <a:bodyPr/>
          <a:lstStyle/>
          <a:p>
            <a:r>
              <a:rPr lang="en-US" dirty="0">
                <a:latin typeface="Georgia" panose="02040502050405020303" pitchFamily="18" charset="0"/>
              </a:rPr>
              <a:t>Monument 16 is on the Abbeville-Anderson County Line and is </a:t>
            </a:r>
            <a:r>
              <a:rPr lang="en-US" b="1" dirty="0">
                <a:solidFill>
                  <a:srgbClr val="FF0000"/>
                </a:solidFill>
                <a:latin typeface="Georgia" panose="02040502050405020303" pitchFamily="18" charset="0"/>
              </a:rPr>
              <a:t>191.29’ </a:t>
            </a:r>
            <a:r>
              <a:rPr lang="en-US" dirty="0">
                <a:latin typeface="Georgia" panose="02040502050405020303" pitchFamily="18" charset="0"/>
              </a:rPr>
              <a:t>from the point in center of the Saluda River where those two counties meet Greenville and Laurens counties</a:t>
            </a:r>
          </a:p>
        </p:txBody>
      </p:sp>
    </p:spTree>
    <p:extLst>
      <p:ext uri="{BB962C8B-B14F-4D97-AF65-F5344CB8AC3E}">
        <p14:creationId xmlns:p14="http://schemas.microsoft.com/office/powerpoint/2010/main" val="2420557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 .</a:t>
            </a:r>
          </a:p>
        </p:txBody>
      </p:sp>
      <p:sp>
        <p:nvSpPr>
          <p:cNvPr id="2" name="Content Placeholder 1"/>
          <p:cNvSpPr>
            <a:spLocks noGrp="1"/>
          </p:cNvSpPr>
          <p:nvPr>
            <p:ph sz="half" idx="1"/>
          </p:nvPr>
        </p:nvSpPr>
        <p:spPr/>
        <p:txBody>
          <a:bodyPr/>
          <a:lstStyle/>
          <a:p>
            <a:r>
              <a:rPr lang="en-US" dirty="0">
                <a:latin typeface="Georgia" panose="02040502050405020303" pitchFamily="18" charset="0"/>
              </a:rPr>
              <a:t>From about 1715 until mid-century the Cherokee were South Carolina’s most dependable western ally and its largest domestic trading partner</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pic>
        <p:nvPicPr>
          <p:cNvPr id="8"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782056" y="1290860"/>
            <a:ext cx="3638044" cy="4857281"/>
          </a:xfrm>
        </p:spPr>
      </p:pic>
    </p:spTree>
    <p:extLst>
      <p:ext uri="{BB962C8B-B14F-4D97-AF65-F5344CB8AC3E}">
        <p14:creationId xmlns:p14="http://schemas.microsoft.com/office/powerpoint/2010/main" val="9373373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pic>
        <p:nvPicPr>
          <p:cNvPr id="9" name="Content Placeholder 8">
            <a:extLst>
              <a:ext uri="{FF2B5EF4-FFF2-40B4-BE49-F238E27FC236}">
                <a16:creationId xmlns:a16="http://schemas.microsoft.com/office/drawing/2014/main" id="{DA79611F-73F0-4AE3-897C-1E6C7FE1551C}"/>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8600" y="1442520"/>
            <a:ext cx="4038600" cy="3145775"/>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pic>
        <p:nvPicPr>
          <p:cNvPr id="10" name="Picture 9">
            <a:extLst>
              <a:ext uri="{FF2B5EF4-FFF2-40B4-BE49-F238E27FC236}">
                <a16:creationId xmlns:a16="http://schemas.microsoft.com/office/drawing/2014/main" id="{00C2BDCF-9F9A-411F-BCF3-586227B6B7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0" y="3481711"/>
            <a:ext cx="4419600" cy="3314700"/>
          </a:xfrm>
          <a:prstGeom prst="rect">
            <a:avLst/>
          </a:prstGeom>
        </p:spPr>
      </p:pic>
      <p:pic>
        <p:nvPicPr>
          <p:cNvPr id="3" name="Content Placeholder 2">
            <a:extLst>
              <a:ext uri="{FF2B5EF4-FFF2-40B4-BE49-F238E27FC236}">
                <a16:creationId xmlns:a16="http://schemas.microsoft.com/office/drawing/2014/main" id="{EAAFC3C3-BBCD-491C-B734-858FA53B975F}"/>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4876800" y="1302395"/>
            <a:ext cx="4038600" cy="3028950"/>
          </a:xfrm>
        </p:spPr>
      </p:pic>
    </p:spTree>
    <p:extLst>
      <p:ext uri="{BB962C8B-B14F-4D97-AF65-F5344CB8AC3E}">
        <p14:creationId xmlns:p14="http://schemas.microsoft.com/office/powerpoint/2010/main" val="29545614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500" dirty="0">
                <a:latin typeface="Georgia" panose="02040502050405020303" pitchFamily="18" charset="0"/>
              </a:rPr>
              <a:t>Abbeville-Anderson County Line</a:t>
            </a:r>
            <a:r>
              <a:rPr lang="en-US" sz="3500" dirty="0">
                <a:solidFill>
                  <a:schemeClr val="bg1"/>
                </a:solidFill>
                <a:latin typeface="Georgia" panose="02040502050405020303" pitchFamily="18" charset="0"/>
              </a:rPr>
              <a:t>..</a:t>
            </a:r>
            <a:endParaRPr lang="en-US" sz="3500" dirty="0">
              <a:latin typeface="Georgia" panose="02040502050405020303"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8"/>
            <a:ext cx="13716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7485"/>
            <a:ext cx="1447800" cy="1274694"/>
          </a:xfrm>
          <a:prstGeom prst="rect">
            <a:avLst/>
          </a:prstGeom>
        </p:spPr>
      </p:pic>
      <p:sp>
        <p:nvSpPr>
          <p:cNvPr id="2" name="Content Placeholder 1"/>
          <p:cNvSpPr>
            <a:spLocks noGrp="1"/>
          </p:cNvSpPr>
          <p:nvPr>
            <p:ph idx="1"/>
          </p:nvPr>
        </p:nvSpPr>
        <p:spPr>
          <a:xfrm>
            <a:off x="2667000" y="2895600"/>
            <a:ext cx="3657600" cy="1066800"/>
          </a:xfrm>
        </p:spPr>
        <p:txBody>
          <a:bodyPr>
            <a:noAutofit/>
          </a:bodyPr>
          <a:lstStyle/>
          <a:p>
            <a:pPr marL="0" indent="0">
              <a:buNone/>
            </a:pPr>
            <a:r>
              <a:rPr lang="en-US" sz="4800" dirty="0" smtClean="0"/>
              <a:t>QUESTIONS?</a:t>
            </a:r>
            <a:endParaRPr lang="en-US" sz="4800" dirty="0"/>
          </a:p>
        </p:txBody>
      </p:sp>
    </p:spTree>
    <p:extLst>
      <p:ext uri="{BB962C8B-B14F-4D97-AF65-F5344CB8AC3E}">
        <p14:creationId xmlns:p14="http://schemas.microsoft.com/office/powerpoint/2010/main" val="33184647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760</TotalTime>
  <Words>2772</Words>
  <Application>Microsoft Office PowerPoint</Application>
  <PresentationFormat>On-screen Show (4:3)</PresentationFormat>
  <Paragraphs>246</Paragraphs>
  <Slides>91</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91</vt:i4>
      </vt:variant>
    </vt:vector>
  </HeadingPairs>
  <TitlesOfParts>
    <vt:vector size="95" baseType="lpstr">
      <vt:lpstr>Arial</vt:lpstr>
      <vt:lpstr>Calibri</vt:lpstr>
      <vt:lpstr>Georgia</vt:lpstr>
      <vt:lpstr>Office Theme</vt:lpstr>
      <vt:lpstr>Abbeville–Anderson  County Line</vt:lpstr>
      <vt:lpstr>SC Code of Law</vt:lpstr>
      <vt:lpstr>PowerPoint Presentation</vt:lpstr>
      <vt:lpstr>Public Meeting Notification</vt:lpstr>
      <vt:lpstr>Scatter Gram of Differences Between Observations 2 – Five Minute Sessions</vt:lpstr>
      <vt:lpstr>Scatter Gram of Differences Between Observations 2 – Five Minute Sessions</vt:lpstr>
      <vt:lpstr>Act 262 of 2014 </vt:lpstr>
      <vt:lpstr>SC Code of Law SECTION 27-2-105</vt:lpstr>
      <vt:lpstr>Abbeville-Anderson County Line .</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lpstr>Abbeville-Anderson County 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Rankin</dc:creator>
  <cp:lastModifiedBy>David K. Ballard</cp:lastModifiedBy>
  <cp:revision>50</cp:revision>
  <cp:lastPrinted>2018-03-13T21:27:04Z</cp:lastPrinted>
  <dcterms:created xsi:type="dcterms:W3CDTF">2016-05-25T21:17:14Z</dcterms:created>
  <dcterms:modified xsi:type="dcterms:W3CDTF">2018-09-20T15:45:57Z</dcterms:modified>
</cp:coreProperties>
</file>