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notesSlides/notesSlide14.xml" ContentType="application/vnd.openxmlformats-officedocument.presentationml.notesSlide+xml"/>
  <Override PartName="/ppt/charts/chart2.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356" r:id="rId2"/>
    <p:sldId id="357" r:id="rId3"/>
    <p:sldId id="358" r:id="rId4"/>
    <p:sldId id="359" r:id="rId5"/>
    <p:sldId id="360" r:id="rId6"/>
    <p:sldId id="361" r:id="rId7"/>
    <p:sldId id="362" r:id="rId8"/>
    <p:sldId id="363" r:id="rId9"/>
    <p:sldId id="365" r:id="rId10"/>
    <p:sldId id="366" r:id="rId11"/>
    <p:sldId id="367" r:id="rId12"/>
    <p:sldId id="368" r:id="rId13"/>
    <p:sldId id="369" r:id="rId14"/>
    <p:sldId id="370" r:id="rId15"/>
    <p:sldId id="371" r:id="rId16"/>
    <p:sldId id="372" r:id="rId17"/>
    <p:sldId id="364" r:id="rId18"/>
    <p:sldId id="336" r:id="rId1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73009" autoAdjust="0"/>
  </p:normalViewPr>
  <p:slideViewPr>
    <p:cSldViewPr>
      <p:cViewPr varScale="1">
        <p:scale>
          <a:sx n="135" d="100"/>
          <a:sy n="135" d="100"/>
        </p:scale>
        <p:origin x="2466" y="120"/>
      </p:cViewPr>
      <p:guideLst>
        <p:guide orient="horz" pos="2160"/>
        <p:guide pos="2880"/>
      </p:guideLst>
    </p:cSldViewPr>
  </p:slideViewPr>
  <p:outlineViewPr>
    <p:cViewPr>
      <p:scale>
        <a:sx n="33" d="100"/>
        <a:sy n="33" d="100"/>
      </p:scale>
      <p:origin x="0" y="0"/>
    </p:cViewPr>
  </p:outlin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C:\Documents%20and%20Settings\llapine\My%20Documents\Five%20Minute%20ObsB.xlt"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Documents%20and%20Settings\llapine\My%20Documents\Five%20Minute%20ObsB.xlt"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2490489970004994E-2"/>
          <c:y val="4.5066518051747141E-2"/>
          <c:w val="0.78554088959862622"/>
          <c:h val="0.93789779781381866"/>
        </c:manualLayout>
      </c:layout>
      <c:scatterChart>
        <c:scatterStyle val="lineMarker"/>
        <c:varyColors val="0"/>
        <c:ser>
          <c:idx val="0"/>
          <c:order val="0"/>
          <c:spPr>
            <a:ln w="28575">
              <a:noFill/>
            </a:ln>
          </c:spPr>
          <c:xVal>
            <c:numRef>
              <c:f>'Five Minute ObsA'!$AC$2:$AC$47</c:f>
              <c:numCache>
                <c:formatCode>0.000</c:formatCode>
                <c:ptCount val="46"/>
                <c:pt idx="0">
                  <c:v>-1.799999998183922E-2</c:v>
                </c:pt>
                <c:pt idx="1">
                  <c:v>1.0000000009313307E-2</c:v>
                </c:pt>
                <c:pt idx="2">
                  <c:v>1.500000129453855E-3</c:v>
                </c:pt>
                <c:pt idx="3">
                  <c:v>-1.5000000130385254E-3</c:v>
                </c:pt>
                <c:pt idx="4">
                  <c:v>9.999999310821414E-4</c:v>
                </c:pt>
                <c:pt idx="5">
                  <c:v>-1.9999999785795821E-3</c:v>
                </c:pt>
                <c:pt idx="6">
                  <c:v>1.9499999936670065E-2</c:v>
                </c:pt>
                <c:pt idx="7">
                  <c:v>1.0000000474974513E-3</c:v>
                </c:pt>
                <c:pt idx="8">
                  <c:v>9.5000000437721627E-3</c:v>
                </c:pt>
                <c:pt idx="9">
                  <c:v>1.19999999878928E-2</c:v>
                </c:pt>
                <c:pt idx="10">
                  <c:v>-4.0000000735744834E-3</c:v>
                </c:pt>
                <c:pt idx="11">
                  <c:v>3.9999999571591694E-3</c:v>
                </c:pt>
                <c:pt idx="12">
                  <c:v>1.5000000130385254E-3</c:v>
                </c:pt>
                <c:pt idx="13">
                  <c:v>-1.0000000125728549E-2</c:v>
                </c:pt>
                <c:pt idx="14">
                  <c:v>-7.2500000242144303E-3</c:v>
                </c:pt>
                <c:pt idx="15">
                  <c:v>-2.0000000949949052E-3</c:v>
                </c:pt>
                <c:pt idx="16">
                  <c:v>9.9999998928980275E-4</c:v>
                </c:pt>
                <c:pt idx="17">
                  <c:v>3.9999999571591694E-3</c:v>
                </c:pt>
                <c:pt idx="18">
                  <c:v>-1.3999999966472387E-2</c:v>
                </c:pt>
                <c:pt idx="19">
                  <c:v>-9.6666667377577203E-3</c:v>
                </c:pt>
                <c:pt idx="20">
                  <c:v>-1.5999999945051968E-2</c:v>
                </c:pt>
                <c:pt idx="21">
                  <c:v>6.5000001341104828E-3</c:v>
                </c:pt>
                <c:pt idx="22">
                  <c:v>2.4999999441206455E-3</c:v>
                </c:pt>
                <c:pt idx="23">
                  <c:v>1.1666666716337301E-2</c:v>
                </c:pt>
                <c:pt idx="24">
                  <c:v>3.0000000260770533E-3</c:v>
                </c:pt>
                <c:pt idx="25">
                  <c:v>-5.9999999357387909E-3</c:v>
                </c:pt>
                <c:pt idx="26">
                  <c:v>-5.0000008195638949E-4</c:v>
                </c:pt>
                <c:pt idx="27">
                  <c:v>-1.0000000009313307E-2</c:v>
                </c:pt>
                <c:pt idx="28">
                  <c:v>-2.9999999096617159E-3</c:v>
                </c:pt>
                <c:pt idx="29">
                  <c:v>-1.9999999785795821E-3</c:v>
                </c:pt>
                <c:pt idx="30">
                  <c:v>3.9999999571591694E-3</c:v>
                </c:pt>
                <c:pt idx="31">
                  <c:v>5.000000004656651E-3</c:v>
                </c:pt>
                <c:pt idx="32">
                  <c:v>0</c:v>
                </c:pt>
                <c:pt idx="33">
                  <c:v>-8.0000000307336727E-3</c:v>
                </c:pt>
                <c:pt idx="34">
                  <c:v>-8.9999999618157744E-3</c:v>
                </c:pt>
                <c:pt idx="35">
                  <c:v>9.5000000437721627E-3</c:v>
                </c:pt>
                <c:pt idx="36">
                  <c:v>6.4999999012798626E-3</c:v>
                </c:pt>
                <c:pt idx="37">
                  <c:v>-6.9999999832362509E-3</c:v>
                </c:pt>
                <c:pt idx="38">
                  <c:v>1.3000000035390303E-2</c:v>
                </c:pt>
                <c:pt idx="39">
                  <c:v>9.5000000437721627E-3</c:v>
                </c:pt>
                <c:pt idx="40">
                  <c:v>1.9999999785795821E-3</c:v>
                </c:pt>
                <c:pt idx="41">
                  <c:v>-9.4999999273568548E-3</c:v>
                </c:pt>
                <c:pt idx="42">
                  <c:v>4.9999996554107114E-4</c:v>
                </c:pt>
                <c:pt idx="43">
                  <c:v>7.5000000651926253E-3</c:v>
                </c:pt>
                <c:pt idx="44">
                  <c:v>3.4999999916181012E-3</c:v>
                </c:pt>
                <c:pt idx="45">
                  <c:v>-3.9999999571591694E-3</c:v>
                </c:pt>
              </c:numCache>
            </c:numRef>
          </c:xVal>
          <c:yVal>
            <c:numRef>
              <c:f>'Five Minute ObsA'!$AD$2:$AD$47</c:f>
              <c:numCache>
                <c:formatCode>0.0000</c:formatCode>
                <c:ptCount val="46"/>
                <c:pt idx="0">
                  <c:v>9.0000000076834643E-3</c:v>
                </c:pt>
                <c:pt idx="1">
                  <c:v>4.0000000030267994E-3</c:v>
                </c:pt>
                <c:pt idx="2">
                  <c:v>1.2000000004656621E-2</c:v>
                </c:pt>
                <c:pt idx="3">
                  <c:v>-1.4500000002561183E-2</c:v>
                </c:pt>
                <c:pt idx="4">
                  <c:v>-9.9999999925495069E-3</c:v>
                </c:pt>
                <c:pt idx="5">
                  <c:v>1.2000000004656621E-2</c:v>
                </c:pt>
                <c:pt idx="6">
                  <c:v>1.0499999991618101E-2</c:v>
                </c:pt>
                <c:pt idx="7">
                  <c:v>9.5000000605359805E-3</c:v>
                </c:pt>
                <c:pt idx="8">
                  <c:v>-1.4000000007916295E-2</c:v>
                </c:pt>
                <c:pt idx="9">
                  <c:v>-5.9999999771826367E-3</c:v>
                </c:pt>
                <c:pt idx="10">
                  <c:v>6.0000000107102254E-3</c:v>
                </c:pt>
                <c:pt idx="11">
                  <c:v>1.4000000012340023E-2</c:v>
                </c:pt>
                <c:pt idx="12">
                  <c:v>-3.9999999986030212E-3</c:v>
                </c:pt>
                <c:pt idx="13">
                  <c:v>1.6666666655801297E-3</c:v>
                </c:pt>
                <c:pt idx="14">
                  <c:v>1.0499999991618101E-2</c:v>
                </c:pt>
                <c:pt idx="15">
                  <c:v>-6.9999999664724141E-3</c:v>
                </c:pt>
                <c:pt idx="16">
                  <c:v>4.0000000030267994E-3</c:v>
                </c:pt>
                <c:pt idx="17">
                  <c:v>3.5000000083819384E-3</c:v>
                </c:pt>
                <c:pt idx="18">
                  <c:v>-1.0999999981839198E-2</c:v>
                </c:pt>
                <c:pt idx="19">
                  <c:v>1.6666666679549962E-2</c:v>
                </c:pt>
                <c:pt idx="20">
                  <c:v>9.0000000076834643E-3</c:v>
                </c:pt>
                <c:pt idx="21">
                  <c:v>4.0000000030267994E-3</c:v>
                </c:pt>
                <c:pt idx="22">
                  <c:v>-1.0999999981839198E-2</c:v>
                </c:pt>
                <c:pt idx="23">
                  <c:v>7.0000000000000201E-3</c:v>
                </c:pt>
                <c:pt idx="24">
                  <c:v>6.500000034458951E-3</c:v>
                </c:pt>
                <c:pt idx="25">
                  <c:v>-2.4999999855645012E-3</c:v>
                </c:pt>
                <c:pt idx="26">
                  <c:v>9.9999999969732876E-3</c:v>
                </c:pt>
                <c:pt idx="27">
                  <c:v>-9.0000000032596748E-3</c:v>
                </c:pt>
                <c:pt idx="28">
                  <c:v>6.6666667629033992E-4</c:v>
                </c:pt>
                <c:pt idx="29">
                  <c:v>-1.1000000040046904E-2</c:v>
                </c:pt>
                <c:pt idx="30">
                  <c:v>-1.9999999618157886E-3</c:v>
                </c:pt>
                <c:pt idx="31">
                  <c:v>-6.5000000009313606E-3</c:v>
                </c:pt>
                <c:pt idx="32">
                  <c:v>-2.4999999855645012E-3</c:v>
                </c:pt>
                <c:pt idx="33">
                  <c:v>-1.1500000005588054E-2</c:v>
                </c:pt>
                <c:pt idx="34">
                  <c:v>4.0000000030267994E-3</c:v>
                </c:pt>
                <c:pt idx="35">
                  <c:v>2.4999999899882825E-3</c:v>
                </c:pt>
                <c:pt idx="36">
                  <c:v>-3.5000000039581212E-3</c:v>
                </c:pt>
                <c:pt idx="37">
                  <c:v>2.9999999846331781E-3</c:v>
                </c:pt>
                <c:pt idx="38">
                  <c:v>4.0000000030267994E-3</c:v>
                </c:pt>
                <c:pt idx="39">
                  <c:v>-8.4999999795109804E-3</c:v>
                </c:pt>
                <c:pt idx="40">
                  <c:v>-1.9999999909196061E-3</c:v>
                </c:pt>
                <c:pt idx="41">
                  <c:v>-5.0000003608874962E-4</c:v>
                </c:pt>
                <c:pt idx="42">
                  <c:v>-4.499999993247952E-3</c:v>
                </c:pt>
                <c:pt idx="43">
                  <c:v>-1.1500000005588054E-2</c:v>
                </c:pt>
                <c:pt idx="44">
                  <c:v>1.9999999371357363E-3</c:v>
                </c:pt>
                <c:pt idx="45">
                  <c:v>-2.4999999855645012E-3</c:v>
                </c:pt>
              </c:numCache>
            </c:numRef>
          </c:yVal>
          <c:smooth val="0"/>
          <c:extLst>
            <c:ext xmlns:c16="http://schemas.microsoft.com/office/drawing/2014/chart" uri="{C3380CC4-5D6E-409C-BE32-E72D297353CC}">
              <c16:uniqueId val="{00000000-BAD3-46D1-8C00-2FE6DA004439}"/>
            </c:ext>
          </c:extLst>
        </c:ser>
        <c:dLbls>
          <c:showLegendKey val="0"/>
          <c:showVal val="0"/>
          <c:showCatName val="0"/>
          <c:showSerName val="0"/>
          <c:showPercent val="0"/>
          <c:showBubbleSize val="0"/>
        </c:dLbls>
        <c:axId val="226193136"/>
        <c:axId val="184857936"/>
      </c:scatterChart>
      <c:valAx>
        <c:axId val="226193136"/>
        <c:scaling>
          <c:orientation val="minMax"/>
        </c:scaling>
        <c:delete val="0"/>
        <c:axPos val="b"/>
        <c:numFmt formatCode="0.000" sourceLinked="1"/>
        <c:majorTickMark val="out"/>
        <c:minorTickMark val="none"/>
        <c:tickLblPos val="nextTo"/>
        <c:crossAx val="184857936"/>
        <c:crosses val="autoZero"/>
        <c:crossBetween val="midCat"/>
      </c:valAx>
      <c:valAx>
        <c:axId val="184857936"/>
        <c:scaling>
          <c:orientation val="minMax"/>
        </c:scaling>
        <c:delete val="0"/>
        <c:axPos val="l"/>
        <c:majorGridlines/>
        <c:numFmt formatCode="0.0000" sourceLinked="1"/>
        <c:majorTickMark val="out"/>
        <c:minorTickMark val="none"/>
        <c:tickLblPos val="nextTo"/>
        <c:crossAx val="226193136"/>
        <c:crosses val="autoZero"/>
        <c:crossBetween val="midCat"/>
      </c:valAx>
    </c:plotArea>
    <c:legend>
      <c:legendPos val="r"/>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2490489970004994E-2"/>
          <c:y val="4.5066518051747141E-2"/>
          <c:w val="0.78554088959862622"/>
          <c:h val="0.93789779781381866"/>
        </c:manualLayout>
      </c:layout>
      <c:scatterChart>
        <c:scatterStyle val="lineMarker"/>
        <c:varyColors val="0"/>
        <c:ser>
          <c:idx val="0"/>
          <c:order val="0"/>
          <c:spPr>
            <a:ln w="28575">
              <a:noFill/>
            </a:ln>
          </c:spPr>
          <c:xVal>
            <c:numRef>
              <c:f>'Five Minute ObsA'!$AC$2:$AC$47</c:f>
              <c:numCache>
                <c:formatCode>0.000</c:formatCode>
                <c:ptCount val="46"/>
                <c:pt idx="0">
                  <c:v>-1.799999998183922E-2</c:v>
                </c:pt>
                <c:pt idx="1">
                  <c:v>1.0000000009313307E-2</c:v>
                </c:pt>
                <c:pt idx="2">
                  <c:v>1.500000129453855E-3</c:v>
                </c:pt>
                <c:pt idx="3">
                  <c:v>-1.5000000130385254E-3</c:v>
                </c:pt>
                <c:pt idx="4">
                  <c:v>9.999999310821414E-4</c:v>
                </c:pt>
                <c:pt idx="5">
                  <c:v>-1.9999999785795821E-3</c:v>
                </c:pt>
                <c:pt idx="6">
                  <c:v>1.9499999936670065E-2</c:v>
                </c:pt>
                <c:pt idx="7">
                  <c:v>1.0000000474974513E-3</c:v>
                </c:pt>
                <c:pt idx="8">
                  <c:v>9.5000000437721627E-3</c:v>
                </c:pt>
                <c:pt idx="9">
                  <c:v>1.19999999878928E-2</c:v>
                </c:pt>
                <c:pt idx="10">
                  <c:v>-4.0000000735744834E-3</c:v>
                </c:pt>
                <c:pt idx="11">
                  <c:v>3.9999999571591694E-3</c:v>
                </c:pt>
                <c:pt idx="12">
                  <c:v>1.5000000130385254E-3</c:v>
                </c:pt>
                <c:pt idx="13">
                  <c:v>-1.0000000125728549E-2</c:v>
                </c:pt>
                <c:pt idx="14">
                  <c:v>-7.2500000242144303E-3</c:v>
                </c:pt>
                <c:pt idx="15">
                  <c:v>-2.0000000949949052E-3</c:v>
                </c:pt>
                <c:pt idx="16">
                  <c:v>9.9999998928980275E-4</c:v>
                </c:pt>
                <c:pt idx="17">
                  <c:v>3.9999999571591694E-3</c:v>
                </c:pt>
                <c:pt idx="18">
                  <c:v>-1.3999999966472387E-2</c:v>
                </c:pt>
                <c:pt idx="19">
                  <c:v>-9.6666667377577203E-3</c:v>
                </c:pt>
                <c:pt idx="20">
                  <c:v>-1.5999999945051968E-2</c:v>
                </c:pt>
                <c:pt idx="21">
                  <c:v>6.5000001341104828E-3</c:v>
                </c:pt>
                <c:pt idx="22">
                  <c:v>2.4999999441206455E-3</c:v>
                </c:pt>
                <c:pt idx="23">
                  <c:v>1.1666666716337301E-2</c:v>
                </c:pt>
                <c:pt idx="24">
                  <c:v>3.0000000260770533E-3</c:v>
                </c:pt>
                <c:pt idx="25">
                  <c:v>-5.9999999357387909E-3</c:v>
                </c:pt>
                <c:pt idx="26">
                  <c:v>-5.0000008195638949E-4</c:v>
                </c:pt>
                <c:pt idx="27">
                  <c:v>-1.0000000009313307E-2</c:v>
                </c:pt>
                <c:pt idx="28">
                  <c:v>-2.9999999096617159E-3</c:v>
                </c:pt>
                <c:pt idx="29">
                  <c:v>-1.9999999785795821E-3</c:v>
                </c:pt>
                <c:pt idx="30">
                  <c:v>3.9999999571591694E-3</c:v>
                </c:pt>
                <c:pt idx="31">
                  <c:v>5.000000004656651E-3</c:v>
                </c:pt>
                <c:pt idx="32">
                  <c:v>0</c:v>
                </c:pt>
                <c:pt idx="33">
                  <c:v>-8.0000000307336727E-3</c:v>
                </c:pt>
                <c:pt idx="34">
                  <c:v>-8.9999999618157744E-3</c:v>
                </c:pt>
                <c:pt idx="35">
                  <c:v>9.5000000437721627E-3</c:v>
                </c:pt>
                <c:pt idx="36">
                  <c:v>6.4999999012798626E-3</c:v>
                </c:pt>
                <c:pt idx="37">
                  <c:v>-6.9999999832362509E-3</c:v>
                </c:pt>
                <c:pt idx="38">
                  <c:v>1.3000000035390303E-2</c:v>
                </c:pt>
                <c:pt idx="39">
                  <c:v>9.5000000437721627E-3</c:v>
                </c:pt>
                <c:pt idx="40">
                  <c:v>1.9999999785795821E-3</c:v>
                </c:pt>
                <c:pt idx="41">
                  <c:v>-9.4999999273568548E-3</c:v>
                </c:pt>
                <c:pt idx="42">
                  <c:v>4.9999996554107114E-4</c:v>
                </c:pt>
                <c:pt idx="43">
                  <c:v>7.5000000651926253E-3</c:v>
                </c:pt>
                <c:pt idx="44">
                  <c:v>3.4999999916181012E-3</c:v>
                </c:pt>
                <c:pt idx="45">
                  <c:v>-3.9999999571591694E-3</c:v>
                </c:pt>
              </c:numCache>
            </c:numRef>
          </c:xVal>
          <c:yVal>
            <c:numRef>
              <c:f>'Five Minute ObsA'!$AD$2:$AD$47</c:f>
              <c:numCache>
                <c:formatCode>0.0000</c:formatCode>
                <c:ptCount val="46"/>
                <c:pt idx="0">
                  <c:v>9.0000000076834643E-3</c:v>
                </c:pt>
                <c:pt idx="1">
                  <c:v>4.0000000030267994E-3</c:v>
                </c:pt>
                <c:pt idx="2">
                  <c:v>1.2000000004656621E-2</c:v>
                </c:pt>
                <c:pt idx="3">
                  <c:v>-1.4500000002561183E-2</c:v>
                </c:pt>
                <c:pt idx="4">
                  <c:v>-9.9999999925495069E-3</c:v>
                </c:pt>
                <c:pt idx="5">
                  <c:v>1.2000000004656621E-2</c:v>
                </c:pt>
                <c:pt idx="6">
                  <c:v>1.0499999991618101E-2</c:v>
                </c:pt>
                <c:pt idx="7">
                  <c:v>9.5000000605359805E-3</c:v>
                </c:pt>
                <c:pt idx="8">
                  <c:v>-1.4000000007916295E-2</c:v>
                </c:pt>
                <c:pt idx="9">
                  <c:v>-5.9999999771826367E-3</c:v>
                </c:pt>
                <c:pt idx="10">
                  <c:v>6.0000000107102254E-3</c:v>
                </c:pt>
                <c:pt idx="11">
                  <c:v>1.4000000012340023E-2</c:v>
                </c:pt>
                <c:pt idx="12">
                  <c:v>-3.9999999986030212E-3</c:v>
                </c:pt>
                <c:pt idx="13">
                  <c:v>1.6666666655801297E-3</c:v>
                </c:pt>
                <c:pt idx="14">
                  <c:v>1.0499999991618101E-2</c:v>
                </c:pt>
                <c:pt idx="15">
                  <c:v>-6.9999999664724141E-3</c:v>
                </c:pt>
                <c:pt idx="16">
                  <c:v>4.0000000030267994E-3</c:v>
                </c:pt>
                <c:pt idx="17">
                  <c:v>3.5000000083819384E-3</c:v>
                </c:pt>
                <c:pt idx="18">
                  <c:v>-1.0999999981839198E-2</c:v>
                </c:pt>
                <c:pt idx="19">
                  <c:v>1.6666666679549962E-2</c:v>
                </c:pt>
                <c:pt idx="20">
                  <c:v>9.0000000076834643E-3</c:v>
                </c:pt>
                <c:pt idx="21">
                  <c:v>4.0000000030267994E-3</c:v>
                </c:pt>
                <c:pt idx="22">
                  <c:v>-1.0999999981839198E-2</c:v>
                </c:pt>
                <c:pt idx="23">
                  <c:v>7.0000000000000201E-3</c:v>
                </c:pt>
                <c:pt idx="24">
                  <c:v>6.500000034458951E-3</c:v>
                </c:pt>
                <c:pt idx="25">
                  <c:v>-2.4999999855645012E-3</c:v>
                </c:pt>
                <c:pt idx="26">
                  <c:v>9.9999999969732876E-3</c:v>
                </c:pt>
                <c:pt idx="27">
                  <c:v>-9.0000000032596748E-3</c:v>
                </c:pt>
                <c:pt idx="28">
                  <c:v>6.6666667629033992E-4</c:v>
                </c:pt>
                <c:pt idx="29">
                  <c:v>-1.1000000040046904E-2</c:v>
                </c:pt>
                <c:pt idx="30">
                  <c:v>-1.9999999618157886E-3</c:v>
                </c:pt>
                <c:pt idx="31">
                  <c:v>-6.5000000009313606E-3</c:v>
                </c:pt>
                <c:pt idx="32">
                  <c:v>-2.4999999855645012E-3</c:v>
                </c:pt>
                <c:pt idx="33">
                  <c:v>-1.1500000005588054E-2</c:v>
                </c:pt>
                <c:pt idx="34">
                  <c:v>4.0000000030267994E-3</c:v>
                </c:pt>
                <c:pt idx="35">
                  <c:v>2.4999999899882825E-3</c:v>
                </c:pt>
                <c:pt idx="36">
                  <c:v>-3.5000000039581212E-3</c:v>
                </c:pt>
                <c:pt idx="37">
                  <c:v>2.9999999846331781E-3</c:v>
                </c:pt>
                <c:pt idx="38">
                  <c:v>4.0000000030267994E-3</c:v>
                </c:pt>
                <c:pt idx="39">
                  <c:v>-8.4999999795109804E-3</c:v>
                </c:pt>
                <c:pt idx="40">
                  <c:v>-1.9999999909196061E-3</c:v>
                </c:pt>
                <c:pt idx="41">
                  <c:v>-5.0000003608874962E-4</c:v>
                </c:pt>
                <c:pt idx="42">
                  <c:v>-4.499999993247952E-3</c:v>
                </c:pt>
                <c:pt idx="43">
                  <c:v>-1.1500000005588054E-2</c:v>
                </c:pt>
                <c:pt idx="44">
                  <c:v>1.9999999371357363E-3</c:v>
                </c:pt>
                <c:pt idx="45">
                  <c:v>-2.4999999855645012E-3</c:v>
                </c:pt>
              </c:numCache>
            </c:numRef>
          </c:yVal>
          <c:smooth val="0"/>
          <c:extLst>
            <c:ext xmlns:c16="http://schemas.microsoft.com/office/drawing/2014/chart" uri="{C3380CC4-5D6E-409C-BE32-E72D297353CC}">
              <c16:uniqueId val="{00000000-53C8-440D-AB9A-902D8471C3FC}"/>
            </c:ext>
          </c:extLst>
        </c:ser>
        <c:dLbls>
          <c:showLegendKey val="0"/>
          <c:showVal val="0"/>
          <c:showCatName val="0"/>
          <c:showSerName val="0"/>
          <c:showPercent val="0"/>
          <c:showBubbleSize val="0"/>
        </c:dLbls>
        <c:axId val="227134896"/>
        <c:axId val="227133808"/>
      </c:scatterChart>
      <c:valAx>
        <c:axId val="227134896"/>
        <c:scaling>
          <c:orientation val="minMax"/>
        </c:scaling>
        <c:delete val="0"/>
        <c:axPos val="b"/>
        <c:numFmt formatCode="0.000" sourceLinked="1"/>
        <c:majorTickMark val="out"/>
        <c:minorTickMark val="none"/>
        <c:tickLblPos val="nextTo"/>
        <c:crossAx val="227133808"/>
        <c:crosses val="autoZero"/>
        <c:crossBetween val="midCat"/>
      </c:valAx>
      <c:valAx>
        <c:axId val="227133808"/>
        <c:scaling>
          <c:orientation val="minMax"/>
        </c:scaling>
        <c:delete val="0"/>
        <c:axPos val="l"/>
        <c:majorGridlines/>
        <c:numFmt formatCode="0.0000" sourceLinked="1"/>
        <c:majorTickMark val="out"/>
        <c:minorTickMark val="none"/>
        <c:tickLblPos val="nextTo"/>
        <c:crossAx val="227134896"/>
        <c:crosses val="autoZero"/>
        <c:crossBetween val="midCat"/>
      </c:valAx>
    </c:plotArea>
    <c:legend>
      <c:legendPos val="r"/>
      <c:layout/>
      <c:overlay val="0"/>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37840" cy="464820"/>
          </a:xfrm>
          <a:prstGeom prst="rect">
            <a:avLst/>
          </a:prstGeom>
        </p:spPr>
        <p:txBody>
          <a:bodyPr vert="horz" lIns="93170" tIns="46585" rIns="93170" bIns="46585" rtlCol="0"/>
          <a:lstStyle>
            <a:lvl1pPr algn="l">
              <a:defRPr sz="1200"/>
            </a:lvl1pPr>
          </a:lstStyle>
          <a:p>
            <a:endParaRPr lang="en-US"/>
          </a:p>
        </p:txBody>
      </p:sp>
      <p:sp>
        <p:nvSpPr>
          <p:cNvPr id="3" name="Date Placeholder 2"/>
          <p:cNvSpPr>
            <a:spLocks noGrp="1"/>
          </p:cNvSpPr>
          <p:nvPr>
            <p:ph type="dt" idx="1"/>
          </p:nvPr>
        </p:nvSpPr>
        <p:spPr>
          <a:xfrm>
            <a:off x="3970940" y="1"/>
            <a:ext cx="3037840" cy="464820"/>
          </a:xfrm>
          <a:prstGeom prst="rect">
            <a:avLst/>
          </a:prstGeom>
        </p:spPr>
        <p:txBody>
          <a:bodyPr vert="horz" lIns="93170" tIns="46585" rIns="93170" bIns="46585" rtlCol="0"/>
          <a:lstStyle>
            <a:lvl1pPr algn="r">
              <a:defRPr sz="1200"/>
            </a:lvl1pPr>
          </a:lstStyle>
          <a:p>
            <a:fld id="{6B6D0D8D-FEC3-4E08-AD9D-208726AB95AF}" type="datetimeFigureOut">
              <a:rPr lang="en-US" smtClean="0"/>
              <a:t>2/16/2018</a:t>
            </a:fld>
            <a:endParaRPr lang="en-US"/>
          </a:p>
        </p:txBody>
      </p:sp>
      <p:sp>
        <p:nvSpPr>
          <p:cNvPr id="4" name="Slide Image Placeholder 3"/>
          <p:cNvSpPr>
            <a:spLocks noGrp="1" noRot="1" noChangeAspect="1"/>
          </p:cNvSpPr>
          <p:nvPr>
            <p:ph type="sldImg" idx="2"/>
          </p:nvPr>
        </p:nvSpPr>
        <p:spPr>
          <a:xfrm>
            <a:off x="1182688" y="698500"/>
            <a:ext cx="4645025" cy="3484563"/>
          </a:xfrm>
          <a:prstGeom prst="rect">
            <a:avLst/>
          </a:prstGeom>
          <a:noFill/>
          <a:ln w="12700">
            <a:solidFill>
              <a:prstClr val="black"/>
            </a:solidFill>
          </a:ln>
        </p:spPr>
        <p:txBody>
          <a:bodyPr vert="horz" lIns="93170" tIns="46585" rIns="93170" bIns="46585" rtlCol="0" anchor="ctr"/>
          <a:lstStyle/>
          <a:p>
            <a:endParaRPr lang="en-US"/>
          </a:p>
        </p:txBody>
      </p:sp>
      <p:sp>
        <p:nvSpPr>
          <p:cNvPr id="5" name="Notes Placeholder 4"/>
          <p:cNvSpPr>
            <a:spLocks noGrp="1"/>
          </p:cNvSpPr>
          <p:nvPr>
            <p:ph type="body" sz="quarter" idx="3"/>
          </p:nvPr>
        </p:nvSpPr>
        <p:spPr>
          <a:xfrm>
            <a:off x="701040" y="4415789"/>
            <a:ext cx="5608320" cy="4183380"/>
          </a:xfrm>
          <a:prstGeom prst="rect">
            <a:avLst/>
          </a:prstGeom>
        </p:spPr>
        <p:txBody>
          <a:bodyPr vert="horz" lIns="93170" tIns="46585" rIns="93170" bIns="4658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2" y="8829967"/>
            <a:ext cx="3037840" cy="464820"/>
          </a:xfrm>
          <a:prstGeom prst="rect">
            <a:avLst/>
          </a:prstGeom>
        </p:spPr>
        <p:txBody>
          <a:bodyPr vert="horz" lIns="93170" tIns="46585" rIns="93170" bIns="46585" rtlCol="0" anchor="b"/>
          <a:lstStyle>
            <a:lvl1pPr algn="l">
              <a:defRPr sz="1200"/>
            </a:lvl1pPr>
          </a:lstStyle>
          <a:p>
            <a:endParaRPr lang="en-US"/>
          </a:p>
        </p:txBody>
      </p:sp>
      <p:sp>
        <p:nvSpPr>
          <p:cNvPr id="7" name="Slide Number Placeholder 6"/>
          <p:cNvSpPr>
            <a:spLocks noGrp="1"/>
          </p:cNvSpPr>
          <p:nvPr>
            <p:ph type="sldNum" sz="quarter" idx="5"/>
          </p:nvPr>
        </p:nvSpPr>
        <p:spPr>
          <a:xfrm>
            <a:off x="3970940" y="8829967"/>
            <a:ext cx="3037840" cy="464820"/>
          </a:xfrm>
          <a:prstGeom prst="rect">
            <a:avLst/>
          </a:prstGeom>
        </p:spPr>
        <p:txBody>
          <a:bodyPr vert="horz" lIns="93170" tIns="46585" rIns="93170" bIns="46585" rtlCol="0" anchor="b"/>
          <a:lstStyle>
            <a:lvl1pPr algn="r">
              <a:defRPr sz="1200"/>
            </a:lvl1pPr>
          </a:lstStyle>
          <a:p>
            <a:fld id="{57BB548B-7504-45D1-90E8-7D060A9A16B2}" type="slidenum">
              <a:rPr lang="en-US" smtClean="0"/>
              <a:t>‹#›</a:t>
            </a:fld>
            <a:endParaRPr lang="en-US"/>
          </a:p>
        </p:txBody>
      </p:sp>
    </p:spTree>
    <p:extLst>
      <p:ext uri="{BB962C8B-B14F-4D97-AF65-F5344CB8AC3E}">
        <p14:creationId xmlns:p14="http://schemas.microsoft.com/office/powerpoint/2010/main" val="11276727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57BB548B-7504-45D1-90E8-7D060A9A16B2}" type="slidenum">
              <a:rPr lang="en-US" smtClean="0"/>
              <a:t>1</a:t>
            </a:fld>
            <a:endParaRPr lang="en-US"/>
          </a:p>
        </p:txBody>
      </p:sp>
    </p:spTree>
    <p:extLst>
      <p:ext uri="{BB962C8B-B14F-4D97-AF65-F5344CB8AC3E}">
        <p14:creationId xmlns:p14="http://schemas.microsoft.com/office/powerpoint/2010/main" val="20396340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50" dirty="0"/>
          </a:p>
        </p:txBody>
      </p:sp>
      <p:sp>
        <p:nvSpPr>
          <p:cNvPr id="4" name="Slide Number Placeholder 3"/>
          <p:cNvSpPr>
            <a:spLocks noGrp="1"/>
          </p:cNvSpPr>
          <p:nvPr>
            <p:ph type="sldNum" sz="quarter" idx="10"/>
          </p:nvPr>
        </p:nvSpPr>
        <p:spPr/>
        <p:txBody>
          <a:bodyPr/>
          <a:lstStyle/>
          <a:p>
            <a:fld id="{EA9AEB71-1924-45C2-9588-4C4AC5458F8D}" type="slidenum">
              <a:rPr lang="en-US" smtClean="0"/>
              <a:t>10</a:t>
            </a:fld>
            <a:endParaRPr lang="en-US" dirty="0"/>
          </a:p>
        </p:txBody>
      </p:sp>
    </p:spTree>
    <p:extLst>
      <p:ext uri="{BB962C8B-B14F-4D97-AF65-F5344CB8AC3E}">
        <p14:creationId xmlns:p14="http://schemas.microsoft.com/office/powerpoint/2010/main" val="809997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EA9AEB71-1924-45C2-9588-4C4AC5458F8D}" type="slidenum">
              <a:rPr lang="en-US" smtClean="0"/>
              <a:t>11</a:t>
            </a:fld>
            <a:endParaRPr lang="en-US" dirty="0"/>
          </a:p>
        </p:txBody>
      </p:sp>
    </p:spTree>
    <p:extLst>
      <p:ext uri="{BB962C8B-B14F-4D97-AF65-F5344CB8AC3E}">
        <p14:creationId xmlns:p14="http://schemas.microsoft.com/office/powerpoint/2010/main" val="2084605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pPr defTabSz="967354">
              <a:defRPr/>
            </a:pPr>
            <a:fld id="{57BB548B-7504-45D1-90E8-7D060A9A16B2}" type="slidenum">
              <a:rPr lang="en-US">
                <a:solidFill>
                  <a:prstClr val="black"/>
                </a:solidFill>
                <a:latin typeface="Calibri"/>
              </a:rPr>
              <a:pPr defTabSz="967354">
                <a:defRPr/>
              </a:pPr>
              <a:t>12</a:t>
            </a:fld>
            <a:endParaRPr lang="en-US">
              <a:solidFill>
                <a:prstClr val="black"/>
              </a:solidFill>
              <a:latin typeface="Calibri"/>
            </a:endParaRPr>
          </a:p>
        </p:txBody>
      </p:sp>
    </p:spTree>
    <p:extLst>
      <p:ext uri="{BB962C8B-B14F-4D97-AF65-F5344CB8AC3E}">
        <p14:creationId xmlns:p14="http://schemas.microsoft.com/office/powerpoint/2010/main" val="1391050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EA9AEB71-1924-45C2-9588-4C4AC5458F8D}" type="slidenum">
              <a:rPr lang="en-US" smtClean="0"/>
              <a:t>13</a:t>
            </a:fld>
            <a:endParaRPr lang="en-US" dirty="0"/>
          </a:p>
        </p:txBody>
      </p:sp>
    </p:spTree>
    <p:extLst>
      <p:ext uri="{BB962C8B-B14F-4D97-AF65-F5344CB8AC3E}">
        <p14:creationId xmlns:p14="http://schemas.microsoft.com/office/powerpoint/2010/main" val="24934872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9AEB71-1924-45C2-9588-4C4AC5458F8D}" type="slidenum">
              <a:rPr lang="en-US" smtClean="0"/>
              <a:t>14</a:t>
            </a:fld>
            <a:endParaRPr lang="en-US" dirty="0"/>
          </a:p>
        </p:txBody>
      </p:sp>
    </p:spTree>
    <p:extLst>
      <p:ext uri="{BB962C8B-B14F-4D97-AF65-F5344CB8AC3E}">
        <p14:creationId xmlns:p14="http://schemas.microsoft.com/office/powerpoint/2010/main" val="4633343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EA9AEB71-1924-45C2-9588-4C4AC5458F8D}" type="slidenum">
              <a:rPr lang="en-US" smtClean="0"/>
              <a:t>15</a:t>
            </a:fld>
            <a:endParaRPr lang="en-US" dirty="0"/>
          </a:p>
        </p:txBody>
      </p:sp>
    </p:spTree>
    <p:extLst>
      <p:ext uri="{BB962C8B-B14F-4D97-AF65-F5344CB8AC3E}">
        <p14:creationId xmlns:p14="http://schemas.microsoft.com/office/powerpoint/2010/main" val="2399530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EA9AEB71-1924-45C2-9588-4C4AC5458F8D}" type="slidenum">
              <a:rPr lang="en-US" smtClean="0"/>
              <a:t>16</a:t>
            </a:fld>
            <a:endParaRPr lang="en-US" dirty="0"/>
          </a:p>
        </p:txBody>
      </p:sp>
    </p:spTree>
    <p:extLst>
      <p:ext uri="{BB962C8B-B14F-4D97-AF65-F5344CB8AC3E}">
        <p14:creationId xmlns:p14="http://schemas.microsoft.com/office/powerpoint/2010/main" val="19217966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Reviewing the Assessor/GIS lines there are some overlaps and gaps, with the biggest gap being about 250 feet between the two counties. This re-establishment</a:t>
            </a:r>
            <a:r>
              <a:rPr lang="en-US" sz="1600" baseline="0" dirty="0" smtClean="0"/>
              <a:t> will allow the counties to close those gaps and get rid of those overlaps and overall it will encourage jurisdictional continuity.</a:t>
            </a:r>
            <a:endParaRPr lang="en-US" sz="1600" dirty="0"/>
          </a:p>
        </p:txBody>
      </p:sp>
      <p:sp>
        <p:nvSpPr>
          <p:cNvPr id="4" name="Slide Number Placeholder 3"/>
          <p:cNvSpPr>
            <a:spLocks noGrp="1"/>
          </p:cNvSpPr>
          <p:nvPr>
            <p:ph type="sldNum" sz="quarter" idx="10"/>
          </p:nvPr>
        </p:nvSpPr>
        <p:spPr/>
        <p:txBody>
          <a:bodyPr/>
          <a:lstStyle/>
          <a:p>
            <a:fld id="{EA9AEB71-1924-45C2-9588-4C4AC5458F8D}" type="slidenum">
              <a:rPr lang="en-US" smtClean="0"/>
              <a:t>17</a:t>
            </a:fld>
            <a:endParaRPr lang="en-US" dirty="0"/>
          </a:p>
        </p:txBody>
      </p:sp>
    </p:spTree>
    <p:extLst>
      <p:ext uri="{BB962C8B-B14F-4D97-AF65-F5344CB8AC3E}">
        <p14:creationId xmlns:p14="http://schemas.microsoft.com/office/powerpoint/2010/main" val="41430236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EA9AEB71-1924-45C2-9588-4C4AC5458F8D}" type="slidenum">
              <a:rPr lang="en-US" smtClean="0"/>
              <a:t>18</a:t>
            </a:fld>
            <a:endParaRPr lang="en-US" dirty="0"/>
          </a:p>
        </p:txBody>
      </p:sp>
    </p:spTree>
    <p:extLst>
      <p:ext uri="{BB962C8B-B14F-4D97-AF65-F5344CB8AC3E}">
        <p14:creationId xmlns:p14="http://schemas.microsoft.com/office/powerpoint/2010/main" val="3511700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57BB548B-7504-45D1-90E8-7D060A9A16B2}" type="slidenum">
              <a:rPr lang="en-US" smtClean="0"/>
              <a:t>2</a:t>
            </a:fld>
            <a:endParaRPr lang="en-US"/>
          </a:p>
        </p:txBody>
      </p:sp>
    </p:spTree>
    <p:extLst>
      <p:ext uri="{BB962C8B-B14F-4D97-AF65-F5344CB8AC3E}">
        <p14:creationId xmlns:p14="http://schemas.microsoft.com/office/powerpoint/2010/main" val="2184830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SC</a:t>
            </a:r>
            <a:r>
              <a:rPr lang="en-US" sz="1600" baseline="0" dirty="0" smtClean="0"/>
              <a:t> Department of Archives and History does have a copy of the Map used to Form Saluda County in 1896. However it is in pretty bad shape and they only pictures to be taken of it. Unfortunately, the section SCGS is working on is missing.</a:t>
            </a:r>
            <a:endParaRPr lang="en-US" sz="1600" dirty="0"/>
          </a:p>
        </p:txBody>
      </p:sp>
      <p:sp>
        <p:nvSpPr>
          <p:cNvPr id="4" name="Slide Number Placeholder 3"/>
          <p:cNvSpPr>
            <a:spLocks noGrp="1"/>
          </p:cNvSpPr>
          <p:nvPr>
            <p:ph type="sldNum" sz="quarter" idx="10"/>
          </p:nvPr>
        </p:nvSpPr>
        <p:spPr/>
        <p:txBody>
          <a:bodyPr/>
          <a:lstStyle/>
          <a:p>
            <a:fld id="{57BB548B-7504-45D1-90E8-7D060A9A16B2}" type="slidenum">
              <a:rPr lang="en-US" smtClean="0"/>
              <a:t>3</a:t>
            </a:fld>
            <a:endParaRPr lang="en-US"/>
          </a:p>
        </p:txBody>
      </p:sp>
    </p:spTree>
    <p:extLst>
      <p:ext uri="{BB962C8B-B14F-4D97-AF65-F5344CB8AC3E}">
        <p14:creationId xmlns:p14="http://schemas.microsoft.com/office/powerpoint/2010/main" val="2754486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57BB548B-7504-45D1-90E8-7D060A9A16B2}" type="slidenum">
              <a:rPr lang="en-US" smtClean="0"/>
              <a:t>4</a:t>
            </a:fld>
            <a:endParaRPr lang="en-US"/>
          </a:p>
        </p:txBody>
      </p:sp>
    </p:spTree>
    <p:extLst>
      <p:ext uri="{BB962C8B-B14F-4D97-AF65-F5344CB8AC3E}">
        <p14:creationId xmlns:p14="http://schemas.microsoft.com/office/powerpoint/2010/main" val="9048848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57BB548B-7504-45D1-90E8-7D060A9A16B2}" type="slidenum">
              <a:rPr lang="en-US" smtClean="0"/>
              <a:t>5</a:t>
            </a:fld>
            <a:endParaRPr lang="en-US"/>
          </a:p>
        </p:txBody>
      </p:sp>
    </p:spTree>
    <p:extLst>
      <p:ext uri="{BB962C8B-B14F-4D97-AF65-F5344CB8AC3E}">
        <p14:creationId xmlns:p14="http://schemas.microsoft.com/office/powerpoint/2010/main" val="2712356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57BB548B-7504-45D1-90E8-7D060A9A16B2}" type="slidenum">
              <a:rPr lang="en-US" smtClean="0"/>
              <a:t>6</a:t>
            </a:fld>
            <a:endParaRPr lang="en-US"/>
          </a:p>
        </p:txBody>
      </p:sp>
    </p:spTree>
    <p:extLst>
      <p:ext uri="{BB962C8B-B14F-4D97-AF65-F5344CB8AC3E}">
        <p14:creationId xmlns:p14="http://schemas.microsoft.com/office/powerpoint/2010/main" val="712674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57BB548B-7504-45D1-90E8-7D060A9A16B2}" type="slidenum">
              <a:rPr lang="en-US" smtClean="0"/>
              <a:t>7</a:t>
            </a:fld>
            <a:endParaRPr lang="en-US"/>
          </a:p>
        </p:txBody>
      </p:sp>
    </p:spTree>
    <p:extLst>
      <p:ext uri="{BB962C8B-B14F-4D97-AF65-F5344CB8AC3E}">
        <p14:creationId xmlns:p14="http://schemas.microsoft.com/office/powerpoint/2010/main" val="1561359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57BB548B-7504-45D1-90E8-7D060A9A16B2}" type="slidenum">
              <a:rPr lang="en-US" smtClean="0"/>
              <a:t>8</a:t>
            </a:fld>
            <a:endParaRPr lang="en-US"/>
          </a:p>
        </p:txBody>
      </p:sp>
    </p:spTree>
    <p:extLst>
      <p:ext uri="{BB962C8B-B14F-4D97-AF65-F5344CB8AC3E}">
        <p14:creationId xmlns:p14="http://schemas.microsoft.com/office/powerpoint/2010/main" val="902728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57BB548B-7504-45D1-90E8-7D060A9A16B2}" type="slidenum">
              <a:rPr lang="en-US" smtClean="0"/>
              <a:t>9</a:t>
            </a:fld>
            <a:endParaRPr lang="en-US"/>
          </a:p>
        </p:txBody>
      </p:sp>
    </p:spTree>
    <p:extLst>
      <p:ext uri="{BB962C8B-B14F-4D97-AF65-F5344CB8AC3E}">
        <p14:creationId xmlns:p14="http://schemas.microsoft.com/office/powerpoint/2010/main" val="857426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44CA419A-375B-4FAB-8017-B02787262F3B}" type="datetimeFigureOut">
              <a:rPr lang="en-US" smtClean="0"/>
              <a:t>2/16/2018</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B2418015-25FE-4034-9C5F-DAA303A4C870}"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4CA419A-375B-4FAB-8017-B02787262F3B}" type="datetimeFigureOut">
              <a:rPr lang="en-US" smtClean="0"/>
              <a:t>2/16/2018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418015-25FE-4034-9C5F-DAA303A4C87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4CA419A-375B-4FAB-8017-B02787262F3B}" type="datetimeFigureOut">
              <a:rPr lang="en-US" smtClean="0"/>
              <a:t>2/16/2018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418015-25FE-4034-9C5F-DAA303A4C87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4CA419A-375B-4FAB-8017-B02787262F3B}" type="datetimeFigureOut">
              <a:rPr lang="en-US" smtClean="0"/>
              <a:t>2/16/2018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418015-25FE-4034-9C5F-DAA303A4C87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44CA419A-375B-4FAB-8017-B02787262F3B}" type="datetimeFigureOut">
              <a:rPr lang="en-US" smtClean="0"/>
              <a:t>2/16/2018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418015-25FE-4034-9C5F-DAA303A4C870}"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4CA419A-375B-4FAB-8017-B02787262F3B}" type="datetimeFigureOut">
              <a:rPr lang="en-US" smtClean="0"/>
              <a:t>2/16/2018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418015-25FE-4034-9C5F-DAA303A4C87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44CA419A-375B-4FAB-8017-B02787262F3B}" type="datetimeFigureOut">
              <a:rPr lang="en-US" smtClean="0"/>
              <a:t>2/16/2018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418015-25FE-4034-9C5F-DAA303A4C87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44CA419A-375B-4FAB-8017-B02787262F3B}" type="datetimeFigureOut">
              <a:rPr lang="en-US" smtClean="0"/>
              <a:t>2/16/2018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418015-25FE-4034-9C5F-DAA303A4C87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CA419A-375B-4FAB-8017-B02787262F3B}" type="datetimeFigureOut">
              <a:rPr lang="en-US" smtClean="0"/>
              <a:t>2/16/2018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418015-25FE-4034-9C5F-DAA303A4C87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4CA419A-375B-4FAB-8017-B02787262F3B}" type="datetimeFigureOut">
              <a:rPr lang="en-US" smtClean="0"/>
              <a:t>2/16/2018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418015-25FE-4034-9C5F-DAA303A4C870}"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44CA419A-375B-4FAB-8017-B02787262F3B}" type="datetimeFigureOut">
              <a:rPr lang="en-US" smtClean="0"/>
              <a:t>2/16/2018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B2418015-25FE-4034-9C5F-DAA303A4C870}" type="slidenum">
              <a:rPr lang="en-US" smtClean="0"/>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44CA419A-375B-4FAB-8017-B02787262F3B}" type="datetimeFigureOut">
              <a:rPr lang="en-US" smtClean="0"/>
              <a:t>2/16/2018</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2418015-25FE-4034-9C5F-DAA303A4C870}" type="slidenum">
              <a:rPr lang="en-US" smtClean="0"/>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5400" y="950198"/>
            <a:ext cx="6876047" cy="950948"/>
          </a:xfrm>
        </p:spPr>
        <p:style>
          <a:lnRef idx="2">
            <a:schemeClr val="dk1"/>
          </a:lnRef>
          <a:fillRef idx="1">
            <a:schemeClr val="lt1"/>
          </a:fillRef>
          <a:effectRef idx="0">
            <a:schemeClr val="dk1"/>
          </a:effectRef>
          <a:fontRef idx="minor">
            <a:schemeClr val="dk1"/>
          </a:fontRef>
        </p:style>
        <p:txBody>
          <a:bodyPr>
            <a:noAutofit/>
          </a:bodyPr>
          <a:lstStyle/>
          <a:p>
            <a:pPr algn="ctr"/>
            <a:r>
              <a:rPr lang="en-US" sz="3200" dirty="0" smtClean="0">
                <a:solidFill>
                  <a:schemeClr val="tx1"/>
                </a:solidFill>
              </a:rPr>
              <a:t>EDGEFIELD/SALUDA </a:t>
            </a:r>
            <a:br>
              <a:rPr lang="en-US" sz="3200" dirty="0" smtClean="0">
                <a:solidFill>
                  <a:schemeClr val="tx1"/>
                </a:solidFill>
              </a:rPr>
            </a:br>
            <a:r>
              <a:rPr lang="en-US" sz="3200" dirty="0" smtClean="0">
                <a:solidFill>
                  <a:schemeClr val="tx1"/>
                </a:solidFill>
              </a:rPr>
              <a:t>COUNTY LINE RE-ESTABLISHMENT</a:t>
            </a:r>
            <a:endParaRPr lang="en-US" sz="3200" dirty="0">
              <a:solidFill>
                <a:schemeClr val="tx1"/>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472882"/>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Subtitle 2"/>
          <p:cNvSpPr txBox="1">
            <a:spLocks/>
          </p:cNvSpPr>
          <p:nvPr/>
        </p:nvSpPr>
        <p:spPr>
          <a:xfrm>
            <a:off x="152400" y="5038428"/>
            <a:ext cx="2819399" cy="1137503"/>
          </a:xfrm>
          <a:prstGeom prst="rect">
            <a:avLst/>
          </a:prstGeom>
          <a:solidFill>
            <a:schemeClr val="bg1"/>
          </a:solidFill>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n-US" sz="1800" dirty="0" smtClean="0"/>
              <a:t>David Ballard, PLS</a:t>
            </a:r>
          </a:p>
          <a:p>
            <a:pPr marL="0" indent="0">
              <a:buNone/>
            </a:pPr>
            <a:r>
              <a:rPr lang="en-US" sz="1800" dirty="0" smtClean="0"/>
              <a:t>Revenue and Fiscal Affairs</a:t>
            </a:r>
          </a:p>
          <a:p>
            <a:pPr marL="0" indent="0">
              <a:buNone/>
            </a:pPr>
            <a:r>
              <a:rPr lang="en-US" sz="1800" dirty="0" smtClean="0"/>
              <a:t>Geodetic Survey  </a:t>
            </a:r>
            <a:endParaRPr lang="en-US" sz="1800" dirty="0"/>
          </a:p>
        </p:txBody>
      </p:sp>
      <p:sp>
        <p:nvSpPr>
          <p:cNvPr id="4" name="Content Placeholder 3"/>
          <p:cNvSpPr>
            <a:spLocks noGrp="1"/>
          </p:cNvSpPr>
          <p:nvPr>
            <p:ph idx="1"/>
          </p:nvPr>
        </p:nvSpPr>
        <p:spPr/>
        <p:txBody>
          <a:bodyPr/>
          <a:lstStyle/>
          <a:p>
            <a:endParaRPr lang="en-US"/>
          </a:p>
        </p:txBody>
      </p:sp>
    </p:spTree>
    <p:extLst>
      <p:ext uri="{BB962C8B-B14F-4D97-AF65-F5344CB8AC3E}">
        <p14:creationId xmlns:p14="http://schemas.microsoft.com/office/powerpoint/2010/main" val="39096555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2226469"/>
            <a:ext cx="8005572" cy="3263504"/>
          </a:xfrm>
        </p:spPr>
        <p:txBody>
          <a:bodyPr>
            <a:normAutofit fontScale="70000" lnSpcReduction="20000"/>
          </a:bodyPr>
          <a:lstStyle/>
          <a:p>
            <a:r>
              <a:rPr lang="en-US" sz="2625" b="1" dirty="0"/>
              <a:t>Role of South Carolina Geodetic Survey </a:t>
            </a:r>
          </a:p>
          <a:p>
            <a:pPr marL="733806" lvl="3" indent="0">
              <a:buNone/>
            </a:pPr>
            <a:endParaRPr lang="en-US" sz="1800" b="1" dirty="0"/>
          </a:p>
          <a:p>
            <a:pPr lvl="3"/>
            <a:r>
              <a:rPr lang="en-US" sz="2175" dirty="0"/>
              <a:t>(1994) Dispute between two or more counties- SCGS will act as mediator to resolve the dispute </a:t>
            </a:r>
          </a:p>
          <a:p>
            <a:pPr marL="0" indent="0">
              <a:buNone/>
            </a:pPr>
            <a:endParaRPr lang="en-US" b="1" dirty="0" smtClean="0"/>
          </a:p>
          <a:p>
            <a:pPr lvl="3"/>
            <a:r>
              <a:rPr lang="en-US" sz="2175" dirty="0"/>
              <a:t>(1994/2014) SCGS to assist counties in defining and monumenting the locations of county boundaries and positioning the monuments using geodetic surveys where counties are ill-defined, unmarked, or poorly marked</a:t>
            </a:r>
          </a:p>
          <a:p>
            <a:pPr marL="733806" lvl="3" indent="0">
              <a:buNone/>
            </a:pPr>
            <a:endParaRPr lang="en-US" sz="2175" dirty="0"/>
          </a:p>
          <a:p>
            <a:pPr lvl="3"/>
            <a:r>
              <a:rPr lang="en-US" sz="2175" dirty="0"/>
              <a:t>(2014) SCGS will clarify county boundaries as defined in Chapter 3, Title 4</a:t>
            </a:r>
          </a:p>
          <a:p>
            <a:pPr marL="733806" lvl="3" indent="0">
              <a:buNone/>
            </a:pPr>
            <a:endParaRPr lang="en-US" sz="2175" dirty="0"/>
          </a:p>
          <a:p>
            <a:pPr lvl="3"/>
            <a:r>
              <a:rPr lang="en-US" sz="2175" dirty="0"/>
              <a:t>(2014) SCGS will analyze archival and other evidence and perform field surveys to position geographically all county boundaries in accordance with statutory descriptions</a:t>
            </a:r>
          </a:p>
          <a:p>
            <a:pPr marL="733806" lvl="3" indent="0">
              <a:buNone/>
            </a:pPr>
            <a:endParaRPr lang="en-US" sz="1800" dirty="0">
              <a:solidFill>
                <a:schemeClr val="bg1"/>
              </a:solidFill>
            </a:endParaRPr>
          </a:p>
          <a:p>
            <a:pPr marL="733806" lvl="3" indent="0">
              <a:buNone/>
            </a:pPr>
            <a:endParaRPr lang="en-US" dirty="0"/>
          </a:p>
        </p:txBody>
      </p:sp>
      <p:sp>
        <p:nvSpPr>
          <p:cNvPr id="5" name="Slide Number Placeholder 4"/>
          <p:cNvSpPr>
            <a:spLocks noGrp="1"/>
          </p:cNvSpPr>
          <p:nvPr>
            <p:ph type="sldNum" sz="quarter" idx="4294967295"/>
          </p:nvPr>
        </p:nvSpPr>
        <p:spPr/>
        <p:txBody>
          <a:bodyPr/>
          <a:lstStyle/>
          <a:p>
            <a:fld id="{71BD9442-7015-4E1E-A751-FB3645ED61D5}" type="slidenum">
              <a:rPr lang="en-US" smtClean="0"/>
              <a:t>10</a:t>
            </a:fld>
            <a:endParaRPr lang="en-US" dirty="0"/>
          </a:p>
        </p:txBody>
      </p:sp>
      <p:sp>
        <p:nvSpPr>
          <p:cNvPr id="2" name="Title 1"/>
          <p:cNvSpPr>
            <a:spLocks noGrp="1"/>
          </p:cNvSpPr>
          <p:nvPr>
            <p:ph type="title"/>
          </p:nvPr>
        </p:nvSpPr>
        <p:spPr>
          <a:xfrm>
            <a:off x="1485900" y="1257300"/>
            <a:ext cx="6172200" cy="834629"/>
          </a:xfrm>
        </p:spPr>
        <p:txBody>
          <a:bodyPr>
            <a:normAutofit fontScale="90000"/>
          </a:bodyPr>
          <a:lstStyle/>
          <a:p>
            <a:r>
              <a:rPr lang="en-US" dirty="0" smtClean="0">
                <a:solidFill>
                  <a:schemeClr val="tx1"/>
                </a:solidFill>
              </a:rPr>
              <a:t>SC Code of Law and Act </a:t>
            </a:r>
            <a:r>
              <a:rPr lang="en-US" dirty="0">
                <a:solidFill>
                  <a:schemeClr val="tx1"/>
                </a:solidFill>
              </a:rPr>
              <a:t>262 Of </a:t>
            </a:r>
            <a:r>
              <a:rPr lang="en-US" dirty="0" smtClean="0">
                <a:solidFill>
                  <a:schemeClr val="tx1"/>
                </a:solidFill>
              </a:rPr>
              <a:t>2014</a:t>
            </a:r>
            <a:endParaRPr lang="en-US" dirty="0">
              <a:solidFill>
                <a:schemeClr val="tx1"/>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01" y="5660231"/>
            <a:ext cx="1957388"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32162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2016919"/>
            <a:ext cx="7886700" cy="3234531"/>
          </a:xfrm>
        </p:spPr>
        <p:txBody>
          <a:bodyPr>
            <a:normAutofit lnSpcReduction="10000"/>
          </a:bodyPr>
          <a:lstStyle/>
          <a:p>
            <a:endParaRPr lang="en-US" dirty="0" smtClean="0"/>
          </a:p>
          <a:p>
            <a:r>
              <a:rPr lang="en-US" sz="1800" dirty="0"/>
              <a:t>Notify County Administrators in advance of planned work</a:t>
            </a:r>
          </a:p>
          <a:p>
            <a:r>
              <a:rPr lang="en-US" sz="1800" dirty="0"/>
              <a:t>Conduct historical research for documentary evidence of boundaries  </a:t>
            </a:r>
          </a:p>
          <a:p>
            <a:r>
              <a:rPr lang="en-US" sz="1800" dirty="0"/>
              <a:t>Perform field work to locate monuments and corroborating evidence and position on State Plane Coordinates</a:t>
            </a:r>
          </a:p>
          <a:p>
            <a:r>
              <a:rPr lang="en-US" sz="1800" dirty="0"/>
              <a:t>Share preliminary findings with county officials for impact analysis and to plan public meetings</a:t>
            </a:r>
          </a:p>
          <a:p>
            <a:r>
              <a:rPr lang="en-US" sz="1800" dirty="0"/>
              <a:t>Receive feedback and input from local officials and public</a:t>
            </a:r>
          </a:p>
          <a:p>
            <a:r>
              <a:rPr lang="en-US" sz="1800" dirty="0"/>
              <a:t>Review and update findings, as appropriate</a:t>
            </a:r>
          </a:p>
          <a:p>
            <a:r>
              <a:rPr lang="en-US" sz="1800" dirty="0"/>
              <a:t>Work to build cooperation with affected parties </a:t>
            </a:r>
          </a:p>
        </p:txBody>
      </p:sp>
      <p:sp>
        <p:nvSpPr>
          <p:cNvPr id="5" name="Slide Number Placeholder 4"/>
          <p:cNvSpPr>
            <a:spLocks noGrp="1"/>
          </p:cNvSpPr>
          <p:nvPr>
            <p:ph type="sldNum" sz="quarter" idx="4294967295"/>
          </p:nvPr>
        </p:nvSpPr>
        <p:spPr/>
        <p:txBody>
          <a:bodyPr/>
          <a:lstStyle/>
          <a:p>
            <a:fld id="{71BD9442-7015-4E1E-A751-FB3645ED61D5}" type="slidenum">
              <a:rPr lang="en-US" smtClean="0"/>
              <a:t>11</a:t>
            </a:fld>
            <a:endParaRPr lang="en-US" dirty="0"/>
          </a:p>
        </p:txBody>
      </p:sp>
      <p:sp>
        <p:nvSpPr>
          <p:cNvPr id="7" name="Title 1"/>
          <p:cNvSpPr txBox="1">
            <a:spLocks/>
          </p:cNvSpPr>
          <p:nvPr/>
        </p:nvSpPr>
        <p:spPr>
          <a:xfrm>
            <a:off x="1485900" y="1039255"/>
            <a:ext cx="6343650" cy="569110"/>
          </a:xfrm>
          <a:prstGeom prst="rect">
            <a:avLst/>
          </a:prstGeom>
        </p:spPr>
        <p:txBody>
          <a:bodyPr vert="horz" lIns="0" rIns="0" bIns="0" anchor="b">
            <a:normAutofit fontScale="97500" lnSpcReduction="1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3750" dirty="0">
                <a:solidFill>
                  <a:schemeClr val="tx1"/>
                </a:solidFill>
              </a:rPr>
              <a:t>Steps for Clarifying Boundaries </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419849"/>
            <a:ext cx="1957388"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32019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998784" y="1687143"/>
            <a:ext cx="3146432" cy="4073081"/>
          </a:xfrm>
          <a:ln>
            <a:solidFill>
              <a:schemeClr val="tx1"/>
            </a:solidFill>
          </a:ln>
        </p:spPr>
      </p:pic>
      <p:sp>
        <p:nvSpPr>
          <p:cNvPr id="5" name="Title 4"/>
          <p:cNvSpPr>
            <a:spLocks noGrp="1"/>
          </p:cNvSpPr>
          <p:nvPr>
            <p:ph type="title"/>
          </p:nvPr>
        </p:nvSpPr>
        <p:spPr>
          <a:xfrm>
            <a:off x="628650" y="1081218"/>
            <a:ext cx="7886700" cy="511709"/>
          </a:xfrm>
        </p:spPr>
        <p:txBody>
          <a:bodyPr>
            <a:normAutofit fontScale="90000"/>
          </a:bodyPr>
          <a:lstStyle/>
          <a:p>
            <a:pPr algn="ctr"/>
            <a:r>
              <a:rPr lang="en-US" sz="3675" dirty="0">
                <a:solidFill>
                  <a:schemeClr val="tx1"/>
                </a:solidFill>
              </a:rPr>
              <a:t>Public Meeting Notification</a:t>
            </a:r>
          </a:p>
        </p:txBody>
      </p:sp>
    </p:spTree>
    <p:extLst>
      <p:ext uri="{BB962C8B-B14F-4D97-AF65-F5344CB8AC3E}">
        <p14:creationId xmlns:p14="http://schemas.microsoft.com/office/powerpoint/2010/main" val="39198540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293689"/>
            <a:ext cx="8229600" cy="1139825"/>
          </a:xfrm>
        </p:spPr>
        <p:txBody>
          <a:bodyPr rtlCol="0">
            <a:normAutofit fontScale="90000"/>
          </a:bodyPr>
          <a:lstStyle/>
          <a:p>
            <a:pPr algn="ctr" eaLnBrk="1" fontAlgn="auto" hangingPunct="1">
              <a:spcAft>
                <a:spcPts val="0"/>
              </a:spcAft>
              <a:defRPr/>
            </a:pPr>
            <a:r>
              <a:rPr lang="en-US" sz="3600" dirty="0" smtClean="0">
                <a:solidFill>
                  <a:schemeClr val="tx1"/>
                </a:solidFill>
                <a:effectLst/>
              </a:rPr>
              <a:t>Scatter Gram of Differences</a:t>
            </a:r>
            <a:br>
              <a:rPr lang="en-US" sz="3600" dirty="0" smtClean="0">
                <a:solidFill>
                  <a:schemeClr val="tx1"/>
                </a:solidFill>
                <a:effectLst/>
              </a:rPr>
            </a:br>
            <a:r>
              <a:rPr lang="en-US" sz="3600" dirty="0" smtClean="0">
                <a:solidFill>
                  <a:schemeClr val="tx1"/>
                </a:solidFill>
                <a:effectLst/>
              </a:rPr>
              <a:t>Between Observations</a:t>
            </a:r>
            <a:r>
              <a:rPr lang="en-US" dirty="0" smtClean="0"/>
              <a:t/>
            </a:r>
            <a:br>
              <a:rPr lang="en-US" dirty="0" smtClean="0"/>
            </a:br>
            <a:r>
              <a:rPr lang="en-US" sz="1800" dirty="0" smtClean="0">
                <a:solidFill>
                  <a:schemeClr val="tx1"/>
                </a:solidFill>
                <a:effectLst/>
              </a:rPr>
              <a:t>2 – Five Minute Sessions</a:t>
            </a:r>
          </a:p>
        </p:txBody>
      </p:sp>
      <p:graphicFrame>
        <p:nvGraphicFramePr>
          <p:cNvPr id="4" name="Content Placeholder 3"/>
          <p:cNvGraphicFramePr>
            <a:graphicFrameLocks noGrp="1"/>
          </p:cNvGraphicFramePr>
          <p:nvPr>
            <p:ph idx="1"/>
          </p:nvPr>
        </p:nvGraphicFramePr>
        <p:xfrm>
          <a:off x="1328057" y="1875974"/>
          <a:ext cx="6930571" cy="4530725"/>
        </p:xfrm>
        <a:graphic>
          <a:graphicData uri="http://schemas.openxmlformats.org/drawingml/2006/chart">
            <c:chart xmlns:c="http://schemas.openxmlformats.org/drawingml/2006/chart" xmlns:r="http://schemas.openxmlformats.org/officeDocument/2006/relationships" r:id="rId3"/>
          </a:graphicData>
        </a:graphic>
      </p:graphicFrame>
      <p:sp>
        <p:nvSpPr>
          <p:cNvPr id="30724" name="Oval 4"/>
          <p:cNvSpPr>
            <a:spLocks noChangeArrowheads="1"/>
          </p:cNvSpPr>
          <p:nvPr/>
        </p:nvSpPr>
        <p:spPr bwMode="auto">
          <a:xfrm>
            <a:off x="2286000" y="2590800"/>
            <a:ext cx="3657600" cy="3200400"/>
          </a:xfrm>
          <a:prstGeom prst="ellipse">
            <a:avLst/>
          </a:prstGeom>
          <a:noFill/>
          <a:ln w="28575" algn="ctr">
            <a:solidFill>
              <a:schemeClr val="tx1"/>
            </a:solidFill>
            <a:round/>
            <a:headEnd type="diamond" w="med" len="med"/>
            <a:tailEnd type="triangle" w="med" len="med"/>
          </a:ln>
        </p:spPr>
        <p:txBody>
          <a:bodyPr anchor="b"/>
          <a:lstStyle/>
          <a:p>
            <a:pPr fontAlgn="base">
              <a:spcBef>
                <a:spcPct val="0"/>
              </a:spcBef>
              <a:spcAft>
                <a:spcPct val="0"/>
              </a:spcAft>
            </a:pPr>
            <a:endParaRPr lang="en-US" sz="2400" dirty="0">
              <a:solidFill>
                <a:prstClr val="black"/>
              </a:solidFill>
              <a:latin typeface="Calibri" pitchFamily="34" charset="0"/>
            </a:endParaRPr>
          </a:p>
        </p:txBody>
      </p:sp>
      <p:sp>
        <p:nvSpPr>
          <p:cNvPr id="44037" name="Rectangle 5"/>
          <p:cNvSpPr>
            <a:spLocks noChangeArrowheads="1"/>
          </p:cNvSpPr>
          <p:nvPr/>
        </p:nvSpPr>
        <p:spPr bwMode="auto">
          <a:xfrm>
            <a:off x="2759075" y="1603375"/>
            <a:ext cx="3642344" cy="461665"/>
          </a:xfrm>
          <a:prstGeom prst="rect">
            <a:avLst/>
          </a:prstGeom>
          <a:noFill/>
          <a:ln w="9525">
            <a:noFill/>
            <a:miter lim="800000"/>
            <a:headEnd/>
            <a:tailEnd/>
          </a:ln>
        </p:spPr>
        <p:txBody>
          <a:bodyPr wrap="none">
            <a:spAutoFit/>
          </a:bodyPr>
          <a:lstStyle/>
          <a:p>
            <a:pPr fontAlgn="base">
              <a:spcBef>
                <a:spcPct val="0"/>
              </a:spcBef>
              <a:spcAft>
                <a:spcPct val="0"/>
              </a:spcAft>
              <a:defRPr/>
            </a:pPr>
            <a:r>
              <a:rPr lang="en-US" sz="2400" dirty="0">
                <a:solidFill>
                  <a:prstClr val="black">
                    <a:lumMod val="85000"/>
                    <a:lumOff val="15000"/>
                  </a:prstClr>
                </a:solidFill>
                <a:latin typeface="Calibri" pitchFamily="34" charset="0"/>
              </a:rPr>
              <a:t>RMSE(2-D) = 0.020m @95%</a:t>
            </a:r>
          </a:p>
        </p:txBody>
      </p:sp>
      <p:sp>
        <p:nvSpPr>
          <p:cNvPr id="44038" name="Rectangle 6"/>
          <p:cNvSpPr>
            <a:spLocks noChangeArrowheads="1"/>
          </p:cNvSpPr>
          <p:nvPr/>
        </p:nvSpPr>
        <p:spPr bwMode="auto">
          <a:xfrm>
            <a:off x="2940051" y="6304756"/>
            <a:ext cx="2668679" cy="461665"/>
          </a:xfrm>
          <a:prstGeom prst="rect">
            <a:avLst/>
          </a:prstGeom>
          <a:noFill/>
          <a:ln w="9525">
            <a:noFill/>
            <a:miter lim="800000"/>
            <a:headEnd/>
            <a:tailEnd/>
          </a:ln>
        </p:spPr>
        <p:txBody>
          <a:bodyPr wrap="none">
            <a:spAutoFit/>
          </a:bodyPr>
          <a:lstStyle/>
          <a:p>
            <a:pPr fontAlgn="base">
              <a:spcBef>
                <a:spcPct val="0"/>
              </a:spcBef>
              <a:spcAft>
                <a:spcPct val="0"/>
              </a:spcAft>
              <a:defRPr/>
            </a:pPr>
            <a:r>
              <a:rPr lang="en-US" sz="2400" dirty="0">
                <a:solidFill>
                  <a:prstClr val="black">
                    <a:lumMod val="85000"/>
                    <a:lumOff val="15000"/>
                  </a:prstClr>
                </a:solidFill>
                <a:latin typeface="Calibri" pitchFamily="34" charset="0"/>
              </a:rPr>
              <a:t>Axis Units in Meters</a:t>
            </a:r>
          </a:p>
        </p:txBody>
      </p:sp>
      <p:sp>
        <p:nvSpPr>
          <p:cNvPr id="30727" name="TextBox 6"/>
          <p:cNvSpPr txBox="1">
            <a:spLocks noChangeArrowheads="1"/>
          </p:cNvSpPr>
          <p:nvPr/>
        </p:nvSpPr>
        <p:spPr bwMode="auto">
          <a:xfrm>
            <a:off x="5210175" y="2147889"/>
            <a:ext cx="2194832" cy="461665"/>
          </a:xfrm>
          <a:prstGeom prst="rect">
            <a:avLst/>
          </a:prstGeom>
          <a:noFill/>
          <a:ln w="9525">
            <a:noFill/>
            <a:miter lim="800000"/>
            <a:headEnd/>
            <a:tailEnd/>
          </a:ln>
        </p:spPr>
        <p:txBody>
          <a:bodyPr wrap="none">
            <a:spAutoFit/>
          </a:bodyPr>
          <a:lstStyle/>
          <a:p>
            <a:pPr fontAlgn="base">
              <a:spcBef>
                <a:spcPct val="0"/>
              </a:spcBef>
              <a:spcAft>
                <a:spcPct val="0"/>
              </a:spcAft>
            </a:pPr>
            <a:r>
              <a:rPr lang="en-US" sz="2400" dirty="0">
                <a:solidFill>
                  <a:srgbClr val="FF0000"/>
                </a:solidFill>
                <a:latin typeface="Calibri" pitchFamily="34" charset="0"/>
              </a:rPr>
              <a:t>0.015m = ~0.05’</a:t>
            </a:r>
          </a:p>
        </p:txBody>
      </p:sp>
      <p:sp>
        <p:nvSpPr>
          <p:cNvPr id="3" name="Slide Number Placeholder 2"/>
          <p:cNvSpPr>
            <a:spLocks noGrp="1"/>
          </p:cNvSpPr>
          <p:nvPr>
            <p:ph type="sldNum" sz="quarter" idx="12"/>
          </p:nvPr>
        </p:nvSpPr>
        <p:spPr/>
        <p:txBody>
          <a:bodyPr/>
          <a:lstStyle/>
          <a:p>
            <a:fld id="{753F07CF-6503-4887-A1B1-2E2BCEE34CB9}" type="slidenum">
              <a:rPr lang="en-US" sz="1200" smtClean="0">
                <a:solidFill>
                  <a:srgbClr val="1F497D">
                    <a:shade val="90000"/>
                  </a:srgbClr>
                </a:solidFill>
              </a:rPr>
              <a:pPr/>
              <a:t>13</a:t>
            </a:fld>
            <a:endParaRPr lang="en-US" sz="1200" dirty="0">
              <a:solidFill>
                <a:srgbClr val="1F497D">
                  <a:shade val="90000"/>
                </a:srgbClr>
              </a:solidFill>
            </a:endParaRPr>
          </a:p>
        </p:txBody>
      </p:sp>
    </p:spTree>
    <p:extLst>
      <p:ext uri="{BB962C8B-B14F-4D97-AF65-F5344CB8AC3E}">
        <p14:creationId xmlns:p14="http://schemas.microsoft.com/office/powerpoint/2010/main" val="39550980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293689"/>
            <a:ext cx="8229600" cy="1139825"/>
          </a:xfrm>
        </p:spPr>
        <p:txBody>
          <a:bodyPr rtlCol="0">
            <a:normAutofit fontScale="90000"/>
          </a:bodyPr>
          <a:lstStyle/>
          <a:p>
            <a:pPr algn="ctr" eaLnBrk="1" fontAlgn="auto" hangingPunct="1">
              <a:spcAft>
                <a:spcPts val="0"/>
              </a:spcAft>
              <a:defRPr/>
            </a:pPr>
            <a:r>
              <a:rPr lang="en-US" sz="3600" dirty="0" smtClean="0">
                <a:solidFill>
                  <a:schemeClr val="tx1"/>
                </a:solidFill>
                <a:effectLst/>
              </a:rPr>
              <a:t>Scatter Gram of Differences</a:t>
            </a:r>
            <a:br>
              <a:rPr lang="en-US" sz="3600" dirty="0" smtClean="0">
                <a:solidFill>
                  <a:schemeClr val="tx1"/>
                </a:solidFill>
                <a:effectLst/>
              </a:rPr>
            </a:br>
            <a:r>
              <a:rPr lang="en-US" sz="3600" dirty="0" smtClean="0">
                <a:solidFill>
                  <a:schemeClr val="tx1"/>
                </a:solidFill>
                <a:effectLst/>
              </a:rPr>
              <a:t>Between Observations</a:t>
            </a:r>
            <a:r>
              <a:rPr lang="en-US" dirty="0" smtClean="0"/>
              <a:t/>
            </a:r>
            <a:br>
              <a:rPr lang="en-US" dirty="0" smtClean="0"/>
            </a:br>
            <a:r>
              <a:rPr lang="en-US" sz="1800" dirty="0" smtClean="0">
                <a:solidFill>
                  <a:schemeClr val="tx1"/>
                </a:solidFill>
                <a:effectLst/>
              </a:rPr>
              <a:t>2 – Five Minute Sessions</a:t>
            </a:r>
          </a:p>
        </p:txBody>
      </p:sp>
      <p:graphicFrame>
        <p:nvGraphicFramePr>
          <p:cNvPr id="4" name="Content Placeholder 3"/>
          <p:cNvGraphicFramePr>
            <a:graphicFrameLocks noGrp="1"/>
          </p:cNvGraphicFramePr>
          <p:nvPr>
            <p:ph idx="1"/>
          </p:nvPr>
        </p:nvGraphicFramePr>
        <p:xfrm>
          <a:off x="1328057" y="1875974"/>
          <a:ext cx="6930571" cy="4530725"/>
        </p:xfrm>
        <a:graphic>
          <a:graphicData uri="http://schemas.openxmlformats.org/drawingml/2006/chart">
            <c:chart xmlns:c="http://schemas.openxmlformats.org/drawingml/2006/chart" xmlns:r="http://schemas.openxmlformats.org/officeDocument/2006/relationships" r:id="rId3"/>
          </a:graphicData>
        </a:graphic>
      </p:graphicFrame>
      <p:sp>
        <p:nvSpPr>
          <p:cNvPr id="30724" name="Oval 4"/>
          <p:cNvSpPr>
            <a:spLocks noChangeArrowheads="1"/>
          </p:cNvSpPr>
          <p:nvPr/>
        </p:nvSpPr>
        <p:spPr bwMode="auto">
          <a:xfrm>
            <a:off x="2286000" y="2590800"/>
            <a:ext cx="3657600" cy="3200400"/>
          </a:xfrm>
          <a:prstGeom prst="ellipse">
            <a:avLst/>
          </a:prstGeom>
          <a:noFill/>
          <a:ln w="28575" algn="ctr">
            <a:solidFill>
              <a:schemeClr val="tx1"/>
            </a:solidFill>
            <a:round/>
            <a:headEnd type="diamond" w="med" len="med"/>
            <a:tailEnd type="triangle" w="med" len="med"/>
          </a:ln>
        </p:spPr>
        <p:txBody>
          <a:bodyPr anchor="b"/>
          <a:lstStyle/>
          <a:p>
            <a:pPr fontAlgn="base">
              <a:spcBef>
                <a:spcPct val="0"/>
              </a:spcBef>
              <a:spcAft>
                <a:spcPct val="0"/>
              </a:spcAft>
            </a:pPr>
            <a:endParaRPr lang="en-US" sz="2400" dirty="0">
              <a:solidFill>
                <a:prstClr val="black"/>
              </a:solidFill>
              <a:latin typeface="Calibri" pitchFamily="34" charset="0"/>
            </a:endParaRPr>
          </a:p>
        </p:txBody>
      </p:sp>
      <p:sp>
        <p:nvSpPr>
          <p:cNvPr id="44037" name="Rectangle 5"/>
          <p:cNvSpPr>
            <a:spLocks noChangeArrowheads="1"/>
          </p:cNvSpPr>
          <p:nvPr/>
        </p:nvSpPr>
        <p:spPr bwMode="auto">
          <a:xfrm>
            <a:off x="2759075" y="1603375"/>
            <a:ext cx="3642344" cy="461665"/>
          </a:xfrm>
          <a:prstGeom prst="rect">
            <a:avLst/>
          </a:prstGeom>
          <a:noFill/>
          <a:ln w="9525">
            <a:noFill/>
            <a:miter lim="800000"/>
            <a:headEnd/>
            <a:tailEnd/>
          </a:ln>
        </p:spPr>
        <p:txBody>
          <a:bodyPr wrap="none">
            <a:spAutoFit/>
          </a:bodyPr>
          <a:lstStyle/>
          <a:p>
            <a:pPr fontAlgn="base">
              <a:spcBef>
                <a:spcPct val="0"/>
              </a:spcBef>
              <a:spcAft>
                <a:spcPct val="0"/>
              </a:spcAft>
              <a:defRPr/>
            </a:pPr>
            <a:r>
              <a:rPr lang="en-US" sz="2400" dirty="0">
                <a:solidFill>
                  <a:prstClr val="black">
                    <a:lumMod val="85000"/>
                    <a:lumOff val="15000"/>
                  </a:prstClr>
                </a:solidFill>
                <a:latin typeface="Calibri" pitchFamily="34" charset="0"/>
              </a:rPr>
              <a:t>RMSE(2-D) = 0.020m @95%</a:t>
            </a:r>
          </a:p>
        </p:txBody>
      </p:sp>
      <p:sp>
        <p:nvSpPr>
          <p:cNvPr id="44038" name="Rectangle 6"/>
          <p:cNvSpPr>
            <a:spLocks noChangeArrowheads="1"/>
          </p:cNvSpPr>
          <p:nvPr/>
        </p:nvSpPr>
        <p:spPr bwMode="auto">
          <a:xfrm>
            <a:off x="2940051" y="6304756"/>
            <a:ext cx="2668679" cy="461665"/>
          </a:xfrm>
          <a:prstGeom prst="rect">
            <a:avLst/>
          </a:prstGeom>
          <a:noFill/>
          <a:ln w="9525">
            <a:noFill/>
            <a:miter lim="800000"/>
            <a:headEnd/>
            <a:tailEnd/>
          </a:ln>
        </p:spPr>
        <p:txBody>
          <a:bodyPr wrap="none">
            <a:spAutoFit/>
          </a:bodyPr>
          <a:lstStyle/>
          <a:p>
            <a:pPr fontAlgn="base">
              <a:spcBef>
                <a:spcPct val="0"/>
              </a:spcBef>
              <a:spcAft>
                <a:spcPct val="0"/>
              </a:spcAft>
              <a:defRPr/>
            </a:pPr>
            <a:r>
              <a:rPr lang="en-US" sz="2400" dirty="0">
                <a:solidFill>
                  <a:prstClr val="black">
                    <a:lumMod val="85000"/>
                    <a:lumOff val="15000"/>
                  </a:prstClr>
                </a:solidFill>
                <a:latin typeface="Calibri" pitchFamily="34" charset="0"/>
              </a:rPr>
              <a:t>Axis Units in Meters</a:t>
            </a:r>
          </a:p>
        </p:txBody>
      </p:sp>
      <p:sp>
        <p:nvSpPr>
          <p:cNvPr id="30727" name="TextBox 6"/>
          <p:cNvSpPr txBox="1">
            <a:spLocks noChangeArrowheads="1"/>
          </p:cNvSpPr>
          <p:nvPr/>
        </p:nvSpPr>
        <p:spPr bwMode="auto">
          <a:xfrm>
            <a:off x="5210175" y="2147889"/>
            <a:ext cx="2194832" cy="461665"/>
          </a:xfrm>
          <a:prstGeom prst="rect">
            <a:avLst/>
          </a:prstGeom>
          <a:noFill/>
          <a:ln w="9525">
            <a:noFill/>
            <a:miter lim="800000"/>
            <a:headEnd/>
            <a:tailEnd/>
          </a:ln>
        </p:spPr>
        <p:txBody>
          <a:bodyPr wrap="none">
            <a:spAutoFit/>
          </a:bodyPr>
          <a:lstStyle/>
          <a:p>
            <a:pPr fontAlgn="base">
              <a:spcBef>
                <a:spcPct val="0"/>
              </a:spcBef>
              <a:spcAft>
                <a:spcPct val="0"/>
              </a:spcAft>
            </a:pPr>
            <a:r>
              <a:rPr lang="en-US" sz="2400" dirty="0">
                <a:solidFill>
                  <a:srgbClr val="FF0000"/>
                </a:solidFill>
                <a:latin typeface="Calibri" pitchFamily="34" charset="0"/>
              </a:rPr>
              <a:t>0.015m = ~0.05’</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8400" y="2578596"/>
            <a:ext cx="3352800" cy="3301266"/>
          </a:xfrm>
          <a:prstGeom prst="rect">
            <a:avLst/>
          </a:prstGeom>
        </p:spPr>
      </p:pic>
      <p:sp>
        <p:nvSpPr>
          <p:cNvPr id="5" name="Slide Number Placeholder 4"/>
          <p:cNvSpPr>
            <a:spLocks noGrp="1"/>
          </p:cNvSpPr>
          <p:nvPr>
            <p:ph type="sldNum" sz="quarter" idx="12"/>
          </p:nvPr>
        </p:nvSpPr>
        <p:spPr/>
        <p:txBody>
          <a:bodyPr/>
          <a:lstStyle/>
          <a:p>
            <a:fld id="{753F07CF-6503-4887-A1B1-2E2BCEE34CB9}" type="slidenum">
              <a:rPr lang="en-US" sz="1200" smtClean="0">
                <a:solidFill>
                  <a:srgbClr val="1F497D">
                    <a:shade val="90000"/>
                  </a:srgbClr>
                </a:solidFill>
              </a:rPr>
              <a:pPr/>
              <a:t>14</a:t>
            </a:fld>
            <a:endParaRPr lang="en-US" sz="1200" dirty="0">
              <a:solidFill>
                <a:srgbClr val="1F497D">
                  <a:shade val="90000"/>
                </a:srgbClr>
              </a:solidFill>
            </a:endParaRPr>
          </a:p>
        </p:txBody>
      </p:sp>
    </p:spTree>
    <p:extLst>
      <p:ext uri="{BB962C8B-B14F-4D97-AF65-F5344CB8AC3E}">
        <p14:creationId xmlns:p14="http://schemas.microsoft.com/office/powerpoint/2010/main" val="3680355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32" y="1752598"/>
            <a:ext cx="8229600" cy="4572000"/>
          </a:xfrm>
        </p:spPr>
        <p:txBody>
          <a:bodyPr>
            <a:noAutofit/>
          </a:bodyPr>
          <a:lstStyle/>
          <a:p>
            <a:r>
              <a:rPr lang="en-US" sz="1050" b="1" dirty="0"/>
              <a:t>SCGS Requirements: </a:t>
            </a:r>
          </a:p>
          <a:p>
            <a:pPr marL="0" indent="0">
              <a:buNone/>
            </a:pPr>
            <a:endParaRPr lang="en-US" sz="1050" b="1" dirty="0"/>
          </a:p>
          <a:p>
            <a:pPr lvl="2"/>
            <a:r>
              <a:rPr lang="en-US" sz="1050" dirty="0"/>
              <a:t>Upon reestablishing county boundary, SCGS shall certify its work and within 30 days of certification: </a:t>
            </a:r>
          </a:p>
          <a:p>
            <a:pPr marL="500634" lvl="2" indent="0">
              <a:buNone/>
            </a:pPr>
            <a:endParaRPr lang="en-US" sz="1050" dirty="0"/>
          </a:p>
          <a:p>
            <a:pPr lvl="4"/>
            <a:r>
              <a:rPr lang="en-US" sz="1050" dirty="0"/>
              <a:t>Provide copies to the administrator of each affected county; </a:t>
            </a:r>
          </a:p>
          <a:p>
            <a:pPr lvl="4"/>
            <a:r>
              <a:rPr lang="en-US" sz="1050" dirty="0"/>
              <a:t>Provide written notification to affected parties</a:t>
            </a:r>
          </a:p>
          <a:p>
            <a:pPr lvl="4"/>
            <a:r>
              <a:rPr lang="en-US" sz="1050" dirty="0"/>
              <a:t>Provide notice and copies to the public through its official website and or other means it considers appropriate; and</a:t>
            </a:r>
          </a:p>
          <a:p>
            <a:pPr lvl="4"/>
            <a:r>
              <a:rPr lang="en-US" sz="1050" dirty="0"/>
              <a:t> Notify as it determines appropriate, other affected state and federal agencies </a:t>
            </a:r>
          </a:p>
          <a:p>
            <a:pPr lvl="4"/>
            <a:endParaRPr lang="en-US" sz="1050" dirty="0"/>
          </a:p>
          <a:p>
            <a:pPr marL="785241" lvl="2" indent="-257175"/>
            <a:r>
              <a:rPr lang="en-US" sz="1050" dirty="0"/>
              <a:t>(Initiates 60 Day Appeal Process)</a:t>
            </a:r>
          </a:p>
          <a:p>
            <a:pPr lvl="2">
              <a:buFont typeface="Arial" panose="020B0604020202020204" pitchFamily="34" charset="0"/>
              <a:buChar char="•"/>
            </a:pPr>
            <a:endParaRPr lang="en-US" sz="1050" dirty="0"/>
          </a:p>
          <a:p>
            <a:pPr lvl="1"/>
            <a:r>
              <a:rPr lang="en-US" sz="1050" dirty="0"/>
              <a:t>Certified Surveys submitted to Secretary of State, Register of Deeds Offices, and South Carolina Department of Archives with Cover Letter</a:t>
            </a:r>
          </a:p>
          <a:p>
            <a:pPr lvl="1"/>
            <a:r>
              <a:rPr lang="en-US" sz="1050" dirty="0"/>
              <a:t>Date of the cover letter is the date the surveys become effective</a:t>
            </a:r>
          </a:p>
          <a:p>
            <a:pPr lvl="1"/>
            <a:r>
              <a:rPr lang="en-US" sz="1050" dirty="0"/>
              <a:t>Introduce Legislation to update Code of Law to reflect clarified boundary with State Plane Coordinates</a:t>
            </a:r>
          </a:p>
        </p:txBody>
      </p:sp>
      <p:sp>
        <p:nvSpPr>
          <p:cNvPr id="5" name="Slide Number Placeholder 4"/>
          <p:cNvSpPr>
            <a:spLocks noGrp="1"/>
          </p:cNvSpPr>
          <p:nvPr>
            <p:ph type="sldNum" sz="quarter" idx="4294967295"/>
          </p:nvPr>
        </p:nvSpPr>
        <p:spPr/>
        <p:txBody>
          <a:bodyPr/>
          <a:lstStyle/>
          <a:p>
            <a:fld id="{71BD9442-7015-4E1E-A751-FB3645ED61D5}" type="slidenum">
              <a:rPr lang="en-US" smtClean="0"/>
              <a:t>15</a:t>
            </a:fld>
            <a:endParaRPr lang="en-US" dirty="0"/>
          </a:p>
        </p:txBody>
      </p:sp>
      <p:sp>
        <p:nvSpPr>
          <p:cNvPr id="2" name="Title 1"/>
          <p:cNvSpPr>
            <a:spLocks noGrp="1"/>
          </p:cNvSpPr>
          <p:nvPr>
            <p:ph type="title"/>
          </p:nvPr>
        </p:nvSpPr>
        <p:spPr>
          <a:xfrm>
            <a:off x="1496232" y="1116579"/>
            <a:ext cx="6172200" cy="529189"/>
          </a:xfrm>
        </p:spPr>
        <p:txBody>
          <a:bodyPr>
            <a:normAutofit fontScale="90000"/>
          </a:bodyPr>
          <a:lstStyle/>
          <a:p>
            <a:r>
              <a:rPr lang="en-US" sz="2400" dirty="0">
                <a:solidFill>
                  <a:schemeClr val="bg1"/>
                </a:solidFill>
              </a:rPr>
              <a:t>Act 262 </a:t>
            </a:r>
            <a:r>
              <a:rPr lang="en-US" sz="2400" dirty="0" smtClean="0">
                <a:solidFill>
                  <a:schemeClr val="bg1"/>
                </a:solidFill>
              </a:rPr>
              <a:t>of </a:t>
            </a:r>
            <a:r>
              <a:rPr lang="en-US" sz="2400" dirty="0">
                <a:solidFill>
                  <a:schemeClr val="bg1"/>
                </a:solidFill>
              </a:rPr>
              <a:t>2014</a:t>
            </a:r>
            <a:r>
              <a:rPr lang="en-US" dirty="0" smtClean="0">
                <a:solidFill>
                  <a:schemeClr val="bg1"/>
                </a:solidFill>
              </a:rPr>
              <a:t>	</a:t>
            </a:r>
            <a:endParaRPr lang="en-US" dirty="0">
              <a:solidFill>
                <a:schemeClr val="bg1"/>
              </a:solidFill>
            </a:endParaRPr>
          </a:p>
        </p:txBody>
      </p:sp>
      <p:sp>
        <p:nvSpPr>
          <p:cNvPr id="6" name="Title 1"/>
          <p:cNvSpPr txBox="1">
            <a:spLocks/>
          </p:cNvSpPr>
          <p:nvPr/>
        </p:nvSpPr>
        <p:spPr>
          <a:xfrm>
            <a:off x="1485900" y="440639"/>
            <a:ext cx="6343650" cy="569110"/>
          </a:xfrm>
          <a:prstGeom prst="rect">
            <a:avLst/>
          </a:prstGeom>
        </p:spPr>
        <p:txBody>
          <a:bodyPr vert="horz" lIns="0" rIns="0" bIns="0" anchor="b">
            <a:normAutofit fontScale="97500" lnSpcReduction="1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3750" dirty="0">
                <a:solidFill>
                  <a:schemeClr val="tx1"/>
                </a:solidFill>
              </a:rPr>
              <a:t>Steps for Clarifying Boundaries </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351195"/>
            <a:ext cx="1957388"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64306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r>
              <a:rPr lang="en-US" sz="2625" b="1" dirty="0"/>
              <a:t>Affected Parties Disagreeing with SCGS: </a:t>
            </a:r>
          </a:p>
          <a:p>
            <a:pPr marL="0" indent="0">
              <a:buNone/>
            </a:pPr>
            <a:endParaRPr lang="en-US" sz="2325" b="1" dirty="0"/>
          </a:p>
          <a:p>
            <a:pPr lvl="2"/>
            <a:r>
              <a:rPr lang="en-US" sz="2175" dirty="0"/>
              <a:t>May file request for a contested case hearing with the SC Administrative Law Court</a:t>
            </a:r>
          </a:p>
          <a:p>
            <a:pPr marL="500634" lvl="2" indent="0">
              <a:buNone/>
            </a:pPr>
            <a:endParaRPr lang="en-US" sz="2175" dirty="0"/>
          </a:p>
          <a:p>
            <a:pPr lvl="2"/>
            <a:r>
              <a:rPr lang="en-US" sz="2175" dirty="0"/>
              <a:t>This decision may be appealed </a:t>
            </a:r>
          </a:p>
          <a:p>
            <a:pPr lvl="2"/>
            <a:endParaRPr lang="en-US" sz="1425" dirty="0"/>
          </a:p>
          <a:p>
            <a:pPr lvl="2"/>
            <a:r>
              <a:rPr lang="en-US" sz="2325" b="1" dirty="0"/>
              <a:t>“Affected Party”</a:t>
            </a:r>
          </a:p>
          <a:p>
            <a:pPr lvl="7"/>
            <a:r>
              <a:rPr lang="en-US" sz="2175" dirty="0"/>
              <a:t>Governing body of an affected county </a:t>
            </a:r>
          </a:p>
          <a:p>
            <a:pPr lvl="7"/>
            <a:r>
              <a:rPr lang="en-US" sz="2175" dirty="0"/>
              <a:t>Governing body of a political subdivision of this State</a:t>
            </a:r>
          </a:p>
          <a:p>
            <a:pPr lvl="7"/>
            <a:r>
              <a:rPr lang="en-US" sz="2175" dirty="0"/>
              <a:t>An elected official, other than a statewide elected official</a:t>
            </a:r>
          </a:p>
          <a:p>
            <a:pPr lvl="7"/>
            <a:r>
              <a:rPr lang="en-US" sz="2175" dirty="0"/>
              <a:t>A property owner or an individual residing in the certification zone </a:t>
            </a:r>
          </a:p>
          <a:p>
            <a:pPr lvl="7"/>
            <a:r>
              <a:rPr lang="en-US" sz="2175" dirty="0"/>
              <a:t>A business entity located in the certification zone </a:t>
            </a:r>
          </a:p>
          <a:p>
            <a:pPr lvl="7"/>
            <a:r>
              <a:rPr lang="en-US" sz="2175" dirty="0"/>
              <a:t>A nonresident individual who owns or leases real property situated in the certification zone</a:t>
            </a:r>
          </a:p>
          <a:p>
            <a:pPr lvl="4"/>
            <a:endParaRPr lang="en-US" dirty="0" smtClean="0"/>
          </a:p>
          <a:p>
            <a:pPr marL="733806" lvl="3" indent="0">
              <a:buNone/>
            </a:pPr>
            <a:endParaRPr lang="en-US" dirty="0"/>
          </a:p>
        </p:txBody>
      </p:sp>
      <p:sp>
        <p:nvSpPr>
          <p:cNvPr id="5" name="Slide Number Placeholder 4"/>
          <p:cNvSpPr>
            <a:spLocks noGrp="1"/>
          </p:cNvSpPr>
          <p:nvPr>
            <p:ph type="sldNum" sz="quarter" idx="4294967295"/>
          </p:nvPr>
        </p:nvSpPr>
        <p:spPr/>
        <p:txBody>
          <a:bodyPr/>
          <a:lstStyle/>
          <a:p>
            <a:fld id="{71BD9442-7015-4E1E-A751-FB3645ED61D5}" type="slidenum">
              <a:rPr lang="en-US" smtClean="0"/>
              <a:t>16</a:t>
            </a:fld>
            <a:endParaRPr lang="en-US" dirty="0"/>
          </a:p>
        </p:txBody>
      </p:sp>
      <p:sp>
        <p:nvSpPr>
          <p:cNvPr id="2" name="Title 1"/>
          <p:cNvSpPr>
            <a:spLocks noGrp="1"/>
          </p:cNvSpPr>
          <p:nvPr>
            <p:ph type="title"/>
          </p:nvPr>
        </p:nvSpPr>
        <p:spPr>
          <a:xfrm>
            <a:off x="1485900" y="469106"/>
            <a:ext cx="6172200" cy="857250"/>
          </a:xfrm>
        </p:spPr>
        <p:txBody>
          <a:bodyPr/>
          <a:lstStyle/>
          <a:p>
            <a:r>
              <a:rPr lang="en-US" sz="2400" dirty="0">
                <a:solidFill>
                  <a:schemeClr val="tx1"/>
                </a:solidFill>
              </a:rPr>
              <a:t>Act 262 of 2014</a:t>
            </a:r>
            <a:r>
              <a:rPr lang="en-US" dirty="0" smtClean="0">
                <a:solidFill>
                  <a:schemeClr val="tx1"/>
                </a:solidFill>
              </a:rPr>
              <a:t>	</a:t>
            </a:r>
            <a:endParaRPr lang="en-US" dirty="0">
              <a:solidFill>
                <a:schemeClr val="tx1"/>
              </a:solidFill>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324600"/>
            <a:ext cx="1957388"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37085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442" y="1409700"/>
            <a:ext cx="8909516" cy="943514"/>
          </a:xfrm>
        </p:spPr>
        <p:txBody>
          <a:bodyPr>
            <a:noAutofit/>
          </a:bodyPr>
          <a:lstStyle/>
          <a:p>
            <a:pPr algn="ctr"/>
            <a:r>
              <a:rPr lang="en-US" sz="4050" dirty="0" smtClean="0">
                <a:solidFill>
                  <a:schemeClr val="tx1"/>
                </a:solidFill>
              </a:rPr>
              <a:t>SIGNIFICANT IMPACTS</a:t>
            </a:r>
            <a:r>
              <a:rPr lang="en-US" sz="4050" dirty="0">
                <a:solidFill>
                  <a:schemeClr val="tx1"/>
                </a:solidFill>
              </a:rPr>
              <a:t>?</a:t>
            </a:r>
          </a:p>
        </p:txBody>
      </p:sp>
      <p:sp>
        <p:nvSpPr>
          <p:cNvPr id="5" name="Slide Number Placeholder 4"/>
          <p:cNvSpPr>
            <a:spLocks noGrp="1"/>
          </p:cNvSpPr>
          <p:nvPr>
            <p:ph type="sldNum" sz="quarter" idx="4294967295"/>
          </p:nvPr>
        </p:nvSpPr>
        <p:spPr/>
        <p:txBody>
          <a:bodyPr/>
          <a:lstStyle/>
          <a:p>
            <a:fld id="{71BD9442-7015-4E1E-A751-FB3645ED61D5}" type="slidenum">
              <a:rPr lang="en-US" smtClean="0"/>
              <a:t>17</a:t>
            </a:fld>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53" y="6324600"/>
            <a:ext cx="1957388"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a:xfrm>
            <a:off x="1080347" y="2438400"/>
            <a:ext cx="6909661" cy="943514"/>
          </a:xfrm>
          <a:prstGeom prst="rect">
            <a:avLst/>
          </a:prstGeom>
          <a:ln w="6350" cap="rnd">
            <a:noFill/>
          </a:ln>
        </p:spPr>
        <p:txBody>
          <a:bodyPr vert="horz" rtlCol="0" anchor="b" anchorCtr="0">
            <a:noAutofit/>
          </a:bodyPr>
          <a:lst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stStyle>
          <a:p>
            <a:pPr algn="ctr"/>
            <a:r>
              <a:rPr lang="en-US" sz="1800" dirty="0" smtClean="0">
                <a:solidFill>
                  <a:schemeClr val="tx1"/>
                </a:solidFill>
                <a:effectLst/>
              </a:rPr>
              <a:t>A significant impact for this section of boundary has been defined as a residence, place of business, or a the majority of a parcel being found in a different county based on the re-established boundary.</a:t>
            </a:r>
            <a:endParaRPr lang="en-US" sz="1800" dirty="0">
              <a:solidFill>
                <a:schemeClr val="tx1"/>
              </a:solidFill>
            </a:endParaRPr>
          </a:p>
        </p:txBody>
      </p:sp>
      <p:sp>
        <p:nvSpPr>
          <p:cNvPr id="9" name="Title 1"/>
          <p:cNvSpPr txBox="1">
            <a:spLocks/>
          </p:cNvSpPr>
          <p:nvPr/>
        </p:nvSpPr>
        <p:spPr>
          <a:xfrm>
            <a:off x="609600" y="4038600"/>
            <a:ext cx="8077200" cy="1400714"/>
          </a:xfrm>
          <a:prstGeom prst="rect">
            <a:avLst/>
          </a:prstGeom>
          <a:ln w="6350" cap="rnd">
            <a:noFill/>
          </a:ln>
        </p:spPr>
        <p:txBody>
          <a:bodyPr vert="horz" rtlCol="0" anchor="b" anchorCtr="0">
            <a:noAutofit/>
          </a:bodyPr>
          <a:lst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stStyle>
          <a:p>
            <a:pPr algn="ctr"/>
            <a:r>
              <a:rPr lang="en-US" sz="1800" dirty="0" smtClean="0">
                <a:solidFill>
                  <a:schemeClr val="tx1"/>
                </a:solidFill>
                <a:effectLst/>
              </a:rPr>
              <a:t>Reviewed Approximately 80 Properties Along the nearly 9.5 Mile Section of Re-established Boundary:</a:t>
            </a:r>
          </a:p>
          <a:p>
            <a:pPr algn="ctr"/>
            <a:endParaRPr lang="en-US" sz="1800" dirty="0" smtClean="0">
              <a:solidFill>
                <a:schemeClr val="tx1"/>
              </a:solidFill>
              <a:effectLst/>
            </a:endParaRPr>
          </a:p>
          <a:p>
            <a:pPr algn="ctr"/>
            <a:endParaRPr lang="en-US" sz="1800" dirty="0">
              <a:solidFill>
                <a:schemeClr val="tx1"/>
              </a:solidFill>
              <a:effectLst/>
            </a:endParaRPr>
          </a:p>
          <a:p>
            <a:pPr algn="ctr"/>
            <a:r>
              <a:rPr lang="en-US" sz="1800" dirty="0" smtClean="0">
                <a:solidFill>
                  <a:schemeClr val="tx1"/>
                </a:solidFill>
                <a:effectLst/>
              </a:rPr>
              <a:t>Determined 0 Significant Impacts</a:t>
            </a:r>
          </a:p>
        </p:txBody>
      </p:sp>
    </p:spTree>
    <p:extLst>
      <p:ext uri="{BB962C8B-B14F-4D97-AF65-F5344CB8AC3E}">
        <p14:creationId xmlns:p14="http://schemas.microsoft.com/office/powerpoint/2010/main" val="33460540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985" y="2514600"/>
            <a:ext cx="8909516" cy="943514"/>
          </a:xfrm>
        </p:spPr>
        <p:txBody>
          <a:bodyPr>
            <a:noAutofit/>
          </a:bodyPr>
          <a:lstStyle/>
          <a:p>
            <a:pPr algn="ctr"/>
            <a:r>
              <a:rPr lang="en-US" sz="4050" dirty="0">
                <a:solidFill>
                  <a:schemeClr val="tx1"/>
                </a:solidFill>
              </a:rPr>
              <a:t>QUESTIONS?</a:t>
            </a:r>
          </a:p>
        </p:txBody>
      </p:sp>
      <p:sp>
        <p:nvSpPr>
          <p:cNvPr id="5" name="Slide Number Placeholder 4"/>
          <p:cNvSpPr>
            <a:spLocks noGrp="1"/>
          </p:cNvSpPr>
          <p:nvPr>
            <p:ph type="sldNum" sz="quarter" idx="4294967295"/>
          </p:nvPr>
        </p:nvSpPr>
        <p:spPr/>
        <p:txBody>
          <a:bodyPr/>
          <a:lstStyle/>
          <a:p>
            <a:fld id="{71BD9442-7015-4E1E-A751-FB3645ED61D5}" type="slidenum">
              <a:rPr lang="en-US" smtClean="0"/>
              <a:t>18</a:t>
            </a:fld>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53" y="6324600"/>
            <a:ext cx="1957388"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47568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472882"/>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a:xfrm>
            <a:off x="2166504" y="868617"/>
            <a:ext cx="4810991" cy="457201"/>
          </a:xfrm>
          <a:prstGeom prst="rect">
            <a:avLst/>
          </a:prstGeom>
        </p:spPr>
        <p:txBody>
          <a:bodyPr vert="horz" lIns="0" rIns="0" bIns="0" anchor="b">
            <a:noAutofit/>
          </a:bodyPr>
          <a:lstStyle>
            <a:lvl1pPr algn="l" rtl="0" eaLnBrk="1" latinLnBrk="0" hangingPunct="1">
              <a:spcBef>
                <a:spcPct val="0"/>
              </a:spcBef>
              <a:buNone/>
              <a:defRPr kumimoji="0" sz="2600" b="0" kern="1200">
                <a:ln>
                  <a:noFill/>
                </a:ln>
                <a:solidFill>
                  <a:schemeClr val="tx2"/>
                </a:solidFill>
                <a:effectLst/>
                <a:latin typeface="+mj-lt"/>
                <a:ea typeface="+mj-ea"/>
                <a:cs typeface="+mj-cs"/>
              </a:defRPr>
            </a:lvl1pPr>
          </a:lstStyle>
          <a:p>
            <a:pPr algn="ctr"/>
            <a:r>
              <a:rPr lang="en-US" sz="3200" dirty="0" smtClean="0">
                <a:solidFill>
                  <a:schemeClr val="tx1"/>
                </a:solidFill>
              </a:rPr>
              <a:t>SC CODE of LAW</a:t>
            </a:r>
            <a:endParaRPr lang="en-US" sz="3200" dirty="0">
              <a:solidFill>
                <a:schemeClr val="tx1"/>
              </a:solidFill>
            </a:endParaRPr>
          </a:p>
        </p:txBody>
      </p:sp>
      <p:sp>
        <p:nvSpPr>
          <p:cNvPr id="6" name="Content Placeholder 2"/>
          <p:cNvSpPr txBox="1">
            <a:spLocks/>
          </p:cNvSpPr>
          <p:nvPr/>
        </p:nvSpPr>
        <p:spPr>
          <a:xfrm>
            <a:off x="628649" y="1752600"/>
            <a:ext cx="7886700" cy="4038600"/>
          </a:xfrm>
          <a:prstGeom prst="rect">
            <a:avLst/>
          </a:prstGeom>
        </p:spPr>
        <p:txBody>
          <a:bodyPr vert="horz" tIns="0">
            <a:normAutofit fontScale="85000" lnSpcReduction="20000"/>
          </a:bodyPr>
          <a:lstStyle>
            <a:lvl1pPr marL="274320" indent="-274320" algn="l" rtl="0" eaLnBrk="1" latinLnBrk="0" hangingPunct="1">
              <a:spcBef>
                <a:spcPct val="20000"/>
              </a:spcBef>
              <a:buClr>
                <a:schemeClr val="accent3"/>
              </a:buClr>
              <a:buSzPct val="95000"/>
              <a:buFont typeface="Wingdings 2"/>
              <a:buChar char=""/>
              <a:defRPr kumimoji="0" sz="28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6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4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18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n-US" dirty="0" smtClean="0"/>
              <a:t>-Section 4-3-240: Edgefield County: </a:t>
            </a:r>
          </a:p>
          <a:p>
            <a:pPr marL="0" indent="0">
              <a:buNone/>
            </a:pPr>
            <a:r>
              <a:rPr lang="en-US" dirty="0"/>
              <a:t>	</a:t>
            </a:r>
            <a:r>
              <a:rPr lang="en-US" dirty="0" smtClean="0"/>
              <a:t>“…</a:t>
            </a:r>
            <a:r>
              <a:rPr lang="en-US" dirty="0"/>
              <a:t>on the north and northeast by Greenwood and Saluda Counties</a:t>
            </a:r>
            <a:r>
              <a:rPr lang="en-US" dirty="0" smtClean="0"/>
              <a:t>…”</a:t>
            </a:r>
          </a:p>
          <a:p>
            <a:pPr marL="0" indent="0">
              <a:buNone/>
            </a:pPr>
            <a:r>
              <a:rPr lang="en-US" dirty="0" smtClean="0"/>
              <a:t>-Section 4-3-470: Saluda County: </a:t>
            </a:r>
          </a:p>
          <a:p>
            <a:pPr marL="0" indent="0">
              <a:buNone/>
            </a:pPr>
            <a:r>
              <a:rPr lang="en-US" dirty="0"/>
              <a:t>	</a:t>
            </a:r>
            <a:r>
              <a:rPr lang="en-US" dirty="0" smtClean="0"/>
              <a:t>“…the old Edgefield and Aiken line to a </a:t>
            </a:r>
            <a:r>
              <a:rPr lang="en-US" dirty="0"/>
              <a:t>point three miles north of where the public road crosses said line near Lybrand's old </a:t>
            </a:r>
            <a:r>
              <a:rPr lang="en-US" dirty="0" smtClean="0"/>
              <a:t>mill</a:t>
            </a:r>
            <a:r>
              <a:rPr lang="en-US" dirty="0"/>
              <a:t>; thence a straight line to ten-mile post on public highway leading from Edgefield to Columbia, near the present or former residence of J. W. L. Bartley; thence a straight line to the junction of the public road leading from Pleasant Cross with the Long Cane road near the present or former residence of William Lott</a:t>
            </a:r>
            <a:r>
              <a:rPr lang="en-US" dirty="0" smtClean="0"/>
              <a:t>…”</a:t>
            </a:r>
            <a:endParaRPr lang="en-US" dirty="0"/>
          </a:p>
          <a:p>
            <a:pPr marL="0" indent="0">
              <a:buNone/>
            </a:pPr>
            <a:endParaRPr lang="en-US" dirty="0" smtClean="0"/>
          </a:p>
        </p:txBody>
      </p:sp>
    </p:spTree>
    <p:extLst>
      <p:ext uri="{BB962C8B-B14F-4D97-AF65-F5344CB8AC3E}">
        <p14:creationId xmlns:p14="http://schemas.microsoft.com/office/powerpoint/2010/main" val="33040226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472882"/>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a:xfrm>
            <a:off x="2130999" y="785198"/>
            <a:ext cx="4810991" cy="457201"/>
          </a:xfrm>
          <a:prstGeom prst="rect">
            <a:avLst/>
          </a:prstGeom>
        </p:spPr>
        <p:txBody>
          <a:bodyPr vert="horz" lIns="0" rIns="0" bIns="0" anchor="b">
            <a:noAutofit/>
          </a:bodyPr>
          <a:lstStyle>
            <a:lvl1pPr algn="l" rtl="0" eaLnBrk="1" latinLnBrk="0" hangingPunct="1">
              <a:spcBef>
                <a:spcPct val="0"/>
              </a:spcBef>
              <a:buNone/>
              <a:defRPr kumimoji="0" sz="2600" b="0" kern="1200">
                <a:ln>
                  <a:noFill/>
                </a:ln>
                <a:solidFill>
                  <a:schemeClr val="tx2"/>
                </a:solidFill>
                <a:effectLst/>
                <a:latin typeface="+mj-lt"/>
                <a:ea typeface="+mj-ea"/>
                <a:cs typeface="+mj-cs"/>
              </a:defRPr>
            </a:lvl1pPr>
          </a:lstStyle>
          <a:p>
            <a:pPr algn="ctr"/>
            <a:r>
              <a:rPr lang="en-US" sz="3200" dirty="0" smtClean="0">
                <a:solidFill>
                  <a:schemeClr val="tx1"/>
                </a:solidFill>
              </a:rPr>
              <a:t>Map of Saluda County</a:t>
            </a:r>
            <a:endParaRPr lang="en-US" sz="3200" dirty="0">
              <a:solidFill>
                <a:schemeClr val="tx1"/>
              </a:solidFil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1307530"/>
            <a:ext cx="8310990" cy="4674932"/>
          </a:xfrm>
          <a:prstGeom prst="rect">
            <a:avLst/>
          </a:prstGeom>
        </p:spPr>
      </p:pic>
    </p:spTree>
    <p:extLst>
      <p:ext uri="{BB962C8B-B14F-4D97-AF65-F5344CB8AC3E}">
        <p14:creationId xmlns:p14="http://schemas.microsoft.com/office/powerpoint/2010/main" val="8056611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472882"/>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2"/>
          <p:cNvSpPr txBox="1">
            <a:spLocks/>
          </p:cNvSpPr>
          <p:nvPr/>
        </p:nvSpPr>
        <p:spPr>
          <a:xfrm>
            <a:off x="914400" y="381000"/>
            <a:ext cx="7886700" cy="4038600"/>
          </a:xfrm>
          <a:prstGeom prst="rect">
            <a:avLst/>
          </a:prstGeom>
        </p:spPr>
        <p:txBody>
          <a:bodyPr vert="horz" tIns="0">
            <a:normAutofit/>
          </a:bodyPr>
          <a:lstStyle>
            <a:lvl1pPr marL="274320" indent="-274320" algn="l" rtl="0" eaLnBrk="1" latinLnBrk="0" hangingPunct="1">
              <a:spcBef>
                <a:spcPct val="20000"/>
              </a:spcBef>
              <a:buClr>
                <a:schemeClr val="accent3"/>
              </a:buClr>
              <a:buSzPct val="95000"/>
              <a:buFont typeface="Wingdings 2"/>
              <a:buChar char=""/>
              <a:defRPr kumimoji="0" sz="28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6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4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18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n-US" sz="2400" dirty="0" smtClean="0"/>
              <a:t>…a </a:t>
            </a:r>
            <a:r>
              <a:rPr lang="en-US" sz="2400" dirty="0"/>
              <a:t>point three miles north of where the public road crosses said line near Lybrand's old </a:t>
            </a:r>
            <a:r>
              <a:rPr lang="en-US" sz="2400" dirty="0" smtClean="0"/>
              <a:t>mill…</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139174"/>
            <a:ext cx="3840859" cy="5333708"/>
          </a:xfrm>
          <a:prstGeom prst="rect">
            <a:avLst/>
          </a:prstGeom>
          <a:ln>
            <a:noFill/>
          </a:ln>
          <a:effectLst>
            <a:outerShdw blurRad="190500" algn="tl" rotWithShape="0">
              <a:srgbClr val="000000">
                <a:alpha val="70000"/>
              </a:srgbClr>
            </a:outerShdw>
          </a:effec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55259" y="1219200"/>
            <a:ext cx="3522495" cy="2896420"/>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16312" y="4191000"/>
            <a:ext cx="3200388" cy="2159933"/>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30864" y="1805828"/>
            <a:ext cx="4609190" cy="395163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529761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472882"/>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2"/>
          <p:cNvSpPr txBox="1">
            <a:spLocks/>
          </p:cNvSpPr>
          <p:nvPr/>
        </p:nvSpPr>
        <p:spPr>
          <a:xfrm>
            <a:off x="196850" y="381000"/>
            <a:ext cx="8915400" cy="4114800"/>
          </a:xfrm>
          <a:prstGeom prst="rect">
            <a:avLst/>
          </a:prstGeom>
        </p:spPr>
        <p:txBody>
          <a:bodyPr vert="horz" tIns="0">
            <a:normAutofit/>
          </a:bodyPr>
          <a:lstStyle>
            <a:lvl1pPr marL="274320" indent="-274320" algn="l" rtl="0" eaLnBrk="1" latinLnBrk="0" hangingPunct="1">
              <a:spcBef>
                <a:spcPct val="20000"/>
              </a:spcBef>
              <a:buClr>
                <a:schemeClr val="accent3"/>
              </a:buClr>
              <a:buSzPct val="95000"/>
              <a:buFont typeface="Wingdings 2"/>
              <a:buChar char=""/>
              <a:defRPr kumimoji="0" sz="28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6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4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18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n-US" sz="2000" dirty="0" smtClean="0"/>
              <a:t>…</a:t>
            </a:r>
            <a:r>
              <a:rPr lang="en-US" sz="2000" dirty="0"/>
              <a:t> thence a straight line to ten-mile post on public highway leading from Edgefield to Columbia, near the present or former residence of J. W. L. Bartley </a:t>
            </a:r>
            <a:r>
              <a:rPr lang="en-US" sz="2000" dirty="0" smtClean="0"/>
              <a:t>…</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3000" y="1371600"/>
            <a:ext cx="6553200" cy="4417809"/>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62200" y="1256440"/>
            <a:ext cx="3776831" cy="464812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3827310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472882"/>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2"/>
          <p:cNvSpPr txBox="1">
            <a:spLocks/>
          </p:cNvSpPr>
          <p:nvPr/>
        </p:nvSpPr>
        <p:spPr>
          <a:xfrm>
            <a:off x="196850" y="381000"/>
            <a:ext cx="8915400" cy="4114800"/>
          </a:xfrm>
          <a:prstGeom prst="rect">
            <a:avLst/>
          </a:prstGeom>
        </p:spPr>
        <p:txBody>
          <a:bodyPr vert="horz" tIns="0">
            <a:normAutofit/>
          </a:bodyPr>
          <a:lstStyle>
            <a:lvl1pPr marL="274320" indent="-274320" algn="l" rtl="0" eaLnBrk="1" latinLnBrk="0" hangingPunct="1">
              <a:spcBef>
                <a:spcPct val="20000"/>
              </a:spcBef>
              <a:buClr>
                <a:schemeClr val="accent3"/>
              </a:buClr>
              <a:buSzPct val="95000"/>
              <a:buFont typeface="Wingdings 2"/>
              <a:buChar char=""/>
              <a:defRPr kumimoji="0" sz="28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6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4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18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n-US" sz="2000" dirty="0" smtClean="0"/>
              <a:t>…</a:t>
            </a:r>
            <a:r>
              <a:rPr lang="en-US" sz="2000" dirty="0"/>
              <a:t> thence a straight line to ten-mile post on public highway leading from Edgefield to Columbia, near the present or former residence of J. W. L. Bartley </a:t>
            </a:r>
            <a:r>
              <a:rPr lang="en-US" sz="2000" dirty="0" smtClean="0"/>
              <a:t>…</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66875" y="1371600"/>
            <a:ext cx="5105450" cy="441780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7056929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472882"/>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2"/>
          <p:cNvSpPr txBox="1">
            <a:spLocks/>
          </p:cNvSpPr>
          <p:nvPr/>
        </p:nvSpPr>
        <p:spPr>
          <a:xfrm>
            <a:off x="196850" y="381000"/>
            <a:ext cx="8915400" cy="4114800"/>
          </a:xfrm>
          <a:prstGeom prst="rect">
            <a:avLst/>
          </a:prstGeom>
        </p:spPr>
        <p:txBody>
          <a:bodyPr vert="horz" tIns="0">
            <a:normAutofit/>
          </a:bodyPr>
          <a:lstStyle>
            <a:lvl1pPr marL="274320" indent="-274320" algn="l" rtl="0" eaLnBrk="1" latinLnBrk="0" hangingPunct="1">
              <a:spcBef>
                <a:spcPct val="20000"/>
              </a:spcBef>
              <a:buClr>
                <a:schemeClr val="accent3"/>
              </a:buClr>
              <a:buSzPct val="95000"/>
              <a:buFont typeface="Wingdings 2"/>
              <a:buChar char=""/>
              <a:defRPr kumimoji="0" sz="28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6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4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18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n-US" sz="2000" dirty="0" smtClean="0"/>
              <a:t>…</a:t>
            </a:r>
            <a:r>
              <a:rPr lang="en-US" sz="2000" dirty="0"/>
              <a:t> the junction of the public road leading from Pleasant Cross with the Long Cane road near the present or former residence of William Lott</a:t>
            </a:r>
            <a:r>
              <a:rPr lang="en-US" sz="2000" dirty="0" smtClean="0"/>
              <a:t>…</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9800" y="1171566"/>
            <a:ext cx="3950610" cy="495957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477698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472882"/>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2"/>
          <p:cNvSpPr txBox="1">
            <a:spLocks/>
          </p:cNvSpPr>
          <p:nvPr/>
        </p:nvSpPr>
        <p:spPr>
          <a:xfrm>
            <a:off x="196850" y="381000"/>
            <a:ext cx="8915400" cy="4114800"/>
          </a:xfrm>
          <a:prstGeom prst="rect">
            <a:avLst/>
          </a:prstGeom>
        </p:spPr>
        <p:txBody>
          <a:bodyPr vert="horz" tIns="0">
            <a:normAutofit/>
          </a:bodyPr>
          <a:lstStyle>
            <a:lvl1pPr marL="274320" indent="-274320" algn="l" rtl="0" eaLnBrk="1" latinLnBrk="0" hangingPunct="1">
              <a:spcBef>
                <a:spcPct val="20000"/>
              </a:spcBef>
              <a:buClr>
                <a:schemeClr val="accent3"/>
              </a:buClr>
              <a:buSzPct val="95000"/>
              <a:buFont typeface="Wingdings 2"/>
              <a:buChar char=""/>
              <a:defRPr kumimoji="0" sz="28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6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4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18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n-US" sz="2000" dirty="0" smtClean="0"/>
              <a:t>…</a:t>
            </a:r>
            <a:r>
              <a:rPr lang="en-US" sz="2000" dirty="0"/>
              <a:t> the junction of the public road leading from Pleasant Cross with the Long Cane road near the present or former residence of William Lott</a:t>
            </a:r>
            <a:r>
              <a:rPr lang="en-US" sz="2000" dirty="0" smtClean="0"/>
              <a:t>…</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1143000"/>
            <a:ext cx="7772400" cy="506314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333024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472882"/>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1"/>
          <p:cNvSpPr txBox="1">
            <a:spLocks/>
          </p:cNvSpPr>
          <p:nvPr/>
        </p:nvSpPr>
        <p:spPr>
          <a:xfrm>
            <a:off x="2209800" y="611695"/>
            <a:ext cx="4810991" cy="457201"/>
          </a:xfrm>
          <a:prstGeom prst="rect">
            <a:avLst/>
          </a:prstGeom>
        </p:spPr>
        <p:txBody>
          <a:bodyPr vert="horz" lIns="0" rIns="0" bIns="0" anchor="b">
            <a:noAutofit/>
          </a:bodyPr>
          <a:lstStyle>
            <a:lvl1pPr algn="l" rtl="0" eaLnBrk="1" latinLnBrk="0" hangingPunct="1">
              <a:spcBef>
                <a:spcPct val="0"/>
              </a:spcBef>
              <a:buNone/>
              <a:defRPr kumimoji="0" sz="2600" b="0" kern="1200">
                <a:ln>
                  <a:noFill/>
                </a:ln>
                <a:solidFill>
                  <a:schemeClr val="tx2"/>
                </a:solidFill>
                <a:effectLst/>
                <a:latin typeface="+mj-lt"/>
                <a:ea typeface="+mj-ea"/>
                <a:cs typeface="+mj-cs"/>
              </a:defRPr>
            </a:lvl1pPr>
          </a:lstStyle>
          <a:p>
            <a:pPr algn="ctr"/>
            <a:r>
              <a:rPr lang="en-US" sz="3200" dirty="0" smtClean="0">
                <a:solidFill>
                  <a:schemeClr val="tx1"/>
                </a:solidFill>
              </a:rPr>
              <a:t>Draft of Current Survey</a:t>
            </a:r>
            <a:endParaRPr lang="en-US" sz="3200" dirty="0">
              <a:solidFill>
                <a:schemeClr val="tx1"/>
              </a:solidFill>
            </a:endParaRPr>
          </a:p>
        </p:txBody>
      </p:sp>
      <p:pic>
        <p:nvPicPr>
          <p:cNvPr id="3" name="Content Placeholder 2"/>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457200" y="1143000"/>
            <a:ext cx="8001000" cy="52557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499092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3772</TotalTime>
  <Words>795</Words>
  <Application>Microsoft Office PowerPoint</Application>
  <PresentationFormat>On-screen Show (4:3)</PresentationFormat>
  <Paragraphs>109</Paragraphs>
  <Slides>18</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Constantia</vt:lpstr>
      <vt:lpstr>Wingdings 2</vt:lpstr>
      <vt:lpstr>Flow</vt:lpstr>
      <vt:lpstr>EDGEFIELD/SALUDA  COUNTY LINE RE-ESTABLISHMENT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 Code of Law and Act 262 Of 2014</vt:lpstr>
      <vt:lpstr>PowerPoint Presentation</vt:lpstr>
      <vt:lpstr>Public Meeting Notification</vt:lpstr>
      <vt:lpstr>Scatter Gram of Differences Between Observations 2 – Five Minute Sessions</vt:lpstr>
      <vt:lpstr>Scatter Gram of Differences Between Observations 2 – Five Minute Sessions</vt:lpstr>
      <vt:lpstr>Act 262 of 2014 </vt:lpstr>
      <vt:lpstr>Act 262 of 2014 </vt:lpstr>
      <vt:lpstr>SIGNIFICANT IMPACTS?</vt:lpstr>
      <vt:lpstr>QUESTIONS?</vt:lpstr>
    </vt:vector>
  </TitlesOfParts>
  <Company>SC Budget and Control  Board - ORS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K. Ballard</dc:creator>
  <cp:lastModifiedBy>Ballard, David</cp:lastModifiedBy>
  <cp:revision>218</cp:revision>
  <cp:lastPrinted>2017-08-22T17:38:56Z</cp:lastPrinted>
  <dcterms:created xsi:type="dcterms:W3CDTF">2014-10-03T14:20:08Z</dcterms:created>
  <dcterms:modified xsi:type="dcterms:W3CDTF">2018-02-16T18:13:41Z</dcterms:modified>
</cp:coreProperties>
</file>