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366" r:id="rId3"/>
    <p:sldId id="367" r:id="rId4"/>
    <p:sldId id="368" r:id="rId5"/>
    <p:sldId id="369" r:id="rId6"/>
    <p:sldId id="370" r:id="rId7"/>
    <p:sldId id="371" r:id="rId8"/>
    <p:sldId id="372" r:id="rId9"/>
    <p:sldId id="373" r:id="rId10"/>
    <p:sldId id="374" r:id="rId11"/>
    <p:sldId id="375" r:id="rId12"/>
    <p:sldId id="391" r:id="rId13"/>
    <p:sldId id="257" r:id="rId14"/>
    <p:sldId id="260" r:id="rId15"/>
    <p:sldId id="261" r:id="rId16"/>
    <p:sldId id="262" r:id="rId17"/>
    <p:sldId id="258" r:id="rId18"/>
    <p:sldId id="288" r:id="rId19"/>
    <p:sldId id="263" r:id="rId20"/>
    <p:sldId id="264" r:id="rId21"/>
    <p:sldId id="267" r:id="rId22"/>
    <p:sldId id="276" r:id="rId23"/>
    <p:sldId id="275" r:id="rId24"/>
    <p:sldId id="274" r:id="rId25"/>
    <p:sldId id="273" r:id="rId26"/>
    <p:sldId id="272" r:id="rId27"/>
    <p:sldId id="271" r:id="rId28"/>
    <p:sldId id="270" r:id="rId29"/>
    <p:sldId id="269" r:id="rId30"/>
    <p:sldId id="279" r:id="rId31"/>
    <p:sldId id="280" r:id="rId32"/>
    <p:sldId id="281" r:id="rId33"/>
    <p:sldId id="282" r:id="rId34"/>
    <p:sldId id="283" r:id="rId35"/>
    <p:sldId id="278" r:id="rId36"/>
    <p:sldId id="284" r:id="rId37"/>
    <p:sldId id="268" r:id="rId38"/>
    <p:sldId id="285" r:id="rId39"/>
    <p:sldId id="286" r:id="rId40"/>
    <p:sldId id="287"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13" r:id="rId58"/>
    <p:sldId id="314" r:id="rId59"/>
    <p:sldId id="315" r:id="rId60"/>
    <p:sldId id="316" r:id="rId61"/>
    <p:sldId id="317" r:id="rId62"/>
    <p:sldId id="318" r:id="rId63"/>
    <p:sldId id="319" r:id="rId64"/>
    <p:sldId id="320" r:id="rId65"/>
    <p:sldId id="305" r:id="rId66"/>
    <p:sldId id="310" r:id="rId67"/>
    <p:sldId id="306" r:id="rId68"/>
    <p:sldId id="307" r:id="rId69"/>
    <p:sldId id="308" r:id="rId70"/>
    <p:sldId id="309" r:id="rId71"/>
    <p:sldId id="311" r:id="rId72"/>
    <p:sldId id="321" r:id="rId73"/>
    <p:sldId id="322" r:id="rId74"/>
    <p:sldId id="323" r:id="rId75"/>
    <p:sldId id="324" r:id="rId76"/>
    <p:sldId id="325" r:id="rId77"/>
    <p:sldId id="326" r:id="rId78"/>
    <p:sldId id="312" r:id="rId7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419" autoAdjust="0"/>
  </p:normalViewPr>
  <p:slideViewPr>
    <p:cSldViewPr>
      <p:cViewPr varScale="1">
        <p:scale>
          <a:sx n="117" d="100"/>
          <a:sy n="117" d="100"/>
        </p:scale>
        <p:origin x="169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53C8-440D-AB9A-902D8471C3FC}"/>
            </c:ext>
          </c:extLst>
        </c:ser>
        <c:dLbls>
          <c:showLegendKey val="0"/>
          <c:showVal val="0"/>
          <c:showCatName val="0"/>
          <c:showSerName val="0"/>
          <c:showPercent val="0"/>
          <c:showBubbleSize val="0"/>
        </c:dLbls>
        <c:axId val="227134896"/>
        <c:axId val="227133808"/>
      </c:scatterChart>
      <c:valAx>
        <c:axId val="227134896"/>
        <c:scaling>
          <c:orientation val="minMax"/>
        </c:scaling>
        <c:delete val="0"/>
        <c:axPos val="b"/>
        <c:numFmt formatCode="0.000" sourceLinked="1"/>
        <c:majorTickMark val="out"/>
        <c:minorTickMark val="none"/>
        <c:tickLblPos val="nextTo"/>
        <c:crossAx val="227133808"/>
        <c:crosses val="autoZero"/>
        <c:crossBetween val="midCat"/>
      </c:valAx>
      <c:valAx>
        <c:axId val="227133808"/>
        <c:scaling>
          <c:orientation val="minMax"/>
        </c:scaling>
        <c:delete val="0"/>
        <c:axPos val="l"/>
        <c:majorGridlines/>
        <c:numFmt formatCode="0.0000" sourceLinked="1"/>
        <c:majorTickMark val="out"/>
        <c:minorTickMark val="none"/>
        <c:tickLblPos val="nextTo"/>
        <c:crossAx val="227134896"/>
        <c:crosses val="autoZero"/>
        <c:crossBetween val="midCat"/>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5679229-74C9-431D-9D34-160E3538DD99}" type="datetimeFigureOut">
              <a:rPr lang="en-US" smtClean="0"/>
              <a:t>8/31/2021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5D0FFCE-92D7-415A-B6E8-42A2149174AF}" type="slidenum">
              <a:rPr lang="en-US" smtClean="0"/>
              <a:t>‹#›</a:t>
            </a:fld>
            <a:endParaRPr lang="en-US"/>
          </a:p>
        </p:txBody>
      </p:sp>
    </p:spTree>
    <p:extLst>
      <p:ext uri="{BB962C8B-B14F-4D97-AF65-F5344CB8AC3E}">
        <p14:creationId xmlns:p14="http://schemas.microsoft.com/office/powerpoint/2010/main" val="3731517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297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5330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12</a:t>
            </a:fld>
            <a:endParaRPr lang="en-US"/>
          </a:p>
        </p:txBody>
      </p:sp>
    </p:spTree>
    <p:extLst>
      <p:ext uri="{BB962C8B-B14F-4D97-AF65-F5344CB8AC3E}">
        <p14:creationId xmlns:p14="http://schemas.microsoft.com/office/powerpoint/2010/main" val="259634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15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927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67354"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735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52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67354"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735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277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38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56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17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484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56366B-A5F3-4D89-859B-0CA7689E8EC2}"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28667-F3B2-4478-9E29-1BBD3839A3FA}" type="slidenum">
              <a:rPr lang="en-US" smtClean="0"/>
              <a:t>‹#›</a:t>
            </a:fld>
            <a:endParaRPr lang="en-US"/>
          </a:p>
        </p:txBody>
      </p:sp>
    </p:spTree>
    <p:extLst>
      <p:ext uri="{BB962C8B-B14F-4D97-AF65-F5344CB8AC3E}">
        <p14:creationId xmlns:p14="http://schemas.microsoft.com/office/powerpoint/2010/main" val="4218378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6366B-A5F3-4D89-859B-0CA7689E8EC2}"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28667-F3B2-4478-9E29-1BBD3839A3FA}" type="slidenum">
              <a:rPr lang="en-US" smtClean="0"/>
              <a:t>‹#›</a:t>
            </a:fld>
            <a:endParaRPr lang="en-US"/>
          </a:p>
        </p:txBody>
      </p:sp>
    </p:spTree>
    <p:extLst>
      <p:ext uri="{BB962C8B-B14F-4D97-AF65-F5344CB8AC3E}">
        <p14:creationId xmlns:p14="http://schemas.microsoft.com/office/powerpoint/2010/main" val="41704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6366B-A5F3-4D89-859B-0CA7689E8EC2}"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28667-F3B2-4478-9E29-1BBD3839A3FA}" type="slidenum">
              <a:rPr lang="en-US" smtClean="0"/>
              <a:t>‹#›</a:t>
            </a:fld>
            <a:endParaRPr lang="en-US"/>
          </a:p>
        </p:txBody>
      </p:sp>
    </p:spTree>
    <p:extLst>
      <p:ext uri="{BB962C8B-B14F-4D97-AF65-F5344CB8AC3E}">
        <p14:creationId xmlns:p14="http://schemas.microsoft.com/office/powerpoint/2010/main" val="427227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6366B-A5F3-4D89-859B-0CA7689E8EC2}"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28667-F3B2-4478-9E29-1BBD3839A3FA}" type="slidenum">
              <a:rPr lang="en-US" smtClean="0"/>
              <a:t>‹#›</a:t>
            </a:fld>
            <a:endParaRPr lang="en-US"/>
          </a:p>
        </p:txBody>
      </p:sp>
    </p:spTree>
    <p:extLst>
      <p:ext uri="{BB962C8B-B14F-4D97-AF65-F5344CB8AC3E}">
        <p14:creationId xmlns:p14="http://schemas.microsoft.com/office/powerpoint/2010/main" val="1539661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56366B-A5F3-4D89-859B-0CA7689E8EC2}"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28667-F3B2-4478-9E29-1BBD3839A3FA}" type="slidenum">
              <a:rPr lang="en-US" smtClean="0"/>
              <a:t>‹#›</a:t>
            </a:fld>
            <a:endParaRPr lang="en-US"/>
          </a:p>
        </p:txBody>
      </p:sp>
    </p:spTree>
    <p:extLst>
      <p:ext uri="{BB962C8B-B14F-4D97-AF65-F5344CB8AC3E}">
        <p14:creationId xmlns:p14="http://schemas.microsoft.com/office/powerpoint/2010/main" val="3835413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56366B-A5F3-4D89-859B-0CA7689E8EC2}"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128667-F3B2-4478-9E29-1BBD3839A3FA}" type="slidenum">
              <a:rPr lang="en-US" smtClean="0"/>
              <a:t>‹#›</a:t>
            </a:fld>
            <a:endParaRPr lang="en-US"/>
          </a:p>
        </p:txBody>
      </p:sp>
    </p:spTree>
    <p:extLst>
      <p:ext uri="{BB962C8B-B14F-4D97-AF65-F5344CB8AC3E}">
        <p14:creationId xmlns:p14="http://schemas.microsoft.com/office/powerpoint/2010/main" val="251231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56366B-A5F3-4D89-859B-0CA7689E8EC2}" type="datetimeFigureOut">
              <a:rPr lang="en-US" smtClean="0"/>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128667-F3B2-4478-9E29-1BBD3839A3FA}" type="slidenum">
              <a:rPr lang="en-US" smtClean="0"/>
              <a:t>‹#›</a:t>
            </a:fld>
            <a:endParaRPr lang="en-US"/>
          </a:p>
        </p:txBody>
      </p:sp>
    </p:spTree>
    <p:extLst>
      <p:ext uri="{BB962C8B-B14F-4D97-AF65-F5344CB8AC3E}">
        <p14:creationId xmlns:p14="http://schemas.microsoft.com/office/powerpoint/2010/main" val="3435613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56366B-A5F3-4D89-859B-0CA7689E8EC2}" type="datetimeFigureOut">
              <a:rPr lang="en-US" smtClean="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128667-F3B2-4478-9E29-1BBD3839A3FA}" type="slidenum">
              <a:rPr lang="en-US" smtClean="0"/>
              <a:t>‹#›</a:t>
            </a:fld>
            <a:endParaRPr lang="en-US"/>
          </a:p>
        </p:txBody>
      </p:sp>
    </p:spTree>
    <p:extLst>
      <p:ext uri="{BB962C8B-B14F-4D97-AF65-F5344CB8AC3E}">
        <p14:creationId xmlns:p14="http://schemas.microsoft.com/office/powerpoint/2010/main" val="1429752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6366B-A5F3-4D89-859B-0CA7689E8EC2}" type="datetimeFigureOut">
              <a:rPr lang="en-US" smtClean="0"/>
              <a:t>8/31/2021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128667-F3B2-4478-9E29-1BBD3839A3FA}" type="slidenum">
              <a:rPr lang="en-US" smtClean="0"/>
              <a:t>‹#›</a:t>
            </a:fld>
            <a:endParaRPr lang="en-US"/>
          </a:p>
        </p:txBody>
      </p:sp>
    </p:spTree>
    <p:extLst>
      <p:ext uri="{BB962C8B-B14F-4D97-AF65-F5344CB8AC3E}">
        <p14:creationId xmlns:p14="http://schemas.microsoft.com/office/powerpoint/2010/main" val="1605455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56366B-A5F3-4D89-859B-0CA7689E8EC2}"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128667-F3B2-4478-9E29-1BBD3839A3FA}" type="slidenum">
              <a:rPr lang="en-US" smtClean="0"/>
              <a:t>‹#›</a:t>
            </a:fld>
            <a:endParaRPr lang="en-US"/>
          </a:p>
        </p:txBody>
      </p:sp>
    </p:spTree>
    <p:extLst>
      <p:ext uri="{BB962C8B-B14F-4D97-AF65-F5344CB8AC3E}">
        <p14:creationId xmlns:p14="http://schemas.microsoft.com/office/powerpoint/2010/main" val="119585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56366B-A5F3-4D89-859B-0CA7689E8EC2}"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128667-F3B2-4478-9E29-1BBD3839A3FA}" type="slidenum">
              <a:rPr lang="en-US" smtClean="0"/>
              <a:t>‹#›</a:t>
            </a:fld>
            <a:endParaRPr lang="en-US"/>
          </a:p>
        </p:txBody>
      </p:sp>
    </p:spTree>
    <p:extLst>
      <p:ext uri="{BB962C8B-B14F-4D97-AF65-F5344CB8AC3E}">
        <p14:creationId xmlns:p14="http://schemas.microsoft.com/office/powerpoint/2010/main" val="1325219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
            <a:lum/>
          </a:blip>
          <a:srcRect/>
          <a:stretch>
            <a:fillRect l="15000" t="10000" r="15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6366B-A5F3-4D89-859B-0CA7689E8EC2}" type="datetimeFigureOut">
              <a:rPr lang="en-US" smtClean="0"/>
              <a:t>8/31/2021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128667-F3B2-4478-9E29-1BBD3839A3FA}" type="slidenum">
              <a:rPr lang="en-US" smtClean="0"/>
              <a:t>‹#›</a:t>
            </a:fld>
            <a:endParaRPr lang="en-US"/>
          </a:p>
        </p:txBody>
      </p:sp>
    </p:spTree>
    <p:extLst>
      <p:ext uri="{BB962C8B-B14F-4D97-AF65-F5344CB8AC3E}">
        <p14:creationId xmlns:p14="http://schemas.microsoft.com/office/powerpoint/2010/main" val="951094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png"/><Relationship Id="rId7"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371600"/>
            <a:ext cx="8229600" cy="3809999"/>
          </a:xfrm>
        </p:spPr>
        <p:txBody>
          <a:bodyPr>
            <a:normAutofit/>
          </a:bodyPr>
          <a:lstStyle/>
          <a:p>
            <a:r>
              <a:rPr lang="en-US" sz="5300" dirty="0">
                <a:latin typeface="Georgia" panose="02040502050405020303" pitchFamily="18" charset="0"/>
                <a:cs typeface="Arial" panose="020B0604020202020204" pitchFamily="34" charset="0"/>
              </a:rPr>
              <a:t>Chester-York County Line</a:t>
            </a:r>
            <a:br>
              <a:rPr lang="en-US" sz="5300" dirty="0">
                <a:latin typeface="Georgia" panose="02040502050405020303" pitchFamily="18" charset="0"/>
                <a:cs typeface="Arial" panose="020B0604020202020204" pitchFamily="34" charset="0"/>
              </a:rPr>
            </a:br>
            <a:br>
              <a:rPr lang="en-US" sz="4800" dirty="0">
                <a:latin typeface="Georgia" panose="02040502050405020303" pitchFamily="18" charset="0"/>
                <a:cs typeface="Arial" panose="020B0604020202020204" pitchFamily="34" charset="0"/>
              </a:rPr>
            </a:br>
            <a:r>
              <a:rPr lang="en-US" sz="4000" dirty="0">
                <a:latin typeface="Georgia" panose="02040502050405020303" pitchFamily="18" charset="0"/>
                <a:cs typeface="Arial" panose="020B0604020202020204" pitchFamily="34" charset="0"/>
              </a:rPr>
              <a:t>From the Broad River to the </a:t>
            </a:r>
            <a:br>
              <a:rPr lang="en-US" sz="4000" dirty="0">
                <a:latin typeface="Georgia" panose="02040502050405020303" pitchFamily="18" charset="0"/>
                <a:cs typeface="Arial" panose="020B0604020202020204" pitchFamily="34" charset="0"/>
              </a:rPr>
            </a:br>
            <a:r>
              <a:rPr lang="en-US" sz="4000" dirty="0">
                <a:latin typeface="Georgia" panose="02040502050405020303" pitchFamily="18" charset="0"/>
                <a:cs typeface="Arial" panose="020B0604020202020204" pitchFamily="34" charset="0"/>
              </a:rPr>
              <a:t>Catawba River</a:t>
            </a:r>
            <a:endParaRPr lang="en-US" sz="4800" b="1" dirty="0"/>
          </a:p>
        </p:txBody>
      </p:sp>
      <p:sp>
        <p:nvSpPr>
          <p:cNvPr id="3" name="Subtitle 2"/>
          <p:cNvSpPr>
            <a:spLocks noGrp="1"/>
          </p:cNvSpPr>
          <p:nvPr>
            <p:ph type="subTitle" idx="1"/>
          </p:nvPr>
        </p:nvSpPr>
        <p:spPr>
          <a:xfrm>
            <a:off x="1524000" y="5029200"/>
            <a:ext cx="6248400" cy="1447800"/>
          </a:xfrm>
        </p:spPr>
        <p:txBody>
          <a:bodyPr>
            <a:normAutofit/>
          </a:bodyPr>
          <a:lstStyle/>
          <a:p>
            <a:r>
              <a:rPr lang="en-US" sz="3600" i="1" dirty="0">
                <a:solidFill>
                  <a:schemeClr val="tx1"/>
                </a:solidFill>
                <a:latin typeface="Georgia" panose="02040502050405020303" pitchFamily="18" charset="0"/>
              </a:rPr>
              <a:t>Prepared by:  CESI</a:t>
            </a:r>
          </a:p>
          <a:p>
            <a:r>
              <a:rPr lang="en-US" sz="3600" i="1" dirty="0">
                <a:solidFill>
                  <a:schemeClr val="tx1"/>
                </a:solidFill>
                <a:latin typeface="Georgia" panose="02040502050405020303" pitchFamily="18" charset="0"/>
              </a:rPr>
              <a:t>2018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Tree>
    <p:extLst>
      <p:ext uri="{BB962C8B-B14F-4D97-AF65-F5344CB8AC3E}">
        <p14:creationId xmlns:p14="http://schemas.microsoft.com/office/powerpoint/2010/main" val="3415441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175" dirty="0"/>
              <a:t>Governing body of an affected county </a:t>
            </a:r>
          </a:p>
          <a:p>
            <a:pPr lvl="7"/>
            <a:r>
              <a:rPr lang="en-US" sz="2175" dirty="0"/>
              <a:t>Governing body of a political subdivision of this State</a:t>
            </a:r>
          </a:p>
          <a:p>
            <a:pPr lvl="7"/>
            <a:r>
              <a:rPr lang="en-US" sz="2175" dirty="0"/>
              <a:t>An elected official, other than a statewide elected official</a:t>
            </a:r>
          </a:p>
          <a:p>
            <a:pPr lvl="7"/>
            <a:r>
              <a:rPr lang="en-US" sz="2175" dirty="0"/>
              <a:t>A property owner or an individual residing in the certification zone </a:t>
            </a:r>
          </a:p>
          <a:p>
            <a:pPr lvl="7"/>
            <a:r>
              <a:rPr lang="en-US" sz="2175" dirty="0"/>
              <a:t>A business entity located in the certification zone </a:t>
            </a:r>
          </a:p>
          <a:p>
            <a:pPr lvl="7"/>
            <a:r>
              <a:rPr lang="en-US" sz="2175" dirty="0"/>
              <a:t>A nonresident individual who owns or leases real property situated in the certification zone</a:t>
            </a:r>
          </a:p>
          <a:p>
            <a:pPr lvl="4"/>
            <a:endParaRPr lang="en-US" dirty="0"/>
          </a:p>
          <a:p>
            <a:pPr marL="733806" lvl="3" indent="0">
              <a:buNone/>
            </a:pPr>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85900" y="469106"/>
            <a:ext cx="6172200" cy="857250"/>
          </a:xfrm>
        </p:spPr>
        <p:txBody>
          <a:bodyPr>
            <a:normAutofit/>
          </a:bodyPr>
          <a:lstStyle/>
          <a:p>
            <a:pPr algn="ctr"/>
            <a:r>
              <a:rPr lang="en-US" sz="2400" dirty="0">
                <a:solidFill>
                  <a:schemeClr val="tx1"/>
                </a:solidFill>
              </a:rPr>
              <a:t>SC Code of Law SECTION 27-2-105</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557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5, Title 4 	</a:t>
            </a:r>
          </a:p>
        </p:txBody>
      </p:sp>
      <p:sp>
        <p:nvSpPr>
          <p:cNvPr id="3" name="Content Placeholder 2"/>
          <p:cNvSpPr>
            <a:spLocks noGrp="1"/>
          </p:cNvSpPr>
          <p:nvPr>
            <p:ph idx="1"/>
          </p:nvPr>
        </p:nvSpPr>
        <p:spPr/>
        <p:txBody>
          <a:bodyPr>
            <a:normAutofit fontScale="85000" lnSpcReduction="10000"/>
          </a:bodyPr>
          <a:lstStyle/>
          <a:p>
            <a:r>
              <a:rPr lang="en-US" sz="2400" b="1" dirty="0"/>
              <a:t>Change of Boundaries</a:t>
            </a:r>
          </a:p>
          <a:p>
            <a:pPr marL="0" indent="0">
              <a:buNone/>
            </a:pPr>
            <a:endParaRPr lang="en-US" sz="2400" b="1" dirty="0"/>
          </a:p>
          <a:p>
            <a:pPr lvl="1"/>
            <a:r>
              <a:rPr lang="en-US" sz="1600" b="1" dirty="0"/>
              <a:t>S.C. Code § 4-5-120: Procedure </a:t>
            </a:r>
            <a:r>
              <a:rPr lang="en-US" sz="1700" b="1" dirty="0"/>
              <a:t>for annexing part of county- </a:t>
            </a:r>
            <a:r>
              <a:rPr lang="en-US" sz="1700" dirty="0"/>
              <a:t>governing body or 10 percent of registered voters petition in writing, shall deposit with the clerk of court an amount of money sufficient to cover the expenses of surveys , plats, annexation commission and the election to be held to determine whether the proposed annexation shall be effected and then file such resolution or petition in the office of the clerk of court</a:t>
            </a:r>
          </a:p>
          <a:p>
            <a:pPr marL="393192" lvl="1" indent="0">
              <a:buNone/>
            </a:pPr>
            <a:endParaRPr lang="en-US" sz="1500" dirty="0"/>
          </a:p>
          <a:p>
            <a:pPr lvl="1"/>
            <a:r>
              <a:rPr lang="en-US" sz="1800" b="1" dirty="0"/>
              <a:t>S.C. Code </a:t>
            </a:r>
            <a:r>
              <a:rPr lang="en-US" sz="1800" b="1"/>
              <a:t>§ 4-5-130</a:t>
            </a:r>
            <a:r>
              <a:rPr lang="en-US" sz="1800" b="1" dirty="0"/>
              <a:t>: </a:t>
            </a:r>
            <a:r>
              <a:rPr lang="en-US" sz="1700" b="1" dirty="0"/>
              <a:t>Appointment of Commission for annexation- </a:t>
            </a:r>
            <a:r>
              <a:rPr lang="en-US" sz="1700" dirty="0"/>
              <a:t>once presented to the governor then within 30 days the governor shall appoint a commission of four persons</a:t>
            </a:r>
          </a:p>
          <a:p>
            <a:pPr marL="393192" lvl="1" indent="0">
              <a:buNone/>
            </a:pPr>
            <a:r>
              <a:rPr lang="en-US" sz="1500" dirty="0"/>
              <a:t> </a:t>
            </a:r>
            <a:endParaRPr lang="en-US" sz="1600" dirty="0"/>
          </a:p>
          <a:p>
            <a:pPr lvl="1"/>
            <a:r>
              <a:rPr lang="en-US" sz="1800" b="1" dirty="0"/>
              <a:t>S.C. Code § 4-5-140: </a:t>
            </a:r>
            <a:r>
              <a:rPr lang="en-US" sz="1700" b="1" dirty="0"/>
              <a:t>Employment of Surveyors- </a:t>
            </a:r>
            <a:r>
              <a:rPr lang="en-US" sz="1700" dirty="0"/>
              <a:t>commission may contract for survey and location of the proposed change of line and for such purpose may employ 3 surveyors </a:t>
            </a:r>
          </a:p>
          <a:p>
            <a:pPr marL="393192" lvl="1" indent="0">
              <a:buNone/>
            </a:pPr>
            <a:endParaRPr lang="en-US" sz="1500" dirty="0"/>
          </a:p>
          <a:p>
            <a:pPr lvl="1"/>
            <a:r>
              <a:rPr lang="en-US" sz="1800" b="1" dirty="0"/>
              <a:t>S.C. Code § 4-5-170: </a:t>
            </a:r>
            <a:r>
              <a:rPr lang="en-US" sz="1700" b="1" dirty="0"/>
              <a:t>Governor shall order election; voting place; eligible electors- </a:t>
            </a:r>
            <a:r>
              <a:rPr lang="en-US" sz="1700" dirty="0"/>
              <a:t>to be held in an area sought to be transferred and an election to be held in the county to which the area is proposed to be transferred </a:t>
            </a:r>
          </a:p>
          <a:p>
            <a:pPr marL="393192" lvl="1" indent="0">
              <a:buNone/>
            </a:pPr>
            <a:endParaRPr lang="en-US" sz="1500" dirty="0"/>
          </a:p>
          <a:p>
            <a:pPr lvl="1"/>
            <a:r>
              <a:rPr lang="en-US" sz="1700" b="1" dirty="0"/>
              <a:t>Propose and adopt Legislation </a:t>
            </a:r>
          </a:p>
          <a:p>
            <a:pPr lvl="1"/>
            <a:endParaRPr lang="en-US" sz="1500" dirty="0"/>
          </a:p>
          <a:p>
            <a:pPr lvl="8"/>
            <a:endParaRPr lang="en-US" dirty="0"/>
          </a:p>
          <a:p>
            <a:pPr marL="978408" lvl="3" indent="0">
              <a:buNone/>
            </a:pP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7000"/>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142070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889" y="1323459"/>
            <a:ext cx="3429000" cy="22860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3690448"/>
            <a:ext cx="1943589" cy="2591453"/>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3385" y="1319434"/>
            <a:ext cx="1452134" cy="2582385"/>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1181589" y="623876"/>
            <a:ext cx="2133600" cy="446678"/>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2800" dirty="0">
                <a:solidFill>
                  <a:schemeClr val="tx1"/>
                </a:solidFill>
              </a:rPr>
              <a:t>MONUMENTS</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30670" r="13333"/>
          <a:stretch/>
        </p:blipFill>
        <p:spPr>
          <a:xfrm>
            <a:off x="2362200" y="3690448"/>
            <a:ext cx="1920240" cy="2571750"/>
          </a:xfrm>
          <a:prstGeom prst="rect">
            <a:avLst/>
          </a:prstGeom>
          <a:ln>
            <a:noFill/>
          </a:ln>
          <a:effectLst>
            <a:outerShdw blurRad="190500" algn="tl" rotWithShape="0">
              <a:srgbClr val="000000">
                <a:alpha val="70000"/>
              </a:srgbClr>
            </a:outerShdw>
          </a:effectLst>
        </p:spPr>
      </p:pic>
      <p:sp>
        <p:nvSpPr>
          <p:cNvPr id="11"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12</a:t>
            </a:fld>
            <a:endParaRPr lang="en-US" dirty="0"/>
          </a:p>
        </p:txBody>
      </p:sp>
      <p:sp>
        <p:nvSpPr>
          <p:cNvPr id="12" name="Title 1">
            <a:extLst>
              <a:ext uri="{FF2B5EF4-FFF2-40B4-BE49-F238E27FC236}">
                <a16:creationId xmlns:a16="http://schemas.microsoft.com/office/drawing/2014/main" id="{A8B9E99F-8A88-49FE-88D4-DC593A18E277}"/>
              </a:ext>
            </a:extLst>
          </p:cNvPr>
          <p:cNvSpPr txBox="1">
            <a:spLocks/>
          </p:cNvSpPr>
          <p:nvPr/>
        </p:nvSpPr>
        <p:spPr>
          <a:xfrm>
            <a:off x="5943600" y="619865"/>
            <a:ext cx="2133600" cy="446678"/>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2800" dirty="0">
                <a:solidFill>
                  <a:schemeClr val="tx1"/>
                </a:solidFill>
              </a:rPr>
              <a:t>MONUMENTS</a:t>
            </a:r>
          </a:p>
        </p:txBody>
      </p:sp>
      <p:sp>
        <p:nvSpPr>
          <p:cNvPr id="13" name="Title 1">
            <a:extLst>
              <a:ext uri="{FF2B5EF4-FFF2-40B4-BE49-F238E27FC236}">
                <a16:creationId xmlns:a16="http://schemas.microsoft.com/office/drawing/2014/main" id="{0088433B-BBE1-4196-9FA9-447BD2E361B3}"/>
              </a:ext>
            </a:extLst>
          </p:cNvPr>
          <p:cNvSpPr txBox="1">
            <a:spLocks/>
          </p:cNvSpPr>
          <p:nvPr/>
        </p:nvSpPr>
        <p:spPr>
          <a:xfrm>
            <a:off x="3598689" y="619865"/>
            <a:ext cx="2133600" cy="446678"/>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2800" dirty="0">
                <a:solidFill>
                  <a:schemeClr val="tx1"/>
                </a:solidFill>
              </a:rPr>
              <a:t>VS</a:t>
            </a:r>
          </a:p>
        </p:txBody>
      </p:sp>
      <p:pic>
        <p:nvPicPr>
          <p:cNvPr id="14" name="Picture 13">
            <a:extLst>
              <a:ext uri="{FF2B5EF4-FFF2-40B4-BE49-F238E27FC236}">
                <a16:creationId xmlns:a16="http://schemas.microsoft.com/office/drawing/2014/main" id="{FB387A69-F5A9-48B1-9442-959E164FB6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626982" y="4322028"/>
            <a:ext cx="2324939" cy="174370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3B03F716-A045-4FFB-B450-040746618B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34666" y="1269053"/>
            <a:ext cx="1552676" cy="2173347"/>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BBBC7A77-70DC-4C2F-AFF4-DEE488D31D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6502544" y="4261847"/>
            <a:ext cx="2939560" cy="1428952"/>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080E0563-313A-416D-B31E-E11E27BB1D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84519" y="3108291"/>
            <a:ext cx="2560321" cy="19202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8618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p:cNvSpPr>
            <a:spLocks noGrp="1"/>
          </p:cNvSpPr>
          <p:nvPr>
            <p:ph type="title"/>
          </p:nvPr>
        </p:nvSpPr>
        <p:spPr/>
        <p:txBody>
          <a:bodyPr>
            <a:normAutofit/>
          </a:bodyPr>
          <a:lstStyle/>
          <a:p>
            <a:r>
              <a:rPr lang="en-US" sz="4000" dirty="0">
                <a:latin typeface="Georgia" panose="02040502050405020303" pitchFamily="18" charset="0"/>
              </a:rPr>
              <a:t>Chester-York County Line</a:t>
            </a:r>
          </a:p>
        </p:txBody>
      </p:sp>
      <p:pic>
        <p:nvPicPr>
          <p:cNvPr id="9" name="Content Placeholder 8">
            <a:extLst>
              <a:ext uri="{FF2B5EF4-FFF2-40B4-BE49-F238E27FC236}">
                <a16:creationId xmlns:a16="http://schemas.microsoft.com/office/drawing/2014/main" id="{4940F747-3A95-4374-87DB-EAC3603084C0}"/>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5058" y="1798639"/>
            <a:ext cx="8780342" cy="4689602"/>
          </a:xfrm>
        </p:spPr>
      </p:pic>
      <p:sp>
        <p:nvSpPr>
          <p:cNvPr id="3" name="Content Placeholder 2">
            <a:extLst>
              <a:ext uri="{FF2B5EF4-FFF2-40B4-BE49-F238E27FC236}">
                <a16:creationId xmlns:a16="http://schemas.microsoft.com/office/drawing/2014/main" id="{8D16AE8E-7EAD-4260-A3F3-AA09B5C582F9}"/>
              </a:ext>
            </a:extLst>
          </p:cNvPr>
          <p:cNvSpPr>
            <a:spLocks noGrp="1"/>
          </p:cNvSpPr>
          <p:nvPr>
            <p:ph sz="half" idx="2"/>
          </p:nvPr>
        </p:nvSpPr>
        <p:spPr>
          <a:xfrm>
            <a:off x="562829" y="5425630"/>
            <a:ext cx="7924800" cy="1242789"/>
          </a:xfrm>
        </p:spPr>
        <p:txBody>
          <a:bodyPr>
            <a:normAutofit lnSpcReduction="10000"/>
          </a:bodyPr>
          <a:lstStyle/>
          <a:p>
            <a:r>
              <a:rPr lang="en-US" sz="4000" dirty="0">
                <a:latin typeface="Georgia" panose="02040502050405020303" pitchFamily="18" charset="0"/>
              </a:rPr>
              <a:t>In 1764 the line run to divide the two colonies was too far south…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2660198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365C241-172C-46B4-AF0C-ED9130FE075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290500"/>
            <a:ext cx="8458200" cy="33794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p:cNvSpPr>
            <a:spLocks noGrp="1"/>
          </p:cNvSpPr>
          <p:nvPr>
            <p:ph type="title"/>
          </p:nvPr>
        </p:nvSpPr>
        <p:spPr/>
        <p:txBody>
          <a:bodyPr>
            <a:normAutofit/>
          </a:bodyPr>
          <a:lstStyle/>
          <a:p>
            <a:r>
              <a:rPr lang="en-US" sz="4000" dirty="0">
                <a:latin typeface="Georgia" panose="02040502050405020303" pitchFamily="18" charset="0"/>
              </a:rPr>
              <a:t>Chester-York County Line</a:t>
            </a:r>
          </a:p>
        </p:txBody>
      </p:sp>
      <p:sp>
        <p:nvSpPr>
          <p:cNvPr id="3" name="Content Placeholder 2">
            <a:extLst>
              <a:ext uri="{FF2B5EF4-FFF2-40B4-BE49-F238E27FC236}">
                <a16:creationId xmlns:a16="http://schemas.microsoft.com/office/drawing/2014/main" id="{4E3FB5C9-9848-4724-B8D4-3B2D4F748367}"/>
              </a:ext>
            </a:extLst>
          </p:cNvPr>
          <p:cNvSpPr>
            <a:spLocks noGrp="1"/>
          </p:cNvSpPr>
          <p:nvPr>
            <p:ph sz="half" idx="2"/>
          </p:nvPr>
        </p:nvSpPr>
        <p:spPr>
          <a:xfrm>
            <a:off x="457200" y="4669998"/>
            <a:ext cx="8229600" cy="2111802"/>
          </a:xfrm>
        </p:spPr>
        <p:txBody>
          <a:bodyPr>
            <a:normAutofit lnSpcReduction="10000"/>
          </a:bodyPr>
          <a:lstStyle/>
          <a:p>
            <a:r>
              <a:rPr lang="en-US" sz="3200" dirty="0">
                <a:latin typeface="Georgia" panose="02040502050405020303" pitchFamily="18" charset="0"/>
              </a:rPr>
              <a:t>Leading to 8 years of confusion and controversy concerning the location of northern South Carolina</a:t>
            </a:r>
          </a:p>
          <a:p>
            <a:r>
              <a:rPr lang="en-US" sz="3200" dirty="0">
                <a:latin typeface="Georgia" panose="02040502050405020303" pitchFamily="18" charset="0"/>
              </a:rPr>
              <a:t>Gov. Tryon’s suggestion is shown above…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3339555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D625CE6-C212-47D6-B405-C4235F373E8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136360"/>
            <a:ext cx="8458200" cy="35819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p:cNvSpPr>
            <a:spLocks noGrp="1"/>
          </p:cNvSpPr>
          <p:nvPr>
            <p:ph type="title"/>
          </p:nvPr>
        </p:nvSpPr>
        <p:spPr/>
        <p:txBody>
          <a:bodyPr>
            <a:normAutofit/>
          </a:bodyPr>
          <a:lstStyle/>
          <a:p>
            <a:r>
              <a:rPr lang="en-US" sz="4000" dirty="0">
                <a:latin typeface="Georgia" panose="02040502050405020303" pitchFamily="18" charset="0"/>
              </a:rPr>
              <a:t>Chester-York County Line</a:t>
            </a:r>
          </a:p>
        </p:txBody>
      </p:sp>
      <p:sp>
        <p:nvSpPr>
          <p:cNvPr id="3" name="Content Placeholder 2">
            <a:extLst>
              <a:ext uri="{FF2B5EF4-FFF2-40B4-BE49-F238E27FC236}">
                <a16:creationId xmlns:a16="http://schemas.microsoft.com/office/drawing/2014/main" id="{895FD956-DB75-47DE-8192-CFE8605212D8}"/>
              </a:ext>
            </a:extLst>
          </p:cNvPr>
          <p:cNvSpPr>
            <a:spLocks noGrp="1"/>
          </p:cNvSpPr>
          <p:nvPr>
            <p:ph sz="half" idx="2"/>
          </p:nvPr>
        </p:nvSpPr>
        <p:spPr>
          <a:xfrm>
            <a:off x="457200" y="4718340"/>
            <a:ext cx="8458200" cy="1987260"/>
          </a:xfrm>
        </p:spPr>
        <p:txBody>
          <a:bodyPr>
            <a:normAutofit/>
          </a:bodyPr>
          <a:lstStyle/>
          <a:p>
            <a:r>
              <a:rPr lang="en-US" sz="3200" dirty="0">
                <a:latin typeface="Georgia" panose="02040502050405020303" pitchFamily="18" charset="0"/>
              </a:rPr>
              <a:t>Which was not the same solution as suggested by the Governor and Council of South Carolina</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358260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4EF9FD0-2717-4DDB-BB93-0CC9248EA3C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290500"/>
            <a:ext cx="8458200" cy="33794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p:cNvSpPr>
            <a:spLocks noGrp="1"/>
          </p:cNvSpPr>
          <p:nvPr>
            <p:ph type="title"/>
          </p:nvPr>
        </p:nvSpPr>
        <p:spPr/>
        <p:txBody>
          <a:bodyPr>
            <a:normAutofit/>
          </a:bodyPr>
          <a:lstStyle/>
          <a:p>
            <a:r>
              <a:rPr lang="en-US" sz="4000" dirty="0">
                <a:latin typeface="Georgia" panose="02040502050405020303" pitchFamily="18" charset="0"/>
              </a:rPr>
              <a:t>Chester-York County Line</a:t>
            </a:r>
          </a:p>
        </p:txBody>
      </p:sp>
      <p:sp>
        <p:nvSpPr>
          <p:cNvPr id="3" name="Content Placeholder 2">
            <a:extLst>
              <a:ext uri="{FF2B5EF4-FFF2-40B4-BE49-F238E27FC236}">
                <a16:creationId xmlns:a16="http://schemas.microsoft.com/office/drawing/2014/main" id="{B8C028EE-3A80-4B89-BC76-86E3B5603094}"/>
              </a:ext>
            </a:extLst>
          </p:cNvPr>
          <p:cNvSpPr>
            <a:spLocks noGrp="1"/>
          </p:cNvSpPr>
          <p:nvPr>
            <p:ph sz="half" idx="2"/>
          </p:nvPr>
        </p:nvSpPr>
        <p:spPr>
          <a:xfrm>
            <a:off x="452487" y="4675694"/>
            <a:ext cx="8465270" cy="2182305"/>
          </a:xfrm>
        </p:spPr>
        <p:txBody>
          <a:bodyPr>
            <a:normAutofit fontScale="92500" lnSpcReduction="20000"/>
          </a:bodyPr>
          <a:lstStyle/>
          <a:p>
            <a:r>
              <a:rPr lang="en-US" sz="3200" dirty="0">
                <a:latin typeface="Georgia" panose="02040502050405020303" pitchFamily="18" charset="0"/>
              </a:rPr>
              <a:t>For 8 years Tryon’s line was the northern border of what South Carolina </a:t>
            </a:r>
            <a:r>
              <a:rPr lang="en-US" sz="3200" u="sng" dirty="0">
                <a:latin typeface="Georgia" panose="02040502050405020303" pitchFamily="18" charset="0"/>
              </a:rPr>
              <a:t>officially</a:t>
            </a:r>
            <a:r>
              <a:rPr lang="en-US" sz="3200" dirty="0">
                <a:latin typeface="Georgia" panose="02040502050405020303" pitchFamily="18" charset="0"/>
              </a:rPr>
              <a:t> controlled</a:t>
            </a:r>
          </a:p>
          <a:p>
            <a:r>
              <a:rPr lang="en-US" sz="3200" dirty="0">
                <a:latin typeface="Georgia" panose="02040502050405020303" pitchFamily="18" charset="0"/>
              </a:rPr>
              <a:t>When the 1772 border was adopted it became known as the “Line of the New Acquisition”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779408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idx="1"/>
          </p:nvPr>
        </p:nvSpPr>
        <p:spPr/>
        <p:txBody>
          <a:bodyPr/>
          <a:lstStyle/>
          <a:p>
            <a:r>
              <a:rPr lang="en-US" dirty="0">
                <a:latin typeface="Georgia" panose="02040502050405020303" pitchFamily="18" charset="0"/>
              </a:rPr>
              <a:t>In order to properly locate the county line we are required to put it, to the best of our ability, where the original surveyors placed it</a:t>
            </a:r>
          </a:p>
          <a:p>
            <a:r>
              <a:rPr lang="en-US" dirty="0">
                <a:latin typeface="Georgia" panose="02040502050405020303" pitchFamily="18" charset="0"/>
              </a:rPr>
              <a:t>To do that we need to use the most accurate information available that comes from as close to the time that the line was first established as possible</a:t>
            </a:r>
          </a:p>
          <a:p>
            <a:pPr marL="0" indent="0">
              <a:buNone/>
            </a:pPr>
            <a:endParaRPr lang="en-US"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2516360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10" name="Content Placeholder 9">
            <a:extLst>
              <a:ext uri="{FF2B5EF4-FFF2-40B4-BE49-F238E27FC236}">
                <a16:creationId xmlns:a16="http://schemas.microsoft.com/office/drawing/2014/main" id="{335DFB55-405E-472B-B8EA-BB5BE6370B8F}"/>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1004" y="1330948"/>
            <a:ext cx="5511596" cy="4536452"/>
          </a:xfrm>
        </p:spPr>
      </p:pic>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334000" y="1676400"/>
            <a:ext cx="3657600" cy="4449763"/>
          </a:xfrm>
        </p:spPr>
        <p:txBody>
          <a:bodyPr/>
          <a:lstStyle/>
          <a:p>
            <a:r>
              <a:rPr lang="en-US" dirty="0">
                <a:latin typeface="Georgia" panose="02040502050405020303" pitchFamily="18" charset="0"/>
              </a:rPr>
              <a:t>Report of survey by Commissioners in 1797 running and marking Chester-York line</a:t>
            </a:r>
          </a:p>
          <a:p>
            <a:r>
              <a:rPr lang="en-US" dirty="0">
                <a:latin typeface="Georgia" panose="02040502050405020303" pitchFamily="18" charset="0"/>
              </a:rPr>
              <a:t>Line “…said to be the </a:t>
            </a:r>
            <a:r>
              <a:rPr lang="en-US" dirty="0">
                <a:solidFill>
                  <a:srgbClr val="FF0000"/>
                </a:solidFill>
                <a:latin typeface="Georgia" panose="02040502050405020303" pitchFamily="18" charset="0"/>
              </a:rPr>
              <a:t>Line of the new acquisition</a:t>
            </a:r>
            <a:r>
              <a:rPr lang="en-US" dirty="0">
                <a:latin typeface="Georgia" panose="02040502050405020303" pitchFamily="18" charset="0"/>
              </a:rPr>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3420186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10" name="Content Placeholder 9">
            <a:extLst>
              <a:ext uri="{FF2B5EF4-FFF2-40B4-BE49-F238E27FC236}">
                <a16:creationId xmlns:a16="http://schemas.microsoft.com/office/drawing/2014/main" id="{335DFB55-405E-472B-B8EA-BB5BE6370B8F}"/>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1004" y="1330948"/>
            <a:ext cx="5511596" cy="4536451"/>
          </a:xfrm>
        </p:spPr>
      </p:pic>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334000" y="1676400"/>
            <a:ext cx="3657600" cy="4449763"/>
          </a:xfrm>
        </p:spPr>
        <p:txBody>
          <a:bodyPr/>
          <a:lstStyle/>
          <a:p>
            <a:r>
              <a:rPr lang="en-US" dirty="0">
                <a:latin typeface="Georgia" panose="02040502050405020303" pitchFamily="18" charset="0"/>
              </a:rPr>
              <a:t>“…Beginning at a Hickory on the S.W. side of Catawba River </a:t>
            </a:r>
            <a:r>
              <a:rPr lang="en-US" dirty="0">
                <a:solidFill>
                  <a:srgbClr val="FF0000"/>
                </a:solidFill>
                <a:latin typeface="Georgia" panose="02040502050405020303" pitchFamily="18" charset="0"/>
              </a:rPr>
              <a:t>about Ten Chains above the Mouth of </a:t>
            </a:r>
            <a:r>
              <a:rPr lang="en-US" dirty="0" err="1">
                <a:solidFill>
                  <a:srgbClr val="FF0000"/>
                </a:solidFill>
                <a:latin typeface="Georgia" panose="02040502050405020303" pitchFamily="18" charset="0"/>
              </a:rPr>
              <a:t>Ferrels</a:t>
            </a:r>
            <a:r>
              <a:rPr lang="en-US" dirty="0">
                <a:solidFill>
                  <a:srgbClr val="FF0000"/>
                </a:solidFill>
                <a:latin typeface="Georgia" panose="02040502050405020303" pitchFamily="18" charset="0"/>
              </a:rPr>
              <a:t> Creek</a:t>
            </a:r>
            <a:r>
              <a:rPr lang="en-US" dirty="0">
                <a:latin typeface="Georgia" panose="02040502050405020303" pitchFamily="18" charset="0"/>
              </a:rPr>
              <a:t>…”</a:t>
            </a:r>
          </a:p>
          <a:p>
            <a:pPr marL="0" indent="0">
              <a:buNone/>
            </a:pPr>
            <a:endParaRPr lang="en-US" dirty="0">
              <a:latin typeface="Georgia" panose="02040502050405020303"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918789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lstStyle/>
          <a:p>
            <a:r>
              <a:rPr lang="en-US" sz="4400" dirty="0"/>
              <a:t>Act No. 262 of 2014</a:t>
            </a:r>
          </a:p>
        </p:txBody>
      </p:sp>
      <p:sp>
        <p:nvSpPr>
          <p:cNvPr id="3" name="Content Placeholder 2"/>
          <p:cNvSpPr>
            <a:spLocks noGrp="1"/>
          </p:cNvSpPr>
          <p:nvPr>
            <p:ph idx="1"/>
          </p:nvPr>
        </p:nvSpPr>
        <p:spPr>
          <a:xfrm>
            <a:off x="381000" y="1828800"/>
            <a:ext cx="8382000" cy="4648200"/>
          </a:xfrm>
        </p:spPr>
        <p:txBody>
          <a:bodyPr>
            <a:normAutofit fontScale="40000" lnSpcReduction="20000"/>
          </a:bodyPr>
          <a:lstStyle/>
          <a:p>
            <a:r>
              <a:rPr lang="en-US" sz="4000" dirty="0"/>
              <a:t>An Act to amend </a:t>
            </a:r>
            <a:r>
              <a:rPr lang="en-US" sz="5000" b="1" dirty="0"/>
              <a:t>Section 27-2-105</a:t>
            </a:r>
          </a:p>
          <a:p>
            <a:pPr marL="0" indent="0">
              <a:buNone/>
            </a:pPr>
            <a:r>
              <a:rPr lang="en-US" sz="4000" dirty="0"/>
              <a:t> </a:t>
            </a:r>
          </a:p>
          <a:p>
            <a:r>
              <a:rPr lang="en-US" sz="4000" dirty="0"/>
              <a:t>Relating to the duties of the SC Geodetic Survey (SCGS) with respect to determining county boundaries</a:t>
            </a:r>
          </a:p>
          <a:p>
            <a:pPr marL="0" indent="0">
              <a:buNone/>
            </a:pPr>
            <a:endParaRPr lang="en-US" sz="2200" dirty="0"/>
          </a:p>
          <a:p>
            <a:r>
              <a:rPr lang="en-US" sz="4600" b="1" dirty="0"/>
              <a:t>Purpose: </a:t>
            </a:r>
          </a:p>
          <a:p>
            <a:pPr marL="0" indent="0">
              <a:buNone/>
            </a:pPr>
            <a:endParaRPr lang="en-US" b="1" dirty="0"/>
          </a:p>
          <a:p>
            <a:pPr lvl="2"/>
            <a:r>
              <a:rPr lang="en-US" sz="4000" dirty="0"/>
              <a:t>Exact and precise locations and boundaries of state’s political subdivisions are critical for services, enforcement of property rights and election of public officials. </a:t>
            </a:r>
          </a:p>
          <a:p>
            <a:pPr marL="667512" lvl="2" indent="0">
              <a:buNone/>
            </a:pPr>
            <a:endParaRPr lang="en-US" sz="4000" dirty="0"/>
          </a:p>
          <a:p>
            <a:pPr lvl="2"/>
            <a:r>
              <a:rPr lang="en-US" sz="4000" dirty="0"/>
              <a:t>Passage of time and growth has led to confusion over statutory county descriptions and the locations of county boundary lines </a:t>
            </a:r>
          </a:p>
          <a:p>
            <a:pPr marL="667512" lvl="2" indent="0">
              <a:buNone/>
            </a:pPr>
            <a:endParaRPr lang="en-US" sz="4000" dirty="0"/>
          </a:p>
          <a:p>
            <a:pPr lvl="2"/>
            <a:r>
              <a:rPr lang="en-US" sz="4000" dirty="0"/>
              <a:t>Technology exists now to cost-effectively provide definite and permanent markers of boundary lines </a:t>
            </a:r>
          </a:p>
          <a:p>
            <a:pPr marL="667512" lvl="2" indent="0">
              <a:buNone/>
            </a:pPr>
            <a:endParaRPr lang="en-US" sz="4000" dirty="0"/>
          </a:p>
          <a:p>
            <a:pPr lvl="2"/>
            <a:r>
              <a:rPr lang="en-US" sz="4000" dirty="0"/>
              <a:t>Necessary for state government and political subdivisions </a:t>
            </a:r>
          </a:p>
          <a:p>
            <a:pPr marL="667512" lvl="2" indent="0">
              <a:buNone/>
            </a:pPr>
            <a:endParaRPr lang="en-US" sz="4000" dirty="0"/>
          </a:p>
          <a:p>
            <a:pPr lvl="2"/>
            <a:r>
              <a:rPr lang="en-US" sz="4000" dirty="0"/>
              <a:t>SCGS is the appropriate instrument to vest with the necessary authority to resolve county boundary issues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77000"/>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spTree>
    <p:extLst>
      <p:ext uri="{BB962C8B-B14F-4D97-AF65-F5344CB8AC3E}">
        <p14:creationId xmlns:p14="http://schemas.microsoft.com/office/powerpoint/2010/main" val="3442756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10" name="Content Placeholder 9">
            <a:extLst>
              <a:ext uri="{FF2B5EF4-FFF2-40B4-BE49-F238E27FC236}">
                <a16:creationId xmlns:a16="http://schemas.microsoft.com/office/drawing/2014/main" id="{335DFB55-405E-472B-B8EA-BB5BE6370B8F}"/>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1004" y="1330948"/>
            <a:ext cx="5511596" cy="4536451"/>
          </a:xfrm>
        </p:spPr>
      </p:pic>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334000" y="1676400"/>
            <a:ext cx="3657600" cy="4449763"/>
          </a:xfrm>
        </p:spPr>
        <p:txBody>
          <a:bodyPr/>
          <a:lstStyle/>
          <a:p>
            <a:r>
              <a:rPr lang="en-US" dirty="0">
                <a:latin typeface="Georgia" panose="02040502050405020303" pitchFamily="18" charset="0"/>
              </a:rPr>
              <a:t>“…Running Nearly </a:t>
            </a:r>
            <a:r>
              <a:rPr lang="en-US" dirty="0">
                <a:solidFill>
                  <a:srgbClr val="FF0000"/>
                </a:solidFill>
                <a:latin typeface="Georgia" panose="02040502050405020303" pitchFamily="18" charset="0"/>
              </a:rPr>
              <a:t>S°88W</a:t>
            </a:r>
            <a:r>
              <a:rPr lang="en-US" dirty="0">
                <a:latin typeface="Georgia" panose="02040502050405020303" pitchFamily="18" charset="0"/>
              </a:rPr>
              <a:t>…”</a:t>
            </a:r>
          </a:p>
          <a:p>
            <a:r>
              <a:rPr lang="en-US" dirty="0">
                <a:latin typeface="Georgia" panose="02040502050405020303" pitchFamily="18" charset="0"/>
              </a:rPr>
              <a:t>“…to an Ash and Black Gum on the Bank of Broad River on the Lands of Robert Elliott”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2269685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457200" y="5395150"/>
            <a:ext cx="8534400" cy="1429925"/>
          </a:xfrm>
        </p:spPr>
        <p:txBody>
          <a:bodyPr/>
          <a:lstStyle/>
          <a:p>
            <a:r>
              <a:rPr lang="en-US" dirty="0">
                <a:latin typeface="Georgia" panose="02040502050405020303" pitchFamily="18" charset="0"/>
              </a:rPr>
              <a:t>Thomas </a:t>
            </a:r>
            <a:r>
              <a:rPr lang="en-US" dirty="0" err="1">
                <a:latin typeface="Georgia" panose="02040502050405020303" pitchFamily="18" charset="0"/>
              </a:rPr>
              <a:t>Mayhugh</a:t>
            </a:r>
            <a:r>
              <a:rPr lang="en-US" dirty="0">
                <a:latin typeface="Georgia" panose="02040502050405020303" pitchFamily="18" charset="0"/>
              </a:rPr>
              <a:t>, in association with the Chester District </a:t>
            </a:r>
            <a:r>
              <a:rPr lang="en-US" dirty="0" err="1">
                <a:latin typeface="Georgia" panose="02040502050405020303" pitchFamily="18" charset="0"/>
              </a:rPr>
              <a:t>Geneological</a:t>
            </a:r>
            <a:r>
              <a:rPr lang="en-US" dirty="0">
                <a:latin typeface="Georgia" panose="02040502050405020303" pitchFamily="18" charset="0"/>
              </a:rPr>
              <a:t> Society, plotted locations of original grants along the Chester-York line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9" name="Content Placeholder 8">
            <a:extLst>
              <a:ext uri="{FF2B5EF4-FFF2-40B4-BE49-F238E27FC236}">
                <a16:creationId xmlns:a16="http://schemas.microsoft.com/office/drawing/2014/main" id="{513173C2-2D4A-4D8F-B626-9E3B5DECDBB7}"/>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828800" y="1406248"/>
            <a:ext cx="5257800" cy="3988903"/>
          </a:xfrm>
        </p:spPr>
      </p:pic>
    </p:spTree>
    <p:extLst>
      <p:ext uri="{BB962C8B-B14F-4D97-AF65-F5344CB8AC3E}">
        <p14:creationId xmlns:p14="http://schemas.microsoft.com/office/powerpoint/2010/main" val="2697818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33400" y="5457289"/>
            <a:ext cx="8382000" cy="792163"/>
          </a:xfrm>
        </p:spPr>
        <p:txBody>
          <a:bodyPr/>
          <a:lstStyle/>
          <a:p>
            <a:r>
              <a:rPr lang="en-US" dirty="0">
                <a:latin typeface="Georgia" panose="02040502050405020303" pitchFamily="18" charset="0"/>
              </a:rPr>
              <a:t>Fishing Creek area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C7AC6A31-960A-4ABD-9574-0AC08CEEBC9B}"/>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905000" y="1158667"/>
            <a:ext cx="5333999" cy="4206756"/>
          </a:xfrm>
        </p:spPr>
      </p:pic>
    </p:spTree>
    <p:extLst>
      <p:ext uri="{BB962C8B-B14F-4D97-AF65-F5344CB8AC3E}">
        <p14:creationId xmlns:p14="http://schemas.microsoft.com/office/powerpoint/2010/main" val="2005130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334000" y="1676400"/>
            <a:ext cx="3657600" cy="4449763"/>
          </a:xfrm>
        </p:spPr>
        <p:txBody>
          <a:bodyPr/>
          <a:lstStyle/>
          <a:p>
            <a:r>
              <a:rPr lang="en-US" dirty="0">
                <a:latin typeface="Georgia" panose="02040502050405020303" pitchFamily="18" charset="0"/>
              </a:rPr>
              <a:t>Saluda Road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83B1ECE0-59B0-42C9-AAC8-791E12BF81D4}"/>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665138" y="1600200"/>
            <a:ext cx="3622724" cy="4525963"/>
          </a:xfrm>
        </p:spPr>
      </p:pic>
    </p:spTree>
    <p:extLst>
      <p:ext uri="{BB962C8B-B14F-4D97-AF65-F5344CB8AC3E}">
        <p14:creationId xmlns:p14="http://schemas.microsoft.com/office/powerpoint/2010/main" val="1929124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A87A5F9-DC15-40B5-8FC6-0CB6E09343D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81200" y="818643"/>
            <a:ext cx="5334000" cy="468600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381000" y="5681375"/>
            <a:ext cx="8382000" cy="715963"/>
          </a:xfrm>
        </p:spPr>
        <p:txBody>
          <a:bodyPr/>
          <a:lstStyle/>
          <a:p>
            <a:r>
              <a:rPr lang="en-US" dirty="0">
                <a:latin typeface="Georgia" panose="02040502050405020303" pitchFamily="18" charset="0"/>
              </a:rPr>
              <a:t>Saluda Road and South Fork of Fishing Creek</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4274102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pic>
        <p:nvPicPr>
          <p:cNvPr id="7" name="Content Placeholder 6">
            <a:extLst>
              <a:ext uri="{FF2B5EF4-FFF2-40B4-BE49-F238E27FC236}">
                <a16:creationId xmlns:a16="http://schemas.microsoft.com/office/drawing/2014/main" id="{4A7F9196-F9BA-4C0A-80F5-10854D8A2D8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24000" y="1156049"/>
            <a:ext cx="6019800" cy="4160076"/>
          </a:xfr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685800" y="5410200"/>
            <a:ext cx="8305800" cy="1066800"/>
          </a:xfrm>
        </p:spPr>
        <p:txBody>
          <a:bodyPr/>
          <a:lstStyle/>
          <a:p>
            <a:r>
              <a:rPr lang="en-US" dirty="0">
                <a:latin typeface="Georgia" panose="02040502050405020303" pitchFamily="18" charset="0"/>
              </a:rPr>
              <a:t>Fishing Creek and South Fork Fishing Creek</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2399924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EA031EC-FB6F-490D-87C6-89862B44242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66800" y="1364714"/>
            <a:ext cx="3900856" cy="533067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334000" y="1676400"/>
            <a:ext cx="3657600" cy="4449763"/>
          </a:xfrm>
        </p:spPr>
        <p:txBody>
          <a:bodyPr/>
          <a:lstStyle/>
          <a:p>
            <a:r>
              <a:rPr lang="en-US" dirty="0">
                <a:latin typeface="Georgia" panose="02040502050405020303" pitchFamily="18" charset="0"/>
              </a:rPr>
              <a:t>White’s Mill and Fishing Creek Presbyterian Church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3776587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36D7E52-851B-47B6-8631-C81E99F8AC94}"/>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81600" y="1676400"/>
            <a:ext cx="3650023" cy="486622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C5777634-7FE0-4451-840F-5C6EA0F2D8E1}"/>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570322" y="1724988"/>
            <a:ext cx="4038600" cy="2751427"/>
          </a:xfrm>
        </p:spPr>
      </p:pic>
      <p:sp>
        <p:nvSpPr>
          <p:cNvPr id="11" name="TextBox 10">
            <a:extLst>
              <a:ext uri="{FF2B5EF4-FFF2-40B4-BE49-F238E27FC236}">
                <a16:creationId xmlns:a16="http://schemas.microsoft.com/office/drawing/2014/main" id="{049723D6-A5C9-48FE-AE15-B1B33CB155A8}"/>
              </a:ext>
            </a:extLst>
          </p:cNvPr>
          <p:cNvSpPr txBox="1"/>
          <p:nvPr/>
        </p:nvSpPr>
        <p:spPr>
          <a:xfrm>
            <a:off x="1447799" y="5638800"/>
            <a:ext cx="3650024" cy="830997"/>
          </a:xfrm>
          <a:prstGeom prst="rect">
            <a:avLst/>
          </a:prstGeom>
          <a:noFill/>
        </p:spPr>
        <p:txBody>
          <a:bodyPr wrap="square" rtlCol="0">
            <a:spAutoFit/>
          </a:bodyPr>
          <a:lstStyle/>
          <a:p>
            <a:r>
              <a:rPr lang="en-US" sz="2400" dirty="0">
                <a:latin typeface="Georgia" panose="02040502050405020303" pitchFamily="18" charset="0"/>
              </a:rPr>
              <a:t>Mary McCullough Grant </a:t>
            </a:r>
          </a:p>
          <a:p>
            <a:r>
              <a:rPr lang="en-US" sz="2400" dirty="0">
                <a:latin typeface="Georgia" panose="02040502050405020303" pitchFamily="18" charset="0"/>
              </a:rPr>
              <a:t> 1131.5 Acres – 1771 </a:t>
            </a:r>
          </a:p>
        </p:txBody>
      </p:sp>
      <p:sp>
        <p:nvSpPr>
          <p:cNvPr id="12" name="Arrow: Notched Right 11">
            <a:extLst>
              <a:ext uri="{FF2B5EF4-FFF2-40B4-BE49-F238E27FC236}">
                <a16:creationId xmlns:a16="http://schemas.microsoft.com/office/drawing/2014/main" id="{1CE1F740-D667-49AA-8903-4DB18F8749C3}"/>
              </a:ext>
            </a:extLst>
          </p:cNvPr>
          <p:cNvSpPr/>
          <p:nvPr/>
        </p:nvSpPr>
        <p:spPr>
          <a:xfrm>
            <a:off x="4203192" y="6010264"/>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221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10" name="Content Placeholder 9">
            <a:extLst>
              <a:ext uri="{FF2B5EF4-FFF2-40B4-BE49-F238E27FC236}">
                <a16:creationId xmlns:a16="http://schemas.microsoft.com/office/drawing/2014/main" id="{BD903A40-18D4-461A-9F6E-1912CE9A395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7632926">
            <a:off x="5484187" y="2141969"/>
            <a:ext cx="2702321" cy="3719994"/>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801A6AB8-F657-4178-8491-2AF735715D48}"/>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57200" y="2487468"/>
            <a:ext cx="4038600" cy="2751427"/>
          </a:xfrm>
        </p:spPr>
      </p:pic>
    </p:spTree>
    <p:extLst>
      <p:ext uri="{BB962C8B-B14F-4D97-AF65-F5344CB8AC3E}">
        <p14:creationId xmlns:p14="http://schemas.microsoft.com/office/powerpoint/2010/main" val="1435714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6222D7F-7C0A-4469-A51B-D24214B0776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3994" y="1417638"/>
            <a:ext cx="8534400" cy="215827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195606" y="3575910"/>
            <a:ext cx="8790495" cy="3282090"/>
          </a:xfrm>
        </p:spPr>
        <p:txBody>
          <a:bodyPr>
            <a:normAutofit fontScale="92500"/>
          </a:bodyPr>
          <a:lstStyle/>
          <a:p>
            <a:r>
              <a:rPr lang="en-US" dirty="0">
                <a:latin typeface="Georgia" panose="02040502050405020303" pitchFamily="18" charset="0"/>
              </a:rPr>
              <a:t>In 1797 the Commissioners report that the county line intersected the Broad River on lands of Robert Elliott.</a:t>
            </a:r>
          </a:p>
          <a:p>
            <a:r>
              <a:rPr lang="en-US" dirty="0">
                <a:latin typeface="Georgia" panose="02040502050405020303" pitchFamily="18" charset="0"/>
              </a:rPr>
              <a:t>No record of a deed or grant to Robert Elliott but the abstract above shows McCullough leased 941 acres to Elliott in 1783</a:t>
            </a:r>
          </a:p>
          <a:p>
            <a:r>
              <a:rPr lang="en-US" dirty="0">
                <a:latin typeface="Georgia" panose="02040502050405020303" pitchFamily="18" charset="0"/>
              </a:rPr>
              <a:t>The land at this location is currently owned by the Thomson family, and has been since 1803</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2785662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26468"/>
            <a:ext cx="8005572" cy="4250532"/>
          </a:xfrm>
        </p:spPr>
        <p:txBody>
          <a:bodyPr>
            <a:normAutofit fontScale="55000" lnSpcReduction="20000"/>
          </a:bodyPr>
          <a:lstStyle/>
          <a:p>
            <a:r>
              <a:rPr lang="en-US" sz="2625" b="1" dirty="0"/>
              <a:t>Role of South Carolina Geodetic Survey </a:t>
            </a:r>
          </a:p>
          <a:p>
            <a:pPr marL="733806" lvl="3" indent="0">
              <a:buNone/>
            </a:pPr>
            <a:endParaRPr lang="en-US" sz="1800" b="1" dirty="0"/>
          </a:p>
          <a:p>
            <a:pPr lvl="3"/>
            <a:r>
              <a:rPr lang="en-US" sz="2175" dirty="0"/>
              <a:t>(1994) Dispute between two or more counties- SCGS will act as mediator to resolve the dispute </a:t>
            </a:r>
          </a:p>
          <a:p>
            <a:pPr marL="0" indent="0">
              <a:buNone/>
            </a:pPr>
            <a:endParaRPr lang="en-US" b="1" dirty="0"/>
          </a:p>
          <a:p>
            <a:pPr lvl="3"/>
            <a:r>
              <a:rPr lang="en-US" sz="2175" dirty="0"/>
              <a:t>(1994/2014) SCGS to assist counties in defining and monumenting the locations of county boundaries and positioning the monuments using geodetic surveys where counties are ill-defined, unmarked, or poorly marked</a:t>
            </a:r>
          </a:p>
          <a:p>
            <a:pPr marL="733806" lvl="3" indent="0">
              <a:buNone/>
            </a:pPr>
            <a:endParaRPr lang="en-US" sz="2175" dirty="0"/>
          </a:p>
          <a:p>
            <a:pPr lvl="3"/>
            <a:r>
              <a:rPr lang="en-US" sz="2175" dirty="0"/>
              <a:t>(2014) SCGS will clarify county boundaries as defined in Chapter 3, Title 4</a:t>
            </a:r>
          </a:p>
          <a:p>
            <a:pPr marL="733806" lvl="3" indent="0">
              <a:buNone/>
            </a:pPr>
            <a:endParaRPr lang="en-US" sz="2175" dirty="0"/>
          </a:p>
          <a:p>
            <a:pPr lvl="3"/>
            <a:r>
              <a:rPr lang="en-US" sz="2175" dirty="0"/>
              <a:t>(2014) SCGS will analyze archival and other evidence and perform field surveys to position geographically all county boundaries in accordance with statutory descriptions</a:t>
            </a:r>
          </a:p>
          <a:p>
            <a:pPr marL="978408" lvl="3" indent="0">
              <a:buNone/>
            </a:pPr>
            <a:endParaRPr lang="en-US" sz="2175" dirty="0"/>
          </a:p>
          <a:p>
            <a:pPr lvl="3"/>
            <a:r>
              <a:rPr lang="en-US" sz="2175" dirty="0"/>
              <a:t>(2014) T</a:t>
            </a:r>
            <a:r>
              <a:rPr lang="en-US" dirty="0"/>
              <a:t>o amend section 27-2-105, Code of Laws of South Carolina, 1976, relating to the duties of the South Carolina Geodetic Survey (SCGS) with respect to determining county boundaries, so as to authorize and direct the SCGS to clarify county boundaries and mediate boundary disputes between counties by providing a procedure allowing the SCGS administratively to adjust county boundaries, to provide the procedures including notice that SCGS must follow in making such adjustments, to provide that affected parties may appeal these adjustments to the Administrative Law Court in a de novo hearing, to provide the method of determining the effective date of these administrative county boundary adjustments and the notice requirements for these adjustments to be effective and to provide that nothing contained in this administrative process restricts the authority of the General Assembly by legislative enactment to adjust or otherwise clarify county boundaries by legislative enactment.</a:t>
            </a:r>
            <a:endParaRPr lang="en-US" sz="2175" dirty="0"/>
          </a:p>
          <a:p>
            <a:pPr marL="733806" lvl="3" indent="0">
              <a:buNone/>
            </a:pPr>
            <a:endParaRPr lang="en-US" sz="1800" dirty="0">
              <a:solidFill>
                <a:schemeClr val="bg1"/>
              </a:solidFill>
            </a:endParaRPr>
          </a:p>
          <a:p>
            <a:pPr marL="733806" lvl="3" indent="0">
              <a:buNone/>
            </a:pPr>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47800" y="762000"/>
            <a:ext cx="6172200" cy="834629"/>
          </a:xfrm>
        </p:spPr>
        <p:txBody>
          <a:bodyPr vert="horz" lIns="0" rIns="0" bIns="0" anchor="b">
            <a:normAutofit/>
          </a:bodyPr>
          <a:lstStyle/>
          <a:p>
            <a:r>
              <a:rPr lang="en-US" sz="3200" dirty="0"/>
              <a:t>SC Code of Law and Act 262 Of 2014</a:t>
            </a:r>
          </a:p>
        </p:txBody>
      </p:sp>
      <p:sp>
        <p:nvSpPr>
          <p:cNvPr id="6" name="TextBox 5"/>
          <p:cNvSpPr txBox="1"/>
          <p:nvPr/>
        </p:nvSpPr>
        <p:spPr>
          <a:xfrm>
            <a:off x="304800" y="6017796"/>
            <a:ext cx="4441253"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Op. S.C. Atty. Gen. 2016 (S.C.A.G. March 1, 2016)</a:t>
            </a:r>
          </a:p>
        </p:txBody>
      </p:sp>
      <p:sp>
        <p:nvSpPr>
          <p:cNvPr id="7" name="TextBox 6"/>
          <p:cNvSpPr txBox="1"/>
          <p:nvPr/>
        </p:nvSpPr>
        <p:spPr>
          <a:xfrm>
            <a:off x="304799" y="6429961"/>
            <a:ext cx="4441253"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Op. S.C. Atty. Gen. 2018 (S.C.A.G. May 22, 2018)</a:t>
            </a:r>
          </a:p>
        </p:txBody>
      </p:sp>
    </p:spTree>
    <p:extLst>
      <p:ext uri="{BB962C8B-B14F-4D97-AF65-F5344CB8AC3E}">
        <p14:creationId xmlns:p14="http://schemas.microsoft.com/office/powerpoint/2010/main" val="1328655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7" name="Content Placeholder 6">
            <a:extLst>
              <a:ext uri="{FF2B5EF4-FFF2-40B4-BE49-F238E27FC236}">
                <a16:creationId xmlns:a16="http://schemas.microsoft.com/office/drawing/2014/main" id="{D783308E-CC0E-40AE-BAE8-E8086B81601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04121" y="1219200"/>
            <a:ext cx="5535758" cy="338296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
        <p:nvSpPr>
          <p:cNvPr id="3" name="Content Placeholder 2">
            <a:extLst>
              <a:ext uri="{FF2B5EF4-FFF2-40B4-BE49-F238E27FC236}">
                <a16:creationId xmlns:a16="http://schemas.microsoft.com/office/drawing/2014/main" id="{D1A166ED-2F89-4702-8311-5D976FFE6786}"/>
              </a:ext>
            </a:extLst>
          </p:cNvPr>
          <p:cNvSpPr>
            <a:spLocks noGrp="1"/>
          </p:cNvSpPr>
          <p:nvPr>
            <p:ph sz="half" idx="1"/>
          </p:nvPr>
        </p:nvSpPr>
        <p:spPr>
          <a:xfrm>
            <a:off x="362932" y="4572000"/>
            <a:ext cx="8534400" cy="2286000"/>
          </a:xfrm>
        </p:spPr>
        <p:txBody>
          <a:bodyPr>
            <a:normAutofit fontScale="85000" lnSpcReduction="20000"/>
          </a:bodyPr>
          <a:lstStyle/>
          <a:p>
            <a:r>
              <a:rPr lang="en-US" sz="4000" dirty="0">
                <a:latin typeface="Georgia" panose="02040502050405020303" pitchFamily="18" charset="0"/>
              </a:rPr>
              <a:t>Of the many grants that could be confidently placed geographically across the “New Acquisition Line,” or after 1797 the marked county line, none showed the line drawn on the face of the plat</a:t>
            </a:r>
          </a:p>
        </p:txBody>
      </p:sp>
    </p:spTree>
    <p:extLst>
      <p:ext uri="{BB962C8B-B14F-4D97-AF65-F5344CB8AC3E}">
        <p14:creationId xmlns:p14="http://schemas.microsoft.com/office/powerpoint/2010/main" val="2424465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C453E24-8D77-4E21-A12C-AB9C8803F23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6619" y="1417638"/>
            <a:ext cx="5221112" cy="42973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334000" y="1676400"/>
            <a:ext cx="3657600" cy="4449763"/>
          </a:xfrm>
        </p:spPr>
        <p:txBody>
          <a:bodyPr/>
          <a:lstStyle/>
          <a:p>
            <a:r>
              <a:rPr lang="en-US" dirty="0">
                <a:latin typeface="Georgia" panose="02040502050405020303" pitchFamily="18" charset="0"/>
              </a:rPr>
              <a:t>From the 1797 survey we are left with only one point we can definitely locate on the ground – “…</a:t>
            </a:r>
            <a:r>
              <a:rPr lang="en-US" dirty="0">
                <a:solidFill>
                  <a:srgbClr val="FF0000"/>
                </a:solidFill>
                <a:latin typeface="Georgia" panose="02040502050405020303" pitchFamily="18" charset="0"/>
              </a:rPr>
              <a:t>about Ten Chains above the Mouth of </a:t>
            </a:r>
            <a:r>
              <a:rPr lang="en-US" dirty="0" err="1">
                <a:solidFill>
                  <a:srgbClr val="FF0000"/>
                </a:solidFill>
                <a:latin typeface="Georgia" panose="02040502050405020303" pitchFamily="18" charset="0"/>
              </a:rPr>
              <a:t>Ferrels</a:t>
            </a:r>
            <a:r>
              <a:rPr lang="en-US" dirty="0">
                <a:solidFill>
                  <a:srgbClr val="FF0000"/>
                </a:solidFill>
                <a:latin typeface="Georgia" panose="02040502050405020303" pitchFamily="18" charset="0"/>
              </a:rPr>
              <a:t> Creek</a:t>
            </a:r>
            <a:r>
              <a:rPr lang="en-US" dirty="0">
                <a:latin typeface="Georgia" panose="02040502050405020303" pitchFamily="18" charset="0"/>
              </a:rPr>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1770855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029200" y="1676400"/>
            <a:ext cx="3962400" cy="5029200"/>
          </a:xfrm>
        </p:spPr>
        <p:txBody>
          <a:bodyPr/>
          <a:lstStyle/>
          <a:p>
            <a:r>
              <a:rPr lang="en-US" dirty="0">
                <a:latin typeface="Georgia" panose="02040502050405020303" pitchFamily="18" charset="0"/>
              </a:rPr>
              <a:t>Where is “</a:t>
            </a:r>
            <a:r>
              <a:rPr lang="en-US" dirty="0" err="1">
                <a:latin typeface="Georgia" panose="02040502050405020303" pitchFamily="18" charset="0"/>
              </a:rPr>
              <a:t>Ferrels</a:t>
            </a:r>
            <a:r>
              <a:rPr lang="en-US" dirty="0">
                <a:latin typeface="Georgia" panose="02040502050405020303" pitchFamily="18" charset="0"/>
              </a:rPr>
              <a:t> Creek?”</a:t>
            </a:r>
          </a:p>
          <a:p>
            <a:r>
              <a:rPr lang="en-US" dirty="0">
                <a:latin typeface="Georgia" panose="02040502050405020303" pitchFamily="18" charset="0"/>
              </a:rPr>
              <a:t>The Mills Map of York County done in 1825 shows “</a:t>
            </a:r>
            <a:r>
              <a:rPr lang="en-US" dirty="0" err="1">
                <a:latin typeface="Georgia" panose="02040502050405020303" pitchFamily="18" charset="0"/>
              </a:rPr>
              <a:t>Ferral</a:t>
            </a:r>
            <a:r>
              <a:rPr lang="en-US" dirty="0">
                <a:latin typeface="Georgia" panose="02040502050405020303" pitchFamily="18" charset="0"/>
              </a:rPr>
              <a:t> Br.” at the county line</a:t>
            </a:r>
          </a:p>
          <a:p>
            <a:r>
              <a:rPr lang="en-US" i="1" dirty="0">
                <a:latin typeface="Georgia" panose="02040502050405020303" pitchFamily="18" charset="0"/>
              </a:rPr>
              <a:t>It also shows </a:t>
            </a:r>
            <a:r>
              <a:rPr lang="en-US" i="1" u="sng" dirty="0">
                <a:latin typeface="Georgia" panose="02040502050405020303" pitchFamily="18" charset="0"/>
              </a:rPr>
              <a:t>Major Green’s </a:t>
            </a:r>
            <a:r>
              <a:rPr lang="en-US" i="1" dirty="0">
                <a:latin typeface="Georgia" panose="02040502050405020303" pitchFamily="18" charset="0"/>
              </a:rPr>
              <a:t>house adjacent the creek</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A2BD8FA6-9024-4C3F-8F84-A84D96C5FC5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85800" y="1667641"/>
            <a:ext cx="4299198" cy="4860805"/>
          </a:xfrm>
        </p:spPr>
      </p:pic>
    </p:spTree>
    <p:extLst>
      <p:ext uri="{BB962C8B-B14F-4D97-AF65-F5344CB8AC3E}">
        <p14:creationId xmlns:p14="http://schemas.microsoft.com/office/powerpoint/2010/main" val="1671884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435989" y="1798638"/>
            <a:ext cx="3555610" cy="4906962"/>
          </a:xfrm>
        </p:spPr>
        <p:txBody>
          <a:bodyPr/>
          <a:lstStyle/>
          <a:p>
            <a:r>
              <a:rPr lang="en-US" dirty="0">
                <a:latin typeface="Georgia" panose="02040502050405020303" pitchFamily="18" charset="0"/>
              </a:rPr>
              <a:t>Thus, today’s maps show “</a:t>
            </a:r>
            <a:r>
              <a:rPr lang="en-US" dirty="0" err="1">
                <a:latin typeface="Georgia" panose="02040502050405020303" pitchFamily="18" charset="0"/>
              </a:rPr>
              <a:t>Ferrels</a:t>
            </a:r>
            <a:r>
              <a:rPr lang="en-US" dirty="0">
                <a:latin typeface="Georgia" panose="02040502050405020303" pitchFamily="18" charset="0"/>
              </a:rPr>
              <a:t> Creek” as Greene Creek</a:t>
            </a:r>
          </a:p>
          <a:p>
            <a:r>
              <a:rPr lang="en-US" dirty="0">
                <a:latin typeface="Georgia" panose="02040502050405020303" pitchFamily="18" charset="0"/>
              </a:rPr>
              <a:t>CESI visited Greene Creek and concluded the mouth probably hasn’t changed location since 1797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D6FF71EF-0045-4C0D-9DF8-F3B9B50EAF55}"/>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41410" y="1981200"/>
            <a:ext cx="5294579" cy="4267201"/>
          </a:xfrm>
        </p:spPr>
      </p:pic>
    </p:spTree>
    <p:extLst>
      <p:ext uri="{BB962C8B-B14F-4D97-AF65-F5344CB8AC3E}">
        <p14:creationId xmlns:p14="http://schemas.microsoft.com/office/powerpoint/2010/main" val="2196142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10" name="Content Placeholder 9">
            <a:extLst>
              <a:ext uri="{FF2B5EF4-FFF2-40B4-BE49-F238E27FC236}">
                <a16:creationId xmlns:a16="http://schemas.microsoft.com/office/drawing/2014/main" id="{82906EAA-A918-43A8-A83E-359EB87F033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13609" y="1701853"/>
            <a:ext cx="4307843" cy="3230882"/>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5E9B199F-B238-4652-A42D-DCAB1D71F667}"/>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52400" y="1676400"/>
            <a:ext cx="4348692" cy="3261519"/>
          </a:xfrm>
        </p:spPr>
      </p:pic>
      <p:sp>
        <p:nvSpPr>
          <p:cNvPr id="2" name="TextBox 1">
            <a:extLst>
              <a:ext uri="{FF2B5EF4-FFF2-40B4-BE49-F238E27FC236}">
                <a16:creationId xmlns:a16="http://schemas.microsoft.com/office/drawing/2014/main" id="{F847F538-68C6-4FEA-80D1-870BC9004C97}"/>
              </a:ext>
            </a:extLst>
          </p:cNvPr>
          <p:cNvSpPr txBox="1"/>
          <p:nvPr/>
        </p:nvSpPr>
        <p:spPr>
          <a:xfrm>
            <a:off x="289874" y="5042118"/>
            <a:ext cx="8564252"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Georgia" panose="02040502050405020303" pitchFamily="18" charset="0"/>
              </a:rPr>
              <a:t>Greene Creek has higher ground to the south, holding its location fixed at the mouth</a:t>
            </a:r>
          </a:p>
          <a:p>
            <a:pPr marL="457200" indent="-457200">
              <a:buFont typeface="Arial" panose="020B0604020202020204" pitchFamily="34" charset="0"/>
              <a:buChar char="•"/>
            </a:pPr>
            <a:r>
              <a:rPr lang="en-US" sz="2800" dirty="0">
                <a:latin typeface="Georgia" panose="02040502050405020303" pitchFamily="18" charset="0"/>
              </a:rPr>
              <a:t>CESI set a point 10 chains (660’) upstream and searched for a 250 year-old hickory, none found</a:t>
            </a:r>
          </a:p>
        </p:txBody>
      </p:sp>
    </p:spTree>
    <p:extLst>
      <p:ext uri="{BB962C8B-B14F-4D97-AF65-F5344CB8AC3E}">
        <p14:creationId xmlns:p14="http://schemas.microsoft.com/office/powerpoint/2010/main" val="1342856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4648202" y="1676400"/>
            <a:ext cx="4343398" cy="4800600"/>
          </a:xfrm>
        </p:spPr>
        <p:txBody>
          <a:bodyPr/>
          <a:lstStyle/>
          <a:p>
            <a:r>
              <a:rPr lang="en-US" dirty="0">
                <a:latin typeface="Georgia" panose="02040502050405020303" pitchFamily="18" charset="0"/>
              </a:rPr>
              <a:t>There were two other interesting items of information shown on the 1825 Mills Map for Chester County</a:t>
            </a:r>
          </a:p>
          <a:p>
            <a:r>
              <a:rPr lang="en-US" dirty="0">
                <a:latin typeface="Georgia" panose="02040502050405020303" pitchFamily="18" charset="0"/>
              </a:rPr>
              <a:t>First, it showed a “lagoon” where the county line intersected the Broad River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3423EE27-D72F-4716-9CF8-1E0BDEB42A0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78323" y="2026827"/>
            <a:ext cx="4469879" cy="3154773"/>
          </a:xfrm>
        </p:spPr>
      </p:pic>
    </p:spTree>
    <p:extLst>
      <p:ext uri="{BB962C8B-B14F-4D97-AF65-F5344CB8AC3E}">
        <p14:creationId xmlns:p14="http://schemas.microsoft.com/office/powerpoint/2010/main" val="3862612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342900" y="5350808"/>
            <a:ext cx="8343900" cy="1080156"/>
          </a:xfrm>
        </p:spPr>
        <p:txBody>
          <a:bodyPr/>
          <a:lstStyle/>
          <a:p>
            <a:r>
              <a:rPr lang="en-US" dirty="0">
                <a:latin typeface="Georgia" panose="02040502050405020303" pitchFamily="18" charset="0"/>
              </a:rPr>
              <a:t>Second, this map was based on a survey done by Charles Boyd in 1818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310CDB46-A68C-4C3D-BB20-3B603A00A51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16602" y="1704975"/>
            <a:ext cx="7005996" cy="3567113"/>
          </a:xfrm>
        </p:spPr>
      </p:pic>
    </p:spTree>
    <p:extLst>
      <p:ext uri="{BB962C8B-B14F-4D97-AF65-F5344CB8AC3E}">
        <p14:creationId xmlns:p14="http://schemas.microsoft.com/office/powerpoint/2010/main" val="4195380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132761" y="4694238"/>
            <a:ext cx="8853462" cy="2163762"/>
          </a:xfrm>
        </p:spPr>
        <p:txBody>
          <a:bodyPr>
            <a:normAutofit lnSpcReduction="10000"/>
          </a:bodyPr>
          <a:lstStyle/>
          <a:p>
            <a:r>
              <a:rPr lang="en-US" dirty="0">
                <a:latin typeface="Georgia" panose="02040502050405020303" pitchFamily="18" charset="0"/>
              </a:rPr>
              <a:t>This survey would be only 21 years after the line was run &amp; marked, the line should still have been visible</a:t>
            </a:r>
          </a:p>
          <a:p>
            <a:r>
              <a:rPr lang="en-US" dirty="0">
                <a:latin typeface="Georgia" panose="02040502050405020303" pitchFamily="18" charset="0"/>
              </a:rPr>
              <a:t>Michael Scoggins with the Historical Center for York County had a copy of Boyd’s map and provided that to CESI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CFCD6B4B-688B-4B57-BABB-A2B8EF2097E4}"/>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243508" y="1197397"/>
            <a:ext cx="4631967" cy="3492913"/>
          </a:xfrm>
        </p:spPr>
      </p:pic>
    </p:spTree>
    <p:extLst>
      <p:ext uri="{BB962C8B-B14F-4D97-AF65-F5344CB8AC3E}">
        <p14:creationId xmlns:p14="http://schemas.microsoft.com/office/powerpoint/2010/main" val="1599041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4114800" y="1447800"/>
            <a:ext cx="4876800" cy="5410200"/>
          </a:xfrm>
        </p:spPr>
        <p:txBody>
          <a:bodyPr/>
          <a:lstStyle/>
          <a:p>
            <a:r>
              <a:rPr lang="en-US" dirty="0">
                <a:latin typeface="Georgia" panose="02040502050405020303" pitchFamily="18" charset="0"/>
              </a:rPr>
              <a:t>From the information shown on the map it appeared to be made from a field survey</a:t>
            </a:r>
          </a:p>
          <a:p>
            <a:r>
              <a:rPr lang="en-US" dirty="0">
                <a:latin typeface="Georgia" panose="02040502050405020303" pitchFamily="18" charset="0"/>
              </a:rPr>
              <a:t>The lagoon is slightly different than on the printed map and appears to be field located in its dimensions</a:t>
            </a:r>
          </a:p>
          <a:p>
            <a:r>
              <a:rPr lang="en-US" dirty="0">
                <a:latin typeface="Georgia" panose="02040502050405020303" pitchFamily="18" charset="0"/>
              </a:rPr>
              <a:t>Not accurate to establish the county line, but useful as a verification tool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FE012227-D1A4-4FA8-91D4-4413451DAAC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2400" y="2133600"/>
            <a:ext cx="4074924" cy="3276600"/>
          </a:xfrm>
        </p:spPr>
      </p:pic>
    </p:spTree>
    <p:extLst>
      <p:ext uri="{BB962C8B-B14F-4D97-AF65-F5344CB8AC3E}">
        <p14:creationId xmlns:p14="http://schemas.microsoft.com/office/powerpoint/2010/main" val="3112077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F4279A5B-793A-4C31-A5D0-5120BD0D5238}"/>
              </a:ext>
            </a:extLst>
          </p:cNvPr>
          <p:cNvSpPr>
            <a:spLocks noGrp="1"/>
          </p:cNvSpPr>
          <p:nvPr>
            <p:ph idx="1"/>
          </p:nvPr>
        </p:nvSpPr>
        <p:spPr>
          <a:xfrm>
            <a:off x="457200" y="1600200"/>
            <a:ext cx="8229600" cy="5181600"/>
          </a:xfrm>
        </p:spPr>
        <p:txBody>
          <a:bodyPr/>
          <a:lstStyle/>
          <a:p>
            <a:r>
              <a:rPr lang="en-US" dirty="0">
                <a:latin typeface="Georgia" panose="02040502050405020303" pitchFamily="18" charset="0"/>
              </a:rPr>
              <a:t>The 1797 report of survey and the 1818 Boyd survey for the 1825 Mills Map is the information most contemporaneous with the establishment of the county line</a:t>
            </a:r>
          </a:p>
          <a:p>
            <a:r>
              <a:rPr lang="en-US" dirty="0">
                <a:latin typeface="Georgia" panose="02040502050405020303" pitchFamily="18" charset="0"/>
              </a:rPr>
              <a:t>The next oldest information (1912-1915) York County school district maps archived by the Historical Center of York County</a:t>
            </a:r>
          </a:p>
          <a:p>
            <a:r>
              <a:rPr lang="en-US" dirty="0">
                <a:latin typeface="Georgia" panose="02040502050405020303" pitchFamily="18" charset="0"/>
              </a:rPr>
              <a:t>These school district maps had provided a lot of valuable information previously, helping solve the Cherokee-York line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3996767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066800"/>
            <a:ext cx="5181600" cy="533400"/>
          </a:xfrm>
        </p:spPr>
        <p:txBody>
          <a:bodyPr vert="horz" lIns="0" rIns="0" bIns="0" anchor="b">
            <a:normAutofit/>
          </a:bodyPr>
          <a:lstStyle/>
          <a:p>
            <a:r>
              <a:rPr lang="en-US" sz="3200" dirty="0"/>
              <a:t>Steps for Clarifying Boundaries </a:t>
            </a:r>
          </a:p>
        </p:txBody>
      </p:sp>
      <p:sp>
        <p:nvSpPr>
          <p:cNvPr id="3" name="Content Placeholder 2"/>
          <p:cNvSpPr>
            <a:spLocks noGrp="1"/>
          </p:cNvSpPr>
          <p:nvPr>
            <p:ph idx="1"/>
          </p:nvPr>
        </p:nvSpPr>
        <p:spPr/>
        <p:txBody>
          <a:bodyPr>
            <a:normAutofit/>
          </a:bodyPr>
          <a:lstStyle/>
          <a:p>
            <a:endParaRPr lang="en-US" dirty="0"/>
          </a:p>
          <a:p>
            <a:r>
              <a:rPr lang="en-US" sz="2400" dirty="0"/>
              <a:t>Conduct historical research for documentary evidence of boundaries  </a:t>
            </a:r>
          </a:p>
          <a:p>
            <a:r>
              <a:rPr lang="en-US" sz="2400" dirty="0"/>
              <a:t>Perform field work to locate monuments and corroborating evidence and position on State Plane Coordinates</a:t>
            </a:r>
          </a:p>
          <a:p>
            <a:r>
              <a:rPr lang="en-US" sz="2400" dirty="0"/>
              <a:t>Share preliminary findings with county officials for impact analysis and to plan public meetings</a:t>
            </a:r>
          </a:p>
          <a:p>
            <a:r>
              <a:rPr lang="en-US" sz="2400" dirty="0"/>
              <a:t>Receive feedback and input from local officials and public</a:t>
            </a:r>
          </a:p>
          <a:p>
            <a:r>
              <a:rPr lang="en-US" sz="2400" dirty="0"/>
              <a:t>Review and update findings, as appropriate</a:t>
            </a:r>
          </a:p>
          <a:p>
            <a:r>
              <a:rPr lang="en-US" sz="2400" dirty="0"/>
              <a:t>Work to build cooperation with affected parties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516216"/>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spTree>
    <p:extLst>
      <p:ext uri="{BB962C8B-B14F-4D97-AF65-F5344CB8AC3E}">
        <p14:creationId xmlns:p14="http://schemas.microsoft.com/office/powerpoint/2010/main" val="1999060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95450DF-D3AB-4AF1-A72A-FA4E44A75D3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69105" y="1278997"/>
            <a:ext cx="4836295" cy="5559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197752" y="2374933"/>
            <a:ext cx="3769495" cy="4327525"/>
          </a:xfrm>
        </p:spPr>
        <p:txBody>
          <a:bodyPr/>
          <a:lstStyle/>
          <a:p>
            <a:r>
              <a:rPr lang="en-US" dirty="0">
                <a:latin typeface="Georgia" panose="02040502050405020303" pitchFamily="18" charset="0"/>
              </a:rPr>
              <a:t>School District #46</a:t>
            </a:r>
          </a:p>
          <a:p>
            <a:r>
              <a:rPr lang="en-US" dirty="0">
                <a:latin typeface="Georgia" panose="02040502050405020303" pitchFamily="18" charset="0"/>
              </a:rPr>
              <a:t>North and West sides run by H.H. White</a:t>
            </a:r>
          </a:p>
          <a:p>
            <a:r>
              <a:rPr lang="en-US" dirty="0">
                <a:latin typeface="Georgia" panose="02040502050405020303" pitchFamily="18" charset="0"/>
              </a:rPr>
              <a:t>South and East sides </a:t>
            </a:r>
            <a:r>
              <a:rPr lang="en-US" u="sng" dirty="0">
                <a:latin typeface="Georgia" panose="02040502050405020303" pitchFamily="18" charset="0"/>
              </a:rPr>
              <a:t>not run</a:t>
            </a:r>
            <a:endParaRPr lang="en-US" dirty="0">
              <a:latin typeface="Georgia" panose="02040502050405020303" pitchFamily="18" charset="0"/>
            </a:endParaRPr>
          </a:p>
          <a:p>
            <a:r>
              <a:rPr lang="en-US" dirty="0">
                <a:latin typeface="Georgia" panose="02040502050405020303" pitchFamily="18" charset="0"/>
              </a:rPr>
              <a:t> Platted June, 1915 by J.L. Stacy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719221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E82DDBC-BD87-47A7-AE9E-91E6736021D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1359262"/>
            <a:ext cx="4890212" cy="548774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253930" y="1813719"/>
            <a:ext cx="3872788" cy="4637202"/>
          </a:xfrm>
        </p:spPr>
        <p:txBody>
          <a:bodyPr/>
          <a:lstStyle/>
          <a:p>
            <a:r>
              <a:rPr lang="en-US" dirty="0">
                <a:latin typeface="Georgia" panose="02040502050405020303" pitchFamily="18" charset="0"/>
              </a:rPr>
              <a:t>School District #5</a:t>
            </a:r>
          </a:p>
          <a:p>
            <a:r>
              <a:rPr lang="en-US" dirty="0">
                <a:latin typeface="Georgia" panose="02040502050405020303" pitchFamily="18" charset="0"/>
              </a:rPr>
              <a:t>Surveyed by H.H. White, July 1912</a:t>
            </a:r>
          </a:p>
          <a:p>
            <a:r>
              <a:rPr lang="en-US" dirty="0">
                <a:latin typeface="Georgia" panose="02040502050405020303" pitchFamily="18" charset="0"/>
              </a:rPr>
              <a:t>Plat by J.L. Stacy, March 1914</a:t>
            </a:r>
          </a:p>
          <a:p>
            <a:r>
              <a:rPr lang="en-US" dirty="0">
                <a:latin typeface="Georgia" panose="02040502050405020303" pitchFamily="18" charset="0"/>
              </a:rPr>
              <a:t>Adjacent School District # 50 map is missing, the only one we do not have a copy of</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1090749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152400" y="5237683"/>
            <a:ext cx="8915400" cy="1620316"/>
          </a:xfrm>
        </p:spPr>
        <p:txBody>
          <a:bodyPr>
            <a:normAutofit fontScale="77500" lnSpcReduction="20000"/>
          </a:bodyPr>
          <a:lstStyle/>
          <a:p>
            <a:r>
              <a:rPr lang="en-US" dirty="0">
                <a:latin typeface="Georgia" panose="02040502050405020303" pitchFamily="18" charset="0"/>
              </a:rPr>
              <a:t>School District #5 shows “Rock at road near shop,” the first definitive point established on county line other than at </a:t>
            </a:r>
            <a:r>
              <a:rPr lang="en-US" dirty="0" err="1">
                <a:latin typeface="Georgia" panose="02040502050405020303" pitchFamily="18" charset="0"/>
              </a:rPr>
              <a:t>Ferrels</a:t>
            </a:r>
            <a:r>
              <a:rPr lang="en-US" dirty="0">
                <a:latin typeface="Georgia" panose="02040502050405020303" pitchFamily="18" charset="0"/>
              </a:rPr>
              <a:t> Creek</a:t>
            </a:r>
          </a:p>
          <a:p>
            <a:r>
              <a:rPr lang="en-US" dirty="0">
                <a:latin typeface="Georgia" panose="02040502050405020303" pitchFamily="18" charset="0"/>
              </a:rPr>
              <a:t>Tie line to trestle at Rum Branch – can be used to verify in the field</a:t>
            </a:r>
            <a:br>
              <a:rPr lang="en-US" dirty="0">
                <a:latin typeface="Georgia" panose="02040502050405020303" pitchFamily="18" charset="0"/>
              </a:rPr>
            </a:br>
            <a:endParaRPr lang="en-US"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1E8609EA-C613-471A-BD01-C910B158B48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873445" y="1212733"/>
            <a:ext cx="5320909" cy="4024950"/>
          </a:xfrm>
        </p:spPr>
      </p:pic>
    </p:spTree>
    <p:extLst>
      <p:ext uri="{BB962C8B-B14F-4D97-AF65-F5344CB8AC3E}">
        <p14:creationId xmlns:p14="http://schemas.microsoft.com/office/powerpoint/2010/main" val="1467943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152400" y="5694620"/>
            <a:ext cx="8763000" cy="1143000"/>
          </a:xfrm>
        </p:spPr>
        <p:txBody>
          <a:bodyPr/>
          <a:lstStyle/>
          <a:p>
            <a:r>
              <a:rPr lang="en-US" dirty="0">
                <a:latin typeface="Georgia" panose="02040502050405020303" pitchFamily="18" charset="0"/>
              </a:rPr>
              <a:t>Railroad trestle &amp; Gum Branch appear to be in same location as when school district maps surveyed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777766E6-520D-4ECD-B716-D9C35D9A660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24000" y="1359389"/>
            <a:ext cx="5867400" cy="4400550"/>
          </a:xfrm>
        </p:spPr>
      </p:pic>
    </p:spTree>
    <p:extLst>
      <p:ext uri="{BB962C8B-B14F-4D97-AF65-F5344CB8AC3E}">
        <p14:creationId xmlns:p14="http://schemas.microsoft.com/office/powerpoint/2010/main" val="687438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152400" y="5181601"/>
            <a:ext cx="8801100" cy="1657384"/>
          </a:xfrm>
        </p:spPr>
        <p:txBody>
          <a:bodyPr/>
          <a:lstStyle/>
          <a:p>
            <a:r>
              <a:rPr lang="en-US" dirty="0">
                <a:latin typeface="Georgia" panose="02040502050405020303" pitchFamily="18" charset="0"/>
              </a:rPr>
              <a:t>Stone beside Harmony Church Road is </a:t>
            </a:r>
            <a:r>
              <a:rPr lang="en-US" b="1" dirty="0">
                <a:latin typeface="Georgia" panose="02040502050405020303" pitchFamily="18" charset="0"/>
              </a:rPr>
              <a:t>South 5° 33’ 14” West</a:t>
            </a:r>
            <a:r>
              <a:rPr lang="en-US" dirty="0">
                <a:latin typeface="Georgia" panose="02040502050405020303" pitchFamily="18" charset="0"/>
              </a:rPr>
              <a:t>, </a:t>
            </a:r>
            <a:r>
              <a:rPr lang="en-US" b="1" dirty="0">
                <a:latin typeface="Georgia" panose="02040502050405020303" pitchFamily="18" charset="0"/>
              </a:rPr>
              <a:t>4616.03’</a:t>
            </a:r>
            <a:r>
              <a:rPr lang="en-US" dirty="0">
                <a:latin typeface="Georgia" panose="02040502050405020303" pitchFamily="18" charset="0"/>
              </a:rPr>
              <a:t> from trestle, versus </a:t>
            </a:r>
            <a:r>
              <a:rPr lang="en-US" i="1" dirty="0">
                <a:latin typeface="Georgia" panose="02040502050405020303" pitchFamily="18" charset="0"/>
              </a:rPr>
              <a:t>South 7° West, 4620’</a:t>
            </a:r>
            <a:r>
              <a:rPr lang="en-US" dirty="0">
                <a:latin typeface="Georgia" panose="02040502050405020303" pitchFamily="18" charset="0"/>
              </a:rPr>
              <a:t> called for on the map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51499CEC-3771-4F15-9FEB-5C2158485A03}"/>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943100" y="1143000"/>
            <a:ext cx="5448300" cy="4086225"/>
          </a:xfrm>
        </p:spPr>
      </p:pic>
    </p:spTree>
    <p:extLst>
      <p:ext uri="{BB962C8B-B14F-4D97-AF65-F5344CB8AC3E}">
        <p14:creationId xmlns:p14="http://schemas.microsoft.com/office/powerpoint/2010/main" val="928464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334000" y="2590800"/>
            <a:ext cx="3581400" cy="3429000"/>
          </a:xfrm>
        </p:spPr>
        <p:txBody>
          <a:bodyPr/>
          <a:lstStyle/>
          <a:p>
            <a:r>
              <a:rPr lang="en-US" dirty="0">
                <a:latin typeface="Georgia" panose="02040502050405020303" pitchFamily="18" charset="0"/>
              </a:rPr>
              <a:t>School District #14</a:t>
            </a:r>
          </a:p>
          <a:p>
            <a:r>
              <a:rPr lang="en-US" dirty="0">
                <a:latin typeface="Georgia" panose="02040502050405020303" pitchFamily="18" charset="0"/>
              </a:rPr>
              <a:t>Surveyed by H.H. White, 1913</a:t>
            </a:r>
          </a:p>
          <a:p>
            <a:r>
              <a:rPr lang="en-US" dirty="0">
                <a:latin typeface="Georgia" panose="02040502050405020303" pitchFamily="18" charset="0"/>
              </a:rPr>
              <a:t>Platted by J.L. Stacy, May 1914</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E82B0E93-EA6A-4938-8819-57945B199589}"/>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28600" y="1725773"/>
            <a:ext cx="5201029" cy="4447993"/>
          </a:xfrm>
        </p:spPr>
      </p:pic>
    </p:spTree>
    <p:extLst>
      <p:ext uri="{BB962C8B-B14F-4D97-AF65-F5344CB8AC3E}">
        <p14:creationId xmlns:p14="http://schemas.microsoft.com/office/powerpoint/2010/main" val="1842036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D750816-4F13-4D08-9EAB-57BA106E48F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4847" y="1372454"/>
            <a:ext cx="4579153" cy="533314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334000" y="2557807"/>
            <a:ext cx="3581400" cy="2438400"/>
          </a:xfrm>
        </p:spPr>
        <p:txBody>
          <a:bodyPr/>
          <a:lstStyle/>
          <a:p>
            <a:r>
              <a:rPr lang="en-US" dirty="0">
                <a:latin typeface="Georgia" panose="02040502050405020303" pitchFamily="18" charset="0"/>
              </a:rPr>
              <a:t>School District #13</a:t>
            </a:r>
          </a:p>
          <a:p>
            <a:r>
              <a:rPr lang="en-US" dirty="0">
                <a:latin typeface="Georgia" panose="02040502050405020303" pitchFamily="18" charset="0"/>
              </a:rPr>
              <a:t>Surveyed November, 1914 by J.L. Stacy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3179848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8A3A0AA4-7787-41F6-A027-0748F24B27CA}"/>
              </a:ext>
            </a:extLst>
          </p:cNvPr>
          <p:cNvSpPr>
            <a:spLocks noGrp="1"/>
          </p:cNvSpPr>
          <p:nvPr>
            <p:ph idx="1"/>
          </p:nvPr>
        </p:nvSpPr>
        <p:spPr>
          <a:xfrm>
            <a:off x="457200" y="1600200"/>
            <a:ext cx="8229600" cy="5105400"/>
          </a:xfrm>
        </p:spPr>
        <p:txBody>
          <a:bodyPr/>
          <a:lstStyle/>
          <a:p>
            <a:r>
              <a:rPr lang="en-US" dirty="0">
                <a:latin typeface="Georgia" panose="02040502050405020303" pitchFamily="18" charset="0"/>
              </a:rPr>
              <a:t>As part of our research CESI extensively searched the Chester and York register of deeds for plats showing the county line</a:t>
            </a:r>
          </a:p>
          <a:p>
            <a:r>
              <a:rPr lang="en-US" dirty="0">
                <a:latin typeface="Georgia" panose="02040502050405020303" pitchFamily="18" charset="0"/>
              </a:rPr>
              <a:t>All had “approximate” except for three</a:t>
            </a:r>
          </a:p>
          <a:p>
            <a:r>
              <a:rPr lang="en-US" dirty="0">
                <a:latin typeface="Georgia" panose="02040502050405020303" pitchFamily="18" charset="0"/>
              </a:rPr>
              <a:t>Two of those were from 1974 or later </a:t>
            </a:r>
          </a:p>
          <a:p>
            <a:r>
              <a:rPr lang="en-US" dirty="0">
                <a:latin typeface="Georgia" panose="02040502050405020303" pitchFamily="18" charset="0"/>
              </a:rPr>
              <a:t>In both cases the surveyor was unable to provide information to support the location being on the actual county line</a:t>
            </a:r>
          </a:p>
          <a:p>
            <a:r>
              <a:rPr lang="en-US" dirty="0">
                <a:latin typeface="Georgia" panose="02040502050405020303" pitchFamily="18" charset="0"/>
              </a:rPr>
              <a:t>But the third 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2173983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25C4221-FFDF-4823-9843-A75F16F2BE2F}"/>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54521" y="1600200"/>
            <a:ext cx="3887303" cy="49831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4114800" y="1600200"/>
            <a:ext cx="4876800" cy="5257800"/>
          </a:xfrm>
        </p:spPr>
        <p:txBody>
          <a:bodyPr>
            <a:normAutofit fontScale="92500"/>
          </a:bodyPr>
          <a:lstStyle/>
          <a:p>
            <a:r>
              <a:rPr lang="en-US" dirty="0">
                <a:latin typeface="Georgia" panose="02040502050405020303" pitchFamily="18" charset="0"/>
              </a:rPr>
              <a:t>Chester Deed Book 149, Page 793</a:t>
            </a:r>
          </a:p>
          <a:p>
            <a:r>
              <a:rPr lang="en-US" dirty="0">
                <a:latin typeface="Georgia" panose="02040502050405020303" pitchFamily="18" charset="0"/>
              </a:rPr>
              <a:t>Recorded Dec. 5, 1916</a:t>
            </a:r>
          </a:p>
          <a:p>
            <a:r>
              <a:rPr lang="en-US" dirty="0">
                <a:latin typeface="Georgia" panose="02040502050405020303" pitchFamily="18" charset="0"/>
              </a:rPr>
              <a:t>This survey was done just 2 years after Stacy surveyed the county line here, the line would have still been marked</a:t>
            </a:r>
          </a:p>
          <a:p>
            <a:r>
              <a:rPr lang="en-US" dirty="0">
                <a:latin typeface="Georgia" panose="02040502050405020303" pitchFamily="18" charset="0"/>
              </a:rPr>
              <a:t>CESI was able to establish the county line location in </a:t>
            </a:r>
            <a:r>
              <a:rPr lang="en-US" dirty="0" err="1">
                <a:latin typeface="Georgia" panose="02040502050405020303" pitchFamily="18" charset="0"/>
              </a:rPr>
              <a:t>Brattonsville</a:t>
            </a:r>
            <a:r>
              <a:rPr lang="en-US" dirty="0">
                <a:latin typeface="Georgia" panose="02040502050405020303" pitchFamily="18" charset="0"/>
              </a:rPr>
              <a:t>/Darby Road from existing irons on the exterior boundary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1852177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64EEC8F-8B08-4B9F-BAB0-8E72AFF52C9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1392500"/>
            <a:ext cx="4784728" cy="509213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257800" y="2286000"/>
            <a:ext cx="3581400" cy="2286000"/>
          </a:xfrm>
        </p:spPr>
        <p:txBody>
          <a:bodyPr/>
          <a:lstStyle/>
          <a:p>
            <a:r>
              <a:rPr lang="en-US" dirty="0">
                <a:latin typeface="Georgia" panose="02040502050405020303" pitchFamily="18" charset="0"/>
              </a:rPr>
              <a:t>School District #16</a:t>
            </a:r>
          </a:p>
          <a:p>
            <a:r>
              <a:rPr lang="en-US" dirty="0">
                <a:latin typeface="Georgia" panose="02040502050405020303" pitchFamily="18" charset="0"/>
              </a:rPr>
              <a:t>Surveyed November, 1914 by J.L. Stacy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3276513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98784" y="1687143"/>
            <a:ext cx="3146432" cy="4073081"/>
          </a:xfrm>
          <a:ln>
            <a:solidFill>
              <a:schemeClr val="tx1"/>
            </a:solidFill>
          </a:ln>
        </p:spPr>
      </p:pic>
      <p:sp>
        <p:nvSpPr>
          <p:cNvPr id="6" name="Title 4"/>
          <p:cNvSpPr txBox="1">
            <a:spLocks/>
          </p:cNvSpPr>
          <p:nvPr/>
        </p:nvSpPr>
        <p:spPr>
          <a:xfrm>
            <a:off x="725022" y="685800"/>
            <a:ext cx="7886700" cy="511709"/>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75" b="0" i="0" u="none" strike="noStrike" kern="1200" cap="none" spc="0" normalizeH="0" baseline="0" noProof="0" dirty="0">
                <a:ln>
                  <a:noFill/>
                </a:ln>
                <a:solidFill>
                  <a:prstClr val="black"/>
                </a:solidFill>
                <a:effectLst/>
                <a:uLnTx/>
                <a:uFillTx/>
                <a:latin typeface="Georgia"/>
                <a:ea typeface="+mj-ea"/>
                <a:cs typeface="+mj-cs"/>
              </a:rPr>
              <a:t>Public Meeting Notification </a:t>
            </a:r>
            <a:r>
              <a:rPr kumimoji="0" lang="en-US" sz="2700" b="0" i="0" u="none" strike="noStrike" kern="1200" cap="none" spc="0" normalizeH="0" baseline="0" noProof="0" dirty="0">
                <a:ln>
                  <a:noFill/>
                </a:ln>
                <a:solidFill>
                  <a:prstClr val="black"/>
                </a:solidFill>
                <a:effectLst/>
                <a:uLnTx/>
                <a:uFillTx/>
                <a:latin typeface="Georgia"/>
                <a:ea typeface="+mj-ea"/>
                <a:cs typeface="+mj-cs"/>
              </a:rPr>
              <a:t>(Example)</a:t>
            </a:r>
          </a:p>
        </p:txBody>
      </p:sp>
      <p:sp>
        <p:nvSpPr>
          <p:cNvPr id="5"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5</a:t>
            </a:fld>
            <a:endParaRPr lang="en-US" dirty="0"/>
          </a:p>
        </p:txBody>
      </p:sp>
    </p:spTree>
    <p:extLst>
      <p:ext uri="{BB962C8B-B14F-4D97-AF65-F5344CB8AC3E}">
        <p14:creationId xmlns:p14="http://schemas.microsoft.com/office/powerpoint/2010/main" val="4097195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3657599" y="1585778"/>
            <a:ext cx="5334001" cy="5135562"/>
          </a:xfrm>
        </p:spPr>
        <p:txBody>
          <a:bodyPr>
            <a:normAutofit fontScale="92500" lnSpcReduction="10000"/>
          </a:bodyPr>
          <a:lstStyle/>
          <a:p>
            <a:r>
              <a:rPr lang="en-US" dirty="0">
                <a:latin typeface="Georgia" panose="02040502050405020303" pitchFamily="18" charset="0"/>
              </a:rPr>
              <a:t>School District Map #16 shows the county line crossing the “Old Sanders Place” at 115.4 chains from Turkey Creek</a:t>
            </a:r>
          </a:p>
          <a:p>
            <a:r>
              <a:rPr lang="en-US" dirty="0">
                <a:latin typeface="Georgia" panose="02040502050405020303" pitchFamily="18" charset="0"/>
              </a:rPr>
              <a:t>Measuring from Turkey Creek CESI found an old homesite</a:t>
            </a:r>
          </a:p>
          <a:p>
            <a:r>
              <a:rPr lang="en-US" dirty="0">
                <a:latin typeface="Georgia" panose="02040502050405020303" pitchFamily="18" charset="0"/>
              </a:rPr>
              <a:t>York Deed Book 571 Page 74 lists the adjoining property as “the Sanders Place”</a:t>
            </a:r>
          </a:p>
          <a:p>
            <a:r>
              <a:rPr lang="en-US" dirty="0">
                <a:latin typeface="Georgia" panose="02040502050405020303" pitchFamily="18" charset="0"/>
              </a:rPr>
              <a:t>1910 York County map lists this area as “Sandersville”</a:t>
            </a:r>
          </a:p>
          <a:p>
            <a:r>
              <a:rPr lang="en-US" dirty="0">
                <a:latin typeface="Georgia" panose="02040502050405020303" pitchFamily="18" charset="0"/>
              </a:rPr>
              <a:t>Distance t0 </a:t>
            </a:r>
            <a:r>
              <a:rPr lang="en-US" dirty="0" err="1">
                <a:latin typeface="Georgia" panose="02040502050405020303" pitchFamily="18" charset="0"/>
              </a:rPr>
              <a:t>Brattonsville</a:t>
            </a:r>
            <a:r>
              <a:rPr lang="en-US" dirty="0">
                <a:latin typeface="Georgia" panose="02040502050405020303" pitchFamily="18" charset="0"/>
              </a:rPr>
              <a:t>/Darby Road checks within 35’ – 0.07%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7A133529-872C-47B8-8240-41F848993B7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15600" y="1905000"/>
            <a:ext cx="3535879" cy="3505200"/>
          </a:xfrm>
        </p:spPr>
      </p:pic>
    </p:spTree>
    <p:extLst>
      <p:ext uri="{BB962C8B-B14F-4D97-AF65-F5344CB8AC3E}">
        <p14:creationId xmlns:p14="http://schemas.microsoft.com/office/powerpoint/2010/main" val="3868561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10" name="Content Placeholder 9">
            <a:extLst>
              <a:ext uri="{FF2B5EF4-FFF2-40B4-BE49-F238E27FC236}">
                <a16:creationId xmlns:a16="http://schemas.microsoft.com/office/drawing/2014/main" id="{515E1587-D87E-4F11-8B8B-1A974853F55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91011" y="1798638"/>
            <a:ext cx="4816580" cy="4036356"/>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BEBFF2DF-1B01-4582-9F52-EE65472FE6C0}"/>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rot="5400000">
            <a:off x="212725" y="2165152"/>
            <a:ext cx="4525963" cy="3394472"/>
          </a:xfrm>
        </p:spPr>
      </p:pic>
    </p:spTree>
    <p:extLst>
      <p:ext uri="{BB962C8B-B14F-4D97-AF65-F5344CB8AC3E}">
        <p14:creationId xmlns:p14="http://schemas.microsoft.com/office/powerpoint/2010/main" val="628697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5298014" y="1676400"/>
            <a:ext cx="3693586" cy="5181600"/>
          </a:xfrm>
        </p:spPr>
        <p:txBody>
          <a:bodyPr/>
          <a:lstStyle/>
          <a:p>
            <a:r>
              <a:rPr lang="en-US" dirty="0">
                <a:latin typeface="Georgia" panose="02040502050405020303" pitchFamily="18" charset="0"/>
              </a:rPr>
              <a:t>School District #15</a:t>
            </a:r>
          </a:p>
          <a:p>
            <a:r>
              <a:rPr lang="en-US" dirty="0">
                <a:latin typeface="Georgia" panose="02040502050405020303" pitchFamily="18" charset="0"/>
              </a:rPr>
              <a:t>Survey by H.E. Hood, 1915</a:t>
            </a:r>
          </a:p>
          <a:p>
            <a:r>
              <a:rPr lang="en-US" dirty="0">
                <a:latin typeface="Georgia" panose="02040502050405020303" pitchFamily="18" charset="0"/>
              </a:rPr>
              <a:t>Platted March, 1915 by J.L. Stacy</a:t>
            </a:r>
          </a:p>
          <a:p>
            <a:r>
              <a:rPr lang="en-US" dirty="0">
                <a:latin typeface="Georgia" panose="02040502050405020303" pitchFamily="18" charset="0"/>
              </a:rPr>
              <a:t>Shows line between Turkey Creek and Broad River “not run” with distance by Elder in 1878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73982C83-D9AA-4D7D-AE23-3E4801674A68}"/>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52400" y="1706563"/>
            <a:ext cx="5145614" cy="4419600"/>
          </a:xfrm>
        </p:spPr>
      </p:pic>
    </p:spTree>
    <p:extLst>
      <p:ext uri="{BB962C8B-B14F-4D97-AF65-F5344CB8AC3E}">
        <p14:creationId xmlns:p14="http://schemas.microsoft.com/office/powerpoint/2010/main" val="1504117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70B6B115-53D9-405D-9359-CDF639A06F09}"/>
              </a:ext>
            </a:extLst>
          </p:cNvPr>
          <p:cNvSpPr>
            <a:spLocks noGrp="1"/>
          </p:cNvSpPr>
          <p:nvPr>
            <p:ph idx="1"/>
          </p:nvPr>
        </p:nvSpPr>
        <p:spPr>
          <a:xfrm>
            <a:off x="152400" y="1600200"/>
            <a:ext cx="8534400" cy="5257800"/>
          </a:xfrm>
        </p:spPr>
        <p:txBody>
          <a:bodyPr>
            <a:normAutofit lnSpcReduction="10000"/>
          </a:bodyPr>
          <a:lstStyle/>
          <a:p>
            <a:r>
              <a:rPr lang="en-US" dirty="0">
                <a:latin typeface="Georgia" panose="02040502050405020303" pitchFamily="18" charset="0"/>
              </a:rPr>
              <a:t>Three ways to get from “Old Sanders place” to the Broad River…</a:t>
            </a:r>
          </a:p>
          <a:p>
            <a:r>
              <a:rPr lang="en-US" dirty="0">
                <a:latin typeface="Georgia" panose="02040502050405020303" pitchFamily="18" charset="0"/>
              </a:rPr>
              <a:t>School District Maps #15, #16, #13 show the same bearing from </a:t>
            </a:r>
            <a:r>
              <a:rPr lang="en-US" dirty="0" err="1">
                <a:latin typeface="Georgia" panose="02040502050405020303" pitchFamily="18" charset="0"/>
              </a:rPr>
              <a:t>Brattonsville</a:t>
            </a:r>
            <a:r>
              <a:rPr lang="en-US" dirty="0">
                <a:latin typeface="Georgia" panose="02040502050405020303" pitchFamily="18" charset="0"/>
              </a:rPr>
              <a:t>/Darby Road to Broad River – </a:t>
            </a:r>
            <a:r>
              <a:rPr lang="en-US" b="1" dirty="0">
                <a:latin typeface="Georgia" panose="02040502050405020303" pitchFamily="18" charset="0"/>
              </a:rPr>
              <a:t>South 89-1/2° East</a:t>
            </a:r>
            <a:endParaRPr lang="en-US" dirty="0">
              <a:latin typeface="Georgia" panose="02040502050405020303" pitchFamily="18" charset="0"/>
            </a:endParaRPr>
          </a:p>
          <a:p>
            <a:r>
              <a:rPr lang="en-US" dirty="0">
                <a:latin typeface="Georgia" panose="02040502050405020303" pitchFamily="18" charset="0"/>
              </a:rPr>
              <a:t>A magnetic survey should result in an east-west line that curves around the north pole, a curve with a radius of </a:t>
            </a:r>
            <a:r>
              <a:rPr lang="en-US" u="sng" dirty="0">
                <a:latin typeface="Georgia" panose="02040502050405020303" pitchFamily="18" charset="0"/>
              </a:rPr>
              <a:t>+</a:t>
            </a:r>
            <a:r>
              <a:rPr lang="en-US" dirty="0">
                <a:latin typeface="Georgia" panose="02040502050405020303" pitchFamily="18" charset="0"/>
              </a:rPr>
              <a:t>2986 miles</a:t>
            </a:r>
          </a:p>
          <a:p>
            <a:r>
              <a:rPr lang="en-US" dirty="0">
                <a:latin typeface="Georgia" panose="02040502050405020303" pitchFamily="18" charset="0"/>
              </a:rPr>
              <a:t>School district maps give a total distance from “Old Sanders place” to Broad River of 527 + 115.4 = 642.2 chains (</a:t>
            </a:r>
            <a:r>
              <a:rPr lang="en-US" b="1" dirty="0">
                <a:latin typeface="Georgia" panose="02040502050405020303" pitchFamily="18" charset="0"/>
              </a:rPr>
              <a:t>42,398.4’</a:t>
            </a:r>
            <a:r>
              <a:rPr lang="en-US" dirty="0">
                <a:latin typeface="Georgia" panose="02040502050405020303" pitchFamily="18" charset="0"/>
              </a:rPr>
              <a:t>)</a:t>
            </a:r>
          </a:p>
          <a:p>
            <a:endParaRPr lang="en-US" dirty="0">
              <a:latin typeface="Georgia" panose="02040502050405020303" pitchFamily="18" charset="0"/>
            </a:endParaRPr>
          </a:p>
          <a:p>
            <a:endParaRPr lang="en-US"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3189688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C3AE646-C17C-4E67-BA1C-542505E09A4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3970" y="1291762"/>
            <a:ext cx="6477000" cy="470375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8" name="Content Placeholder 7">
            <a:extLst>
              <a:ext uri="{FF2B5EF4-FFF2-40B4-BE49-F238E27FC236}">
                <a16:creationId xmlns:a16="http://schemas.microsoft.com/office/drawing/2014/main" id="{5C3961A6-A8BC-44BD-B600-77BD170C7BCE}"/>
              </a:ext>
            </a:extLst>
          </p:cNvPr>
          <p:cNvSpPr>
            <a:spLocks noGrp="1"/>
          </p:cNvSpPr>
          <p:nvPr>
            <p:ph sz="half" idx="2"/>
          </p:nvPr>
        </p:nvSpPr>
        <p:spPr>
          <a:xfrm>
            <a:off x="6553200" y="1582325"/>
            <a:ext cx="2575873" cy="5275675"/>
          </a:xfrm>
        </p:spPr>
        <p:txBody>
          <a:bodyPr>
            <a:normAutofit lnSpcReduction="10000"/>
          </a:bodyPr>
          <a:lstStyle/>
          <a:p>
            <a:r>
              <a:rPr lang="en-US" dirty="0">
                <a:latin typeface="Georgia" panose="02040502050405020303" pitchFamily="18" charset="0"/>
              </a:rPr>
              <a:t>All three options hit the River Bank within 160’ north-south</a:t>
            </a:r>
          </a:p>
          <a:p>
            <a:r>
              <a:rPr lang="en-US" dirty="0">
                <a:latin typeface="Georgia" panose="02040502050405020303" pitchFamily="18" charset="0"/>
              </a:rPr>
              <a:t>Scaled distance for end of lagoon favors straight line or arc</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509976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35C0C45E-187E-4506-84DB-14BBFDB4883D}"/>
              </a:ext>
            </a:extLst>
          </p:cNvPr>
          <p:cNvSpPr>
            <a:spLocks noGrp="1"/>
          </p:cNvSpPr>
          <p:nvPr>
            <p:ph idx="1"/>
          </p:nvPr>
        </p:nvSpPr>
        <p:spPr>
          <a:xfrm>
            <a:off x="152400" y="1600200"/>
            <a:ext cx="8839200" cy="5257800"/>
          </a:xfrm>
        </p:spPr>
        <p:txBody>
          <a:bodyPr/>
          <a:lstStyle/>
          <a:p>
            <a:r>
              <a:rPr lang="en-US" dirty="0">
                <a:latin typeface="Georgia" panose="02040502050405020303" pitchFamily="18" charset="0"/>
              </a:rPr>
              <a:t>Based on the information in the 3 options CESI contacted the property owner, Mr. William Thomson and sought permission to visit the site</a:t>
            </a:r>
          </a:p>
          <a:p>
            <a:r>
              <a:rPr lang="en-US" dirty="0">
                <a:latin typeface="Georgia" panose="02040502050405020303" pitchFamily="18" charset="0"/>
              </a:rPr>
              <a:t>Mr. Thomson and his son and grandson assisted in the search for a 250 year-old ash and/or black gum on the bank – </a:t>
            </a:r>
            <a:r>
              <a:rPr lang="en-US" b="1" dirty="0">
                <a:latin typeface="Georgia" panose="02040502050405020303" pitchFamily="18" charset="0"/>
              </a:rPr>
              <a:t>none found</a:t>
            </a:r>
          </a:p>
          <a:p>
            <a:r>
              <a:rPr lang="en-US" dirty="0">
                <a:latin typeface="Georgia" panose="02040502050405020303" pitchFamily="18" charset="0"/>
              </a:rPr>
              <a:t>Based on all the information a straight line from “Old Sanders place” to the river bank was determined as the proper corner location</a:t>
            </a:r>
          </a:p>
          <a:p>
            <a:endParaRPr lang="en-US"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1728984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916584A1-C167-4927-8F9E-5E60B64454D0}"/>
              </a:ext>
            </a:extLst>
          </p:cNvPr>
          <p:cNvSpPr>
            <a:spLocks noGrp="1"/>
          </p:cNvSpPr>
          <p:nvPr>
            <p:ph idx="1"/>
          </p:nvPr>
        </p:nvSpPr>
        <p:spPr>
          <a:xfrm>
            <a:off x="76200" y="1600200"/>
            <a:ext cx="8991600" cy="5181600"/>
          </a:xfrm>
        </p:spPr>
        <p:txBody>
          <a:bodyPr/>
          <a:lstStyle/>
          <a:p>
            <a:r>
              <a:rPr lang="en-US" dirty="0">
                <a:latin typeface="Georgia" panose="02040502050405020303" pitchFamily="18" charset="0"/>
              </a:rPr>
              <a:t>From the calculated point on the Broad River to the calculated point on the Catawba River is 32.75 miles</a:t>
            </a:r>
          </a:p>
          <a:p>
            <a:r>
              <a:rPr lang="en-US" dirty="0">
                <a:latin typeface="Georgia" panose="02040502050405020303" pitchFamily="18" charset="0"/>
              </a:rPr>
              <a:t>From the Broad River to the “Old Sanders place” is 7.99 miles, and another 8.88 miles to </a:t>
            </a:r>
            <a:r>
              <a:rPr lang="en-US" dirty="0" err="1">
                <a:latin typeface="Georgia" panose="02040502050405020303" pitchFamily="18" charset="0"/>
              </a:rPr>
              <a:t>Brattonsville</a:t>
            </a:r>
            <a:r>
              <a:rPr lang="en-US" dirty="0">
                <a:latin typeface="Georgia" panose="02040502050405020303" pitchFamily="18" charset="0"/>
              </a:rPr>
              <a:t>/Darby Road making it almost exactly the mid-point of the county</a:t>
            </a:r>
          </a:p>
          <a:p>
            <a:r>
              <a:rPr lang="en-US" dirty="0">
                <a:latin typeface="Georgia" panose="02040502050405020303" pitchFamily="18" charset="0"/>
              </a:rPr>
              <a:t>From there to Harmony Church Road is 11.60 miles, and 4.28 miles farther to the Catawba River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3734843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916584A1-C167-4927-8F9E-5E60B64454D0}"/>
              </a:ext>
            </a:extLst>
          </p:cNvPr>
          <p:cNvSpPr>
            <a:spLocks noGrp="1"/>
          </p:cNvSpPr>
          <p:nvPr>
            <p:ph idx="1"/>
          </p:nvPr>
        </p:nvSpPr>
        <p:spPr>
          <a:xfrm>
            <a:off x="76200" y="1600200"/>
            <a:ext cx="8991600" cy="5181600"/>
          </a:xfrm>
        </p:spPr>
        <p:txBody>
          <a:bodyPr/>
          <a:lstStyle/>
          <a:p>
            <a:r>
              <a:rPr lang="en-US" dirty="0">
                <a:latin typeface="Georgia" panose="02040502050405020303" pitchFamily="18" charset="0"/>
              </a:rPr>
              <a:t>In early 2018 South Carolina Geodetic Survey staff made another visit to South Carolina Department of Archives and History</a:t>
            </a:r>
          </a:p>
          <a:p>
            <a:r>
              <a:rPr lang="en-US" dirty="0">
                <a:latin typeface="Georgia" panose="02040502050405020303" pitchFamily="18" charset="0"/>
              </a:rPr>
              <a:t>One last attempt to discover any plats showing county line that may have been overlooked</a:t>
            </a:r>
          </a:p>
          <a:p>
            <a:r>
              <a:rPr lang="en-US" dirty="0">
                <a:latin typeface="Georgia" panose="02040502050405020303" pitchFamily="18" charset="0"/>
              </a:rPr>
              <a:t>Their efforts resulted in 5 plats ranging from 1820 to 1835 that showed the county line as a boundary line, or crossing the plat</a:t>
            </a:r>
          </a:p>
          <a:p>
            <a:r>
              <a:rPr lang="en-US" dirty="0">
                <a:latin typeface="Georgia" panose="02040502050405020303" pitchFamily="18" charset="0"/>
              </a:rPr>
              <a:t>Of these 3 could be located on the ground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2797129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3CBB9ADB-58E5-4EA1-BA10-F615D4EDC82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46840" y="1600201"/>
            <a:ext cx="3641320" cy="452596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9" name="Content Placeholder 8">
            <a:extLst>
              <a:ext uri="{FF2B5EF4-FFF2-40B4-BE49-F238E27FC236}">
                <a16:creationId xmlns:a16="http://schemas.microsoft.com/office/drawing/2014/main" id="{38F9C611-1ACF-455D-8F9A-4AB71143B1B3}"/>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09656" y="1596860"/>
            <a:ext cx="4737183" cy="4529304"/>
          </a:xfr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1239875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3CBB9ADB-58E5-4EA1-BA10-F615D4EDC82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19017" y="1600201"/>
            <a:ext cx="3496912" cy="48005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9" name="Content Placeholder 8">
            <a:extLst>
              <a:ext uri="{FF2B5EF4-FFF2-40B4-BE49-F238E27FC236}">
                <a16:creationId xmlns:a16="http://schemas.microsoft.com/office/drawing/2014/main" id="{38F9C611-1ACF-455D-8F9A-4AB71143B1B3}"/>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09655" y="2254236"/>
            <a:ext cx="4737184" cy="3214552"/>
          </a:xfr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836360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1652155"/>
            <a:ext cx="6441144" cy="4977245"/>
          </a:xfrm>
          <a:ln>
            <a:solidFill>
              <a:schemeClr val="tx1"/>
            </a:solidFill>
          </a:ln>
        </p:spPr>
      </p:pic>
      <p:sp>
        <p:nvSpPr>
          <p:cNvPr id="5" name="Title 4"/>
          <p:cNvSpPr>
            <a:spLocks noGrp="1"/>
          </p:cNvSpPr>
          <p:nvPr>
            <p:ph type="title"/>
          </p:nvPr>
        </p:nvSpPr>
        <p:spPr>
          <a:xfrm>
            <a:off x="725022" y="685800"/>
            <a:ext cx="7886700" cy="511709"/>
          </a:xfrm>
        </p:spPr>
        <p:txBody>
          <a:bodyPr>
            <a:normAutofit fontScale="90000"/>
          </a:bodyPr>
          <a:lstStyle/>
          <a:p>
            <a:pPr algn="ctr"/>
            <a:r>
              <a:rPr lang="en-US" sz="3675" dirty="0">
                <a:solidFill>
                  <a:schemeClr val="tx1"/>
                </a:solidFill>
              </a:rPr>
              <a:t>Public Meeting Notification </a:t>
            </a:r>
            <a:r>
              <a:rPr lang="en-US" sz="2700" dirty="0">
                <a:solidFill>
                  <a:schemeClr val="tx1"/>
                </a:solidFill>
              </a:rPr>
              <a:t>(Example)</a:t>
            </a:r>
          </a:p>
        </p:txBody>
      </p:sp>
      <p:sp>
        <p:nvSpPr>
          <p:cNvPr id="6"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6</a:t>
            </a:fld>
            <a:endParaRPr lang="en-US" dirty="0"/>
          </a:p>
        </p:txBody>
      </p:sp>
    </p:spTree>
    <p:extLst>
      <p:ext uri="{BB962C8B-B14F-4D97-AF65-F5344CB8AC3E}">
        <p14:creationId xmlns:p14="http://schemas.microsoft.com/office/powerpoint/2010/main" val="3168735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9" name="Content Placeholder 8">
            <a:extLst>
              <a:ext uri="{FF2B5EF4-FFF2-40B4-BE49-F238E27FC236}">
                <a16:creationId xmlns:a16="http://schemas.microsoft.com/office/drawing/2014/main" id="{38F9C611-1ACF-455D-8F9A-4AB71143B1B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43354" y="1099681"/>
            <a:ext cx="3581091" cy="564715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2617631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
        <p:nvSpPr>
          <p:cNvPr id="3" name="Content Placeholder 2">
            <a:extLst>
              <a:ext uri="{FF2B5EF4-FFF2-40B4-BE49-F238E27FC236}">
                <a16:creationId xmlns:a16="http://schemas.microsoft.com/office/drawing/2014/main" id="{164ACFEF-BDA4-4C65-BE91-240554660078}"/>
              </a:ext>
            </a:extLst>
          </p:cNvPr>
          <p:cNvSpPr>
            <a:spLocks noGrp="1"/>
          </p:cNvSpPr>
          <p:nvPr>
            <p:ph idx="1"/>
          </p:nvPr>
        </p:nvSpPr>
        <p:spPr/>
        <p:txBody>
          <a:bodyPr/>
          <a:lstStyle/>
          <a:p>
            <a:r>
              <a:rPr lang="en-US" dirty="0">
                <a:latin typeface="Georgia" panose="02040502050405020303" pitchFamily="18" charset="0"/>
              </a:rPr>
              <a:t>Tw0 of the three usable plats, 1820 McGriff and 1821 Thomas abut each other </a:t>
            </a:r>
          </a:p>
          <a:p>
            <a:r>
              <a:rPr lang="en-US" dirty="0">
                <a:latin typeface="Georgia" panose="02040502050405020303" pitchFamily="18" charset="0"/>
              </a:rPr>
              <a:t>The third plat, 1821 </a:t>
            </a:r>
            <a:r>
              <a:rPr lang="en-US" dirty="0" err="1">
                <a:latin typeface="Georgia" panose="02040502050405020303" pitchFamily="18" charset="0"/>
              </a:rPr>
              <a:t>McNeel</a:t>
            </a:r>
            <a:r>
              <a:rPr lang="en-US" dirty="0">
                <a:latin typeface="Georgia" panose="02040502050405020303" pitchFamily="18" charset="0"/>
              </a:rPr>
              <a:t>, makes up part of the property that was used to determine the county line location at Darby Road</a:t>
            </a:r>
          </a:p>
        </p:txBody>
      </p:sp>
    </p:spTree>
    <p:extLst>
      <p:ext uri="{BB962C8B-B14F-4D97-AF65-F5344CB8AC3E}">
        <p14:creationId xmlns:p14="http://schemas.microsoft.com/office/powerpoint/2010/main" val="28989090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8" name="Content Placeholder 7">
            <a:extLst>
              <a:ext uri="{FF2B5EF4-FFF2-40B4-BE49-F238E27FC236}">
                <a16:creationId xmlns:a16="http://schemas.microsoft.com/office/drawing/2014/main" id="{3DCEE850-3FF2-4D5B-8A18-268E379E7C1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4281" y="1905000"/>
            <a:ext cx="4038599" cy="3861375"/>
          </a:xfrm>
        </p:spPr>
      </p:pic>
      <p:pic>
        <p:nvPicPr>
          <p:cNvPr id="10" name="Content Placeholder 9">
            <a:extLst>
              <a:ext uri="{FF2B5EF4-FFF2-40B4-BE49-F238E27FC236}">
                <a16:creationId xmlns:a16="http://schemas.microsoft.com/office/drawing/2014/main" id="{76DCC1DE-F2D1-4C2B-8220-C13171486C19}"/>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118670" y="2133600"/>
            <a:ext cx="4568129" cy="3099835"/>
          </a:xfr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1717041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10" name="Content Placeholder 9">
            <a:extLst>
              <a:ext uri="{FF2B5EF4-FFF2-40B4-BE49-F238E27FC236}">
                <a16:creationId xmlns:a16="http://schemas.microsoft.com/office/drawing/2014/main" id="{76DCC1DE-F2D1-4C2B-8220-C13171486C1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34220" y="1905000"/>
            <a:ext cx="4939615" cy="2741277"/>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
        <p:nvSpPr>
          <p:cNvPr id="3" name="Content Placeholder 2">
            <a:extLst>
              <a:ext uri="{FF2B5EF4-FFF2-40B4-BE49-F238E27FC236}">
                <a16:creationId xmlns:a16="http://schemas.microsoft.com/office/drawing/2014/main" id="{2908FA1B-FEF4-4294-B2FB-2E11CE95A328}"/>
              </a:ext>
            </a:extLst>
          </p:cNvPr>
          <p:cNvSpPr>
            <a:spLocks noGrp="1"/>
          </p:cNvSpPr>
          <p:nvPr>
            <p:ph sz="half" idx="1"/>
          </p:nvPr>
        </p:nvSpPr>
        <p:spPr>
          <a:xfrm>
            <a:off x="228600" y="1600200"/>
            <a:ext cx="4038600" cy="5105400"/>
          </a:xfrm>
        </p:spPr>
        <p:txBody>
          <a:bodyPr>
            <a:normAutofit lnSpcReduction="10000"/>
          </a:bodyPr>
          <a:lstStyle/>
          <a:p>
            <a:r>
              <a:rPr lang="en-US" dirty="0">
                <a:latin typeface="Georgia" panose="02040502050405020303" pitchFamily="18" charset="0"/>
              </a:rPr>
              <a:t>The property corners are gone, but the location of Quinn Road allows us to put the plat in its approximate geographical location</a:t>
            </a:r>
          </a:p>
          <a:p>
            <a:r>
              <a:rPr lang="en-US" dirty="0">
                <a:latin typeface="Georgia" panose="02040502050405020303" pitchFamily="18" charset="0"/>
              </a:rPr>
              <a:t>Graphically the result supports the county line location as derived from the other evidence</a:t>
            </a:r>
          </a:p>
        </p:txBody>
      </p:sp>
    </p:spTree>
    <p:extLst>
      <p:ext uri="{BB962C8B-B14F-4D97-AF65-F5344CB8AC3E}">
        <p14:creationId xmlns:p14="http://schemas.microsoft.com/office/powerpoint/2010/main" val="2399344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10" name="Content Placeholder 9">
            <a:extLst>
              <a:ext uri="{FF2B5EF4-FFF2-40B4-BE49-F238E27FC236}">
                <a16:creationId xmlns:a16="http://schemas.microsoft.com/office/drawing/2014/main" id="{76DCC1DE-F2D1-4C2B-8220-C13171486C1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0013" y="1905000"/>
            <a:ext cx="4476723" cy="312420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C39D71B1-9EF0-4E68-98BF-00354D341D91}"/>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20227" y="1575747"/>
            <a:ext cx="4383761" cy="5007615"/>
          </a:xfrm>
        </p:spPr>
      </p:pic>
    </p:spTree>
    <p:extLst>
      <p:ext uri="{BB962C8B-B14F-4D97-AF65-F5344CB8AC3E}">
        <p14:creationId xmlns:p14="http://schemas.microsoft.com/office/powerpoint/2010/main" val="1898541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CDAACD9-A672-4698-932B-05B10D2B4CE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1" y="1397882"/>
            <a:ext cx="8082510" cy="546011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21317239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F9094535-3ECF-4FA9-BBB7-5C023CC47135}"/>
              </a:ext>
            </a:extLst>
          </p:cNvPr>
          <p:cNvSpPr>
            <a:spLocks noGrp="1"/>
          </p:cNvSpPr>
          <p:nvPr>
            <p:ph idx="1"/>
          </p:nvPr>
        </p:nvSpPr>
        <p:spPr>
          <a:xfrm>
            <a:off x="152400" y="1600200"/>
            <a:ext cx="8763000" cy="5181600"/>
          </a:xfrm>
        </p:spPr>
        <p:txBody>
          <a:bodyPr/>
          <a:lstStyle/>
          <a:p>
            <a:r>
              <a:rPr lang="en-US" dirty="0">
                <a:latin typeface="Georgia" panose="02040502050405020303" pitchFamily="18" charset="0"/>
              </a:rPr>
              <a:t>The original survey assumed to be </a:t>
            </a:r>
            <a:r>
              <a:rPr lang="en-US" b="1" dirty="0">
                <a:latin typeface="Georgia" panose="02040502050405020303" pitchFamily="18" charset="0"/>
              </a:rPr>
              <a:t>Due West</a:t>
            </a:r>
            <a:r>
              <a:rPr lang="en-US" dirty="0">
                <a:latin typeface="Georgia" panose="02040502050405020303" pitchFamily="18" charset="0"/>
              </a:rPr>
              <a:t> along with both the Commissioner’s report of 1797 which gives the bearing as </a:t>
            </a:r>
            <a:r>
              <a:rPr lang="en-US" b="1" dirty="0">
                <a:latin typeface="Georgia" panose="02040502050405020303" pitchFamily="18" charset="0"/>
              </a:rPr>
              <a:t>South 88° West</a:t>
            </a:r>
            <a:r>
              <a:rPr lang="en-US" dirty="0">
                <a:latin typeface="Georgia" panose="02040502050405020303" pitchFamily="18" charset="0"/>
              </a:rPr>
              <a:t> and the School District Maps which hover around </a:t>
            </a:r>
            <a:r>
              <a:rPr lang="en-US" b="1" dirty="0">
                <a:latin typeface="Georgia" panose="02040502050405020303" pitchFamily="18" charset="0"/>
              </a:rPr>
              <a:t>South 89-1/2° East</a:t>
            </a:r>
            <a:r>
              <a:rPr lang="en-US" dirty="0">
                <a:latin typeface="Georgia" panose="02040502050405020303" pitchFamily="18" charset="0"/>
              </a:rPr>
              <a:t> are all </a:t>
            </a:r>
            <a:r>
              <a:rPr lang="en-US" b="1" dirty="0">
                <a:latin typeface="Georgia" panose="02040502050405020303" pitchFamily="18" charset="0"/>
              </a:rPr>
              <a:t>magnetic bearings</a:t>
            </a:r>
            <a:endParaRPr lang="en-US" dirty="0">
              <a:latin typeface="Georgia" panose="02040502050405020303" pitchFamily="18" charset="0"/>
            </a:endParaRPr>
          </a:p>
          <a:p>
            <a:r>
              <a:rPr lang="en-US" dirty="0">
                <a:latin typeface="Georgia" panose="02040502050405020303" pitchFamily="18" charset="0"/>
              </a:rPr>
              <a:t>CESI’s observed bearings are </a:t>
            </a:r>
            <a:r>
              <a:rPr lang="en-US" b="1" dirty="0">
                <a:latin typeface="Georgia" panose="02040502050405020303" pitchFamily="18" charset="0"/>
              </a:rPr>
              <a:t>grid bearings</a:t>
            </a:r>
            <a:r>
              <a:rPr lang="en-US" dirty="0">
                <a:latin typeface="Georgia" panose="02040502050405020303" pitchFamily="18" charset="0"/>
              </a:rPr>
              <a:t> which show the deflection that occurs along a line attempted to be run for 32 miles along the same </a:t>
            </a:r>
            <a:r>
              <a:rPr lang="en-US" b="1" dirty="0">
                <a:latin typeface="Georgia" panose="02040502050405020303" pitchFamily="18" charset="0"/>
              </a:rPr>
              <a:t>magnetic bearing</a:t>
            </a:r>
            <a:endParaRPr lang="en-US"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2104334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D981CFB7-64B6-4603-9D6E-6DED3C0EB36D}"/>
              </a:ext>
            </a:extLst>
          </p:cNvPr>
          <p:cNvSpPr>
            <a:spLocks noGrp="1"/>
          </p:cNvSpPr>
          <p:nvPr>
            <p:ph idx="1"/>
          </p:nvPr>
        </p:nvSpPr>
        <p:spPr>
          <a:xfrm>
            <a:off x="152400" y="1582325"/>
            <a:ext cx="8763000" cy="5275675"/>
          </a:xfrm>
        </p:spPr>
        <p:txBody>
          <a:bodyPr>
            <a:normAutofit/>
          </a:bodyPr>
          <a:lstStyle/>
          <a:p>
            <a:r>
              <a:rPr lang="en-US" dirty="0">
                <a:latin typeface="Georgia" panose="02040502050405020303" pitchFamily="18" charset="0"/>
              </a:rPr>
              <a:t>Broad River to “Old Sanders place” is </a:t>
            </a:r>
            <a:r>
              <a:rPr lang="en-US" b="1" dirty="0">
                <a:latin typeface="Georgia" panose="02040502050405020303" pitchFamily="18" charset="0"/>
              </a:rPr>
              <a:t>South 89° 28’ 06” East, 42,199.07’</a:t>
            </a:r>
            <a:endParaRPr lang="en-US" dirty="0">
              <a:latin typeface="Georgia" panose="02040502050405020303" pitchFamily="18" charset="0"/>
            </a:endParaRPr>
          </a:p>
          <a:p>
            <a:r>
              <a:rPr lang="en-US" dirty="0">
                <a:latin typeface="Georgia" panose="02040502050405020303" pitchFamily="18" charset="0"/>
              </a:rPr>
              <a:t>From there to center of </a:t>
            </a:r>
            <a:r>
              <a:rPr lang="en-US" dirty="0" err="1">
                <a:latin typeface="Georgia" panose="02040502050405020303" pitchFamily="18" charset="0"/>
              </a:rPr>
              <a:t>Brattonsville</a:t>
            </a:r>
            <a:r>
              <a:rPr lang="en-US" dirty="0">
                <a:latin typeface="Georgia" panose="02040502050405020303" pitchFamily="18" charset="0"/>
              </a:rPr>
              <a:t>/Darby Road is </a:t>
            </a:r>
            <a:r>
              <a:rPr lang="en-US" b="1" dirty="0">
                <a:latin typeface="Georgia" panose="02040502050405020303" pitchFamily="18" charset="0"/>
              </a:rPr>
              <a:t>South 89° 28’ 06” East, 46,900.81’</a:t>
            </a:r>
            <a:r>
              <a:rPr lang="en-US" dirty="0">
                <a:latin typeface="Georgia" panose="02040502050405020303" pitchFamily="18" charset="0"/>
              </a:rPr>
              <a:t> for a total of </a:t>
            </a:r>
            <a:r>
              <a:rPr lang="en-US" b="1" dirty="0">
                <a:latin typeface="Georgia" panose="02040502050405020303" pitchFamily="18" charset="0"/>
              </a:rPr>
              <a:t>89,099.88’</a:t>
            </a:r>
            <a:endParaRPr lang="en-US" dirty="0">
              <a:latin typeface="Georgia" panose="02040502050405020303" pitchFamily="18" charset="0"/>
            </a:endParaRPr>
          </a:p>
          <a:p>
            <a:r>
              <a:rPr lang="en-US" dirty="0">
                <a:latin typeface="Georgia" panose="02040502050405020303" pitchFamily="18" charset="0"/>
              </a:rPr>
              <a:t>These compare with School District Maps #15, #16, &amp; #13 which show the same line as bearing </a:t>
            </a:r>
            <a:r>
              <a:rPr lang="en-US" b="1" dirty="0">
                <a:latin typeface="Georgia" panose="02040502050405020303" pitchFamily="18" charset="0"/>
              </a:rPr>
              <a:t>South 89-1/2° East  </a:t>
            </a:r>
            <a:r>
              <a:rPr lang="en-US" dirty="0">
                <a:latin typeface="Georgia" panose="02040502050405020303" pitchFamily="18" charset="0"/>
              </a:rPr>
              <a:t>and total distance of </a:t>
            </a:r>
            <a:r>
              <a:rPr lang="en-US" b="1" dirty="0">
                <a:latin typeface="Georgia" panose="02040502050405020303" pitchFamily="18" charset="0"/>
              </a:rPr>
              <a:t>89,265’</a:t>
            </a:r>
            <a:endParaRPr lang="en-US" dirty="0">
              <a:latin typeface="Georgia" panose="02040502050405020303" pitchFamily="18" charset="0"/>
            </a:endParaRPr>
          </a:p>
          <a:p>
            <a:r>
              <a:rPr lang="en-US" dirty="0">
                <a:latin typeface="Georgia" panose="02040502050405020303" pitchFamily="18" charset="0"/>
              </a:rPr>
              <a:t>A difference of 165’ or less than 0.2%</a:t>
            </a:r>
          </a:p>
          <a:p>
            <a:endParaRPr lang="en-US" dirty="0">
              <a:latin typeface="Georgia" panose="02040502050405020303" pitchFamily="18" charset="0"/>
            </a:endParaRPr>
          </a:p>
          <a:p>
            <a:endParaRPr lang="en-US" dirty="0">
              <a:latin typeface="Georgia" panose="02040502050405020303" pitchFamily="18" charset="0"/>
            </a:endParaRPr>
          </a:p>
          <a:p>
            <a:pPr marL="0" indent="0">
              <a:buNone/>
            </a:pPr>
            <a:endParaRPr lang="en-US"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3807593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4F98FBA0-BF26-4BF5-9FEC-1C4BF13A074E}"/>
              </a:ext>
            </a:extLst>
          </p:cNvPr>
          <p:cNvSpPr>
            <a:spLocks noGrp="1"/>
          </p:cNvSpPr>
          <p:nvPr>
            <p:ph idx="1"/>
          </p:nvPr>
        </p:nvSpPr>
        <p:spPr/>
        <p:txBody>
          <a:bodyPr/>
          <a:lstStyle/>
          <a:p>
            <a:r>
              <a:rPr lang="en-US" dirty="0">
                <a:latin typeface="Georgia" panose="02040502050405020303" pitchFamily="18" charset="0"/>
              </a:rPr>
              <a:t>These bearings also compare favorable with the bearing of </a:t>
            </a:r>
            <a:r>
              <a:rPr lang="en-US" b="1" dirty="0">
                <a:latin typeface="Georgia" panose="02040502050405020303" pitchFamily="18" charset="0"/>
              </a:rPr>
              <a:t>South 88° West</a:t>
            </a:r>
            <a:r>
              <a:rPr lang="en-US" dirty="0">
                <a:latin typeface="Georgia" panose="02040502050405020303" pitchFamily="18" charset="0"/>
              </a:rPr>
              <a:t> called for on the Commissioner’s report of 1797 </a:t>
            </a:r>
          </a:p>
          <a:p>
            <a:r>
              <a:rPr lang="en-US" dirty="0">
                <a:latin typeface="Georgia" panose="02040502050405020303" pitchFamily="18" charset="0"/>
              </a:rPr>
              <a:t>And they compare favorable with the assumed bearing of </a:t>
            </a:r>
            <a:r>
              <a:rPr lang="en-US" b="1" dirty="0">
                <a:latin typeface="Georgia" panose="02040502050405020303" pitchFamily="18" charset="0"/>
              </a:rPr>
              <a:t>Due West</a:t>
            </a:r>
            <a:r>
              <a:rPr lang="en-US" dirty="0">
                <a:latin typeface="Georgia" panose="02040502050405020303" pitchFamily="18" charset="0"/>
              </a:rPr>
              <a:t> that would presumably have been run for the original “New Acquisition” line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13878753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A75E8321-2D1B-4E09-BB47-3AD567A0B107}"/>
              </a:ext>
            </a:extLst>
          </p:cNvPr>
          <p:cNvSpPr>
            <a:spLocks noGrp="1"/>
          </p:cNvSpPr>
          <p:nvPr>
            <p:ph idx="1"/>
          </p:nvPr>
        </p:nvSpPr>
        <p:spPr>
          <a:xfrm>
            <a:off x="228600" y="1600200"/>
            <a:ext cx="8458200" cy="5257800"/>
          </a:xfrm>
        </p:spPr>
        <p:txBody>
          <a:bodyPr>
            <a:normAutofit/>
          </a:bodyPr>
          <a:lstStyle/>
          <a:p>
            <a:r>
              <a:rPr lang="en-US" dirty="0">
                <a:latin typeface="Georgia" panose="02040502050405020303" pitchFamily="18" charset="0"/>
              </a:rPr>
              <a:t>From the centerline of </a:t>
            </a:r>
            <a:r>
              <a:rPr lang="en-US" dirty="0" err="1">
                <a:latin typeface="Georgia" panose="02040502050405020303" pitchFamily="18" charset="0"/>
              </a:rPr>
              <a:t>Brattonsville</a:t>
            </a:r>
            <a:r>
              <a:rPr lang="en-US" dirty="0">
                <a:latin typeface="Georgia" panose="02040502050405020303" pitchFamily="18" charset="0"/>
              </a:rPr>
              <a:t>/Darby Road to the rock on the east side of Harmony Church Road the line has bearing of </a:t>
            </a:r>
            <a:r>
              <a:rPr lang="en-US" b="1" dirty="0">
                <a:latin typeface="Georgia" panose="02040502050405020303" pitchFamily="18" charset="0"/>
              </a:rPr>
              <a:t>South 89° 56’ 32” East, </a:t>
            </a:r>
            <a:r>
              <a:rPr lang="en-US" dirty="0">
                <a:latin typeface="Georgia" panose="02040502050405020303" pitchFamily="18" charset="0"/>
              </a:rPr>
              <a:t>distance of</a:t>
            </a:r>
            <a:r>
              <a:rPr lang="en-US" b="1" dirty="0">
                <a:latin typeface="Georgia" panose="02040502050405020303" pitchFamily="18" charset="0"/>
              </a:rPr>
              <a:t> 61,223.10’</a:t>
            </a:r>
          </a:p>
          <a:p>
            <a:r>
              <a:rPr lang="en-US" dirty="0">
                <a:latin typeface="Georgia" panose="02040502050405020303" pitchFamily="18" charset="0"/>
              </a:rPr>
              <a:t>School District Map #14 only says that the bearing is “about” </a:t>
            </a:r>
            <a:r>
              <a:rPr lang="en-US" b="1" dirty="0">
                <a:latin typeface="Georgia" panose="02040502050405020303" pitchFamily="18" charset="0"/>
              </a:rPr>
              <a:t>South 89° East</a:t>
            </a:r>
            <a:r>
              <a:rPr lang="en-US" dirty="0">
                <a:latin typeface="Georgia" panose="02040502050405020303" pitchFamily="18" charset="0"/>
              </a:rPr>
              <a:t> and we are missing School District Map #50 so cannot compare total distance</a:t>
            </a:r>
          </a:p>
          <a:p>
            <a:pPr marL="0" indent="0">
              <a:buNone/>
            </a:pPr>
            <a:r>
              <a:rPr lang="en-US" b="1" dirty="0">
                <a:latin typeface="Georgia" panose="02040502050405020303" pitchFamily="18" charset="0"/>
              </a:rPr>
              <a:t> </a:t>
            </a:r>
            <a:endParaRPr lang="en-US"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3443871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a:solidFill>
                  <a:schemeClr val="tx1"/>
                </a:solidFill>
                <a:effectLst/>
              </a:rPr>
              <a:t>Scatter Gram of Differences</a:t>
            </a:r>
            <a:br>
              <a:rPr lang="en-US" sz="3600" dirty="0">
                <a:solidFill>
                  <a:schemeClr val="tx1"/>
                </a:solidFill>
                <a:effectLst/>
              </a:rPr>
            </a:br>
            <a:r>
              <a:rPr lang="en-US" sz="3600" dirty="0">
                <a:solidFill>
                  <a:schemeClr val="tx1"/>
                </a:solidFill>
                <a:effectLst/>
              </a:rPr>
              <a:t>Between Observations</a:t>
            </a:r>
            <a:br>
              <a:rPr lang="en-US" dirty="0"/>
            </a:br>
            <a:r>
              <a:rPr lang="en-US" sz="1800" dirty="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itchFamily="34" charset="0"/>
                <a:ea typeface="+mn-ea"/>
                <a:cs typeface="+mn-cs"/>
              </a:rPr>
              <a:t>0.015m = ~0.05’</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F07CF-6503-4887-A1B1-2E2BCEE34CB9}" type="slidenum">
              <a:rPr kumimoji="0" lang="en-US" sz="1200" b="0" i="0" u="none" strike="noStrike" kern="1200" cap="none" spc="0" normalizeH="0" baseline="0" noProof="0" smtClean="0">
                <a:ln>
                  <a:noFill/>
                </a:ln>
                <a:solidFill>
                  <a:srgbClr val="1F497D">
                    <a:shade val="90000"/>
                  </a:srgb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1F497D">
                  <a:shade val="90000"/>
                </a:srgbClr>
              </a:solidFill>
              <a:effectLst/>
              <a:uLnTx/>
              <a:uFillTx/>
              <a:latin typeface="Georgia"/>
              <a:ea typeface="+mn-ea"/>
              <a:cs typeface="+mn-cs"/>
            </a:endParaRPr>
          </a:p>
        </p:txBody>
      </p:sp>
    </p:spTree>
    <p:extLst>
      <p:ext uri="{BB962C8B-B14F-4D97-AF65-F5344CB8AC3E}">
        <p14:creationId xmlns:p14="http://schemas.microsoft.com/office/powerpoint/2010/main" val="3821940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D80EE6C4-C6F4-44F1-9C25-1183E19F31C4}"/>
              </a:ext>
            </a:extLst>
          </p:cNvPr>
          <p:cNvSpPr>
            <a:spLocks noGrp="1"/>
          </p:cNvSpPr>
          <p:nvPr>
            <p:ph idx="1"/>
          </p:nvPr>
        </p:nvSpPr>
        <p:spPr>
          <a:xfrm>
            <a:off x="76200" y="1600200"/>
            <a:ext cx="8991600" cy="5257800"/>
          </a:xfrm>
        </p:spPr>
        <p:txBody>
          <a:bodyPr>
            <a:normAutofit lnSpcReduction="10000"/>
          </a:bodyPr>
          <a:lstStyle/>
          <a:p>
            <a:r>
              <a:rPr lang="en-US" dirty="0">
                <a:latin typeface="Georgia" panose="02040502050405020303" pitchFamily="18" charset="0"/>
              </a:rPr>
              <a:t>From the rock at Harmony Church Road to the calculated point on the west bank of the Catawba River is </a:t>
            </a:r>
            <a:r>
              <a:rPr lang="en-US" b="1" dirty="0">
                <a:latin typeface="Georgia" panose="02040502050405020303" pitchFamily="18" charset="0"/>
              </a:rPr>
              <a:t>South 89° 52’ 15” East, 22627.47’</a:t>
            </a:r>
          </a:p>
          <a:p>
            <a:r>
              <a:rPr lang="en-US" dirty="0">
                <a:latin typeface="Georgia" panose="02040502050405020303" pitchFamily="18" charset="0"/>
              </a:rPr>
              <a:t>School District Map #5 gives the first 10,460’ as running </a:t>
            </a:r>
            <a:r>
              <a:rPr lang="en-US" b="1" dirty="0">
                <a:latin typeface="Georgia" panose="02040502050405020303" pitchFamily="18" charset="0"/>
              </a:rPr>
              <a:t>Due East</a:t>
            </a:r>
            <a:endParaRPr lang="en-US" dirty="0">
              <a:latin typeface="Georgia" panose="02040502050405020303" pitchFamily="18" charset="0"/>
            </a:endParaRPr>
          </a:p>
          <a:p>
            <a:r>
              <a:rPr lang="en-US" dirty="0">
                <a:latin typeface="Georgia" panose="02040502050405020303" pitchFamily="18" charset="0"/>
              </a:rPr>
              <a:t>School District Map #46 gives the remainder as running </a:t>
            </a:r>
            <a:r>
              <a:rPr lang="en-US" b="1" dirty="0">
                <a:latin typeface="Georgia" panose="02040502050405020303" pitchFamily="18" charset="0"/>
              </a:rPr>
              <a:t>South 89-1/2° East</a:t>
            </a:r>
            <a:r>
              <a:rPr lang="en-US" dirty="0">
                <a:latin typeface="Georgia" panose="02040502050405020303" pitchFamily="18" charset="0"/>
              </a:rPr>
              <a:t>, “about 220 chains” but says line was “Not Run”</a:t>
            </a:r>
          </a:p>
          <a:p>
            <a:r>
              <a:rPr lang="en-US" dirty="0">
                <a:latin typeface="Georgia" panose="02040502050405020303" pitchFamily="18" charset="0"/>
              </a:rPr>
              <a:t>The bearings compare favorably but distances are off</a:t>
            </a:r>
          </a:p>
          <a:p>
            <a:endParaRPr lang="en-US"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141668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B4B38FF0-FD72-4F37-BFF9-2CAD3004E387}"/>
              </a:ext>
            </a:extLst>
          </p:cNvPr>
          <p:cNvSpPr>
            <a:spLocks noGrp="1"/>
          </p:cNvSpPr>
          <p:nvPr>
            <p:ph idx="1"/>
          </p:nvPr>
        </p:nvSpPr>
        <p:spPr>
          <a:xfrm>
            <a:off x="0" y="1676400"/>
            <a:ext cx="9144000" cy="5181600"/>
          </a:xfrm>
        </p:spPr>
        <p:txBody>
          <a:bodyPr>
            <a:normAutofit lnSpcReduction="10000"/>
          </a:bodyPr>
          <a:lstStyle/>
          <a:p>
            <a:r>
              <a:rPr lang="en-US" dirty="0">
                <a:latin typeface="Georgia" panose="02040502050405020303" pitchFamily="18" charset="0"/>
              </a:rPr>
              <a:t>As a final check CESI passed an arc with a radius of 2986 miles through the calculated points at the Broad and Catawba Rivers</a:t>
            </a:r>
          </a:p>
          <a:p>
            <a:r>
              <a:rPr lang="en-US" dirty="0">
                <a:latin typeface="Georgia" panose="02040502050405020303" pitchFamily="18" charset="0"/>
              </a:rPr>
              <a:t>The “Old Sanders place” lies 12’ north of the arc</a:t>
            </a:r>
          </a:p>
          <a:p>
            <a:r>
              <a:rPr lang="en-US" dirty="0" err="1">
                <a:latin typeface="Georgia" panose="02040502050405020303" pitchFamily="18" charset="0"/>
              </a:rPr>
              <a:t>Brattonsville</a:t>
            </a:r>
            <a:r>
              <a:rPr lang="en-US" dirty="0">
                <a:latin typeface="Georgia" panose="02040502050405020303" pitchFamily="18" charset="0"/>
              </a:rPr>
              <a:t>/Darby centerline lies 106’ south of the arc</a:t>
            </a:r>
          </a:p>
          <a:p>
            <a:r>
              <a:rPr lang="en-US" dirty="0">
                <a:latin typeface="Georgia" panose="02040502050405020303" pitchFamily="18" charset="0"/>
              </a:rPr>
              <a:t>The Harmony Church Road rock lies 36’ north</a:t>
            </a:r>
          </a:p>
          <a:p>
            <a:r>
              <a:rPr lang="en-US" dirty="0">
                <a:latin typeface="Georgia" panose="02040502050405020303" pitchFamily="18" charset="0"/>
              </a:rPr>
              <a:t>All are closer (or much closer) to the arc than a straight line between points, additional evidence we are on the line surveyed in 1797</a:t>
            </a:r>
          </a:p>
          <a:p>
            <a:endParaRPr lang="en-US" dirty="0">
              <a:latin typeface="Georgia" panose="02040502050405020303" pitchFamily="18" charset="0"/>
            </a:endParaRPr>
          </a:p>
          <a:p>
            <a:endParaRPr lang="en-US"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29389256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sp>
        <p:nvSpPr>
          <p:cNvPr id="2" name="Content Placeholder 1">
            <a:extLst>
              <a:ext uri="{FF2B5EF4-FFF2-40B4-BE49-F238E27FC236}">
                <a16:creationId xmlns:a16="http://schemas.microsoft.com/office/drawing/2014/main" id="{B4B38FF0-FD72-4F37-BFF9-2CAD3004E387}"/>
              </a:ext>
            </a:extLst>
          </p:cNvPr>
          <p:cNvSpPr>
            <a:spLocks noGrp="1"/>
          </p:cNvSpPr>
          <p:nvPr>
            <p:ph idx="1"/>
          </p:nvPr>
        </p:nvSpPr>
        <p:spPr>
          <a:xfrm>
            <a:off x="0" y="1676400"/>
            <a:ext cx="9144000" cy="5181600"/>
          </a:xfrm>
        </p:spPr>
        <p:txBody>
          <a:bodyPr>
            <a:normAutofit lnSpcReduction="10000"/>
          </a:bodyPr>
          <a:lstStyle/>
          <a:p>
            <a:r>
              <a:rPr lang="en-US" dirty="0">
                <a:latin typeface="Georgia" panose="02040502050405020303" pitchFamily="18" charset="0"/>
              </a:rPr>
              <a:t>As a final check CESI passed an arc with a radius of 2986 miles through the calculated points at the Broad and Catawba Rivers</a:t>
            </a:r>
          </a:p>
          <a:p>
            <a:r>
              <a:rPr lang="en-US" dirty="0">
                <a:latin typeface="Georgia" panose="02040502050405020303" pitchFamily="18" charset="0"/>
              </a:rPr>
              <a:t>The “Old Sanders place” lies 12’ north of the arc</a:t>
            </a:r>
          </a:p>
          <a:p>
            <a:r>
              <a:rPr lang="en-US" dirty="0" err="1">
                <a:latin typeface="Georgia" panose="02040502050405020303" pitchFamily="18" charset="0"/>
              </a:rPr>
              <a:t>Brattonsville</a:t>
            </a:r>
            <a:r>
              <a:rPr lang="en-US" dirty="0">
                <a:latin typeface="Georgia" panose="02040502050405020303" pitchFamily="18" charset="0"/>
              </a:rPr>
              <a:t>/Darby centerline lies 106’ south of the arc</a:t>
            </a:r>
          </a:p>
          <a:p>
            <a:r>
              <a:rPr lang="en-US" dirty="0">
                <a:latin typeface="Georgia" panose="02040502050405020303" pitchFamily="18" charset="0"/>
              </a:rPr>
              <a:t>The Harmony Church Road rock lies 36’ north</a:t>
            </a:r>
          </a:p>
          <a:p>
            <a:r>
              <a:rPr lang="en-US" dirty="0">
                <a:latin typeface="Georgia" panose="02040502050405020303" pitchFamily="18" charset="0"/>
              </a:rPr>
              <a:t>All are closer (or much closer) to the arc than a straight line between points, additional evidence we are on the line surveyed in 1797</a:t>
            </a:r>
          </a:p>
          <a:p>
            <a:endParaRPr lang="en-US" dirty="0">
              <a:latin typeface="Georgia" panose="02040502050405020303" pitchFamily="18" charset="0"/>
            </a:endParaRPr>
          </a:p>
          <a:p>
            <a:endParaRPr lang="en-US"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7212352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12" name="Content Placeholder 11">
            <a:extLst>
              <a:ext uri="{FF2B5EF4-FFF2-40B4-BE49-F238E27FC236}">
                <a16:creationId xmlns:a16="http://schemas.microsoft.com/office/drawing/2014/main" id="{DD03BEFD-E009-47C0-9636-7FD8AEC5364B}"/>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381000" y="2133600"/>
            <a:ext cx="4953000" cy="4325044"/>
          </a:xfrm>
        </p:spPr>
      </p:pic>
      <p:pic>
        <p:nvPicPr>
          <p:cNvPr id="16" name="Picture 15">
            <a:extLst>
              <a:ext uri="{FF2B5EF4-FFF2-40B4-BE49-F238E27FC236}">
                <a16:creationId xmlns:a16="http://schemas.microsoft.com/office/drawing/2014/main" id="{3B1BA96B-4848-4D24-AE25-FAB02FC697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1300" y="1417638"/>
            <a:ext cx="3505200" cy="2628900"/>
          </a:xfrm>
          <a:prstGeom prst="rect">
            <a:avLst/>
          </a:prstGeom>
        </p:spPr>
      </p:pic>
      <p:pic>
        <p:nvPicPr>
          <p:cNvPr id="14" name="Content Placeholder 13">
            <a:extLst>
              <a:ext uri="{FF2B5EF4-FFF2-40B4-BE49-F238E27FC236}">
                <a16:creationId xmlns:a16="http://schemas.microsoft.com/office/drawing/2014/main" id="{F2D3CB1B-D26E-4F1B-BA19-AFF041D5721D}"/>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5486400" y="1932681"/>
            <a:ext cx="3394472" cy="4525963"/>
          </a:xfrm>
        </p:spPr>
      </p:pic>
    </p:spTree>
    <p:extLst>
      <p:ext uri="{BB962C8B-B14F-4D97-AF65-F5344CB8AC3E}">
        <p14:creationId xmlns:p14="http://schemas.microsoft.com/office/powerpoint/2010/main" val="33795146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C141FF57-D360-481A-A4C1-E52A5C97761B}"/>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304800" y="2362200"/>
            <a:ext cx="4648200" cy="4136519"/>
          </a:xfrm>
        </p:spPr>
      </p:pic>
      <p:pic>
        <p:nvPicPr>
          <p:cNvPr id="12" name="Picture 11">
            <a:extLst>
              <a:ext uri="{FF2B5EF4-FFF2-40B4-BE49-F238E27FC236}">
                <a16:creationId xmlns:a16="http://schemas.microsoft.com/office/drawing/2014/main" id="{BF8241AC-D035-4C98-915D-7D7AD7A7B0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6925" y="1179545"/>
            <a:ext cx="3657600" cy="2743200"/>
          </a:xfrm>
          <a:prstGeom prst="rect">
            <a:avLst/>
          </a:prstGeom>
        </p:spPr>
      </p:pic>
      <p:pic>
        <p:nvPicPr>
          <p:cNvPr id="10" name="Content Placeholder 9">
            <a:extLst>
              <a:ext uri="{FF2B5EF4-FFF2-40B4-BE49-F238E27FC236}">
                <a16:creationId xmlns:a16="http://schemas.microsoft.com/office/drawing/2014/main" id="{6DB7D5F5-C67E-4636-BB1D-B6B2D9124E9C}"/>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816151" y="3429000"/>
            <a:ext cx="4038600" cy="3028950"/>
          </a:xfrm>
        </p:spPr>
      </p:pic>
    </p:spTree>
    <p:extLst>
      <p:ext uri="{BB962C8B-B14F-4D97-AF65-F5344CB8AC3E}">
        <p14:creationId xmlns:p14="http://schemas.microsoft.com/office/powerpoint/2010/main" val="27666261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6712CAD6-91FD-4363-ACEE-F35CABF08CD0}"/>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381000" y="3270486"/>
            <a:ext cx="4800600" cy="3312876"/>
          </a:xfrm>
        </p:spPr>
      </p:pic>
      <p:pic>
        <p:nvPicPr>
          <p:cNvPr id="10" name="Content Placeholder 9">
            <a:extLst>
              <a:ext uri="{FF2B5EF4-FFF2-40B4-BE49-F238E27FC236}">
                <a16:creationId xmlns:a16="http://schemas.microsoft.com/office/drawing/2014/main" id="{5436A46B-738E-40D8-8C65-D1C109220ED5}"/>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212702" y="2057399"/>
            <a:ext cx="3394472" cy="4525963"/>
          </a:xfrm>
        </p:spPr>
      </p:pic>
      <p:pic>
        <p:nvPicPr>
          <p:cNvPr id="12" name="Picture 11">
            <a:extLst>
              <a:ext uri="{FF2B5EF4-FFF2-40B4-BE49-F238E27FC236}">
                <a16:creationId xmlns:a16="http://schemas.microsoft.com/office/drawing/2014/main" id="{E7251810-AB57-4860-B5D9-CA343F608D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1300" y="1565219"/>
            <a:ext cx="3048000" cy="2286000"/>
          </a:xfrm>
          <a:prstGeom prst="rect">
            <a:avLst/>
          </a:prstGeom>
        </p:spPr>
      </p:pic>
    </p:spTree>
    <p:extLst>
      <p:ext uri="{BB962C8B-B14F-4D97-AF65-F5344CB8AC3E}">
        <p14:creationId xmlns:p14="http://schemas.microsoft.com/office/powerpoint/2010/main" val="12106438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C60CB8CA-FBBB-474A-995A-D4A61071F3F1}"/>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52400" y="2854233"/>
            <a:ext cx="4953000" cy="3851367"/>
          </a:xfrm>
        </p:spPr>
      </p:pic>
      <p:pic>
        <p:nvPicPr>
          <p:cNvPr id="12" name="Picture 11">
            <a:extLst>
              <a:ext uri="{FF2B5EF4-FFF2-40B4-BE49-F238E27FC236}">
                <a16:creationId xmlns:a16="http://schemas.microsoft.com/office/drawing/2014/main" id="{3A668A50-C8BB-46ED-9208-2C11606D1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3937" y="1080924"/>
            <a:ext cx="3775472" cy="2831604"/>
          </a:xfrm>
          <a:prstGeom prst="rect">
            <a:avLst/>
          </a:prstGeom>
        </p:spPr>
      </p:pic>
      <p:pic>
        <p:nvPicPr>
          <p:cNvPr id="10" name="Content Placeholder 9">
            <a:extLst>
              <a:ext uri="{FF2B5EF4-FFF2-40B4-BE49-F238E27FC236}">
                <a16:creationId xmlns:a16="http://schemas.microsoft.com/office/drawing/2014/main" id="{470488B5-C939-4F67-A992-363342C74D95}"/>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5292328" y="2079170"/>
            <a:ext cx="3394472" cy="4525963"/>
          </a:xfrm>
        </p:spPr>
      </p:pic>
    </p:spTree>
    <p:extLst>
      <p:ext uri="{BB962C8B-B14F-4D97-AF65-F5344CB8AC3E}">
        <p14:creationId xmlns:p14="http://schemas.microsoft.com/office/powerpoint/2010/main" val="42795056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pic>
        <p:nvPicPr>
          <p:cNvPr id="7" name="Content Placeholder 6">
            <a:extLst>
              <a:ext uri="{FF2B5EF4-FFF2-40B4-BE49-F238E27FC236}">
                <a16:creationId xmlns:a16="http://schemas.microsoft.com/office/drawing/2014/main" id="{257BB9F5-2392-4916-8BDD-2F381EF090A8}"/>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10788" y="3402563"/>
            <a:ext cx="4008812" cy="3070706"/>
          </a:xfrm>
        </p:spPr>
      </p:pic>
      <p:pic>
        <p:nvPicPr>
          <p:cNvPr id="12" name="Picture 11">
            <a:extLst>
              <a:ext uri="{FF2B5EF4-FFF2-40B4-BE49-F238E27FC236}">
                <a16:creationId xmlns:a16="http://schemas.microsoft.com/office/drawing/2014/main" id="{9FFC5EDF-F645-4F0C-83DA-14326CFDC1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1219200"/>
            <a:ext cx="3860800" cy="2895600"/>
          </a:xfrm>
          <a:prstGeom prst="rect">
            <a:avLst/>
          </a:prstGeom>
        </p:spPr>
      </p:pic>
      <p:pic>
        <p:nvPicPr>
          <p:cNvPr id="10" name="Content Placeholder 9">
            <a:extLst>
              <a:ext uri="{FF2B5EF4-FFF2-40B4-BE49-F238E27FC236}">
                <a16:creationId xmlns:a16="http://schemas.microsoft.com/office/drawing/2014/main" id="{7267FB0C-894C-44AC-AAC7-412E2E693BA6}"/>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760169" y="3447661"/>
            <a:ext cx="4038600" cy="3028950"/>
          </a:xfrm>
        </p:spPr>
      </p:pic>
    </p:spTree>
    <p:extLst>
      <p:ext uri="{BB962C8B-B14F-4D97-AF65-F5344CB8AC3E}">
        <p14:creationId xmlns:p14="http://schemas.microsoft.com/office/powerpoint/2010/main" val="26797224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24000" cy="1524000"/>
          </a:xfrm>
          <a:prstGeom prst="rect">
            <a:avLst/>
          </a:prstGeom>
        </p:spPr>
      </p:pic>
      <p:sp>
        <p:nvSpPr>
          <p:cNvPr id="6" name="Title 5">
            <a:extLst>
              <a:ext uri="{FF2B5EF4-FFF2-40B4-BE49-F238E27FC236}">
                <a16:creationId xmlns:a16="http://schemas.microsoft.com/office/drawing/2014/main" id="{FC4ACE7D-E3B5-44A1-9F7B-01EF7A9A9619}"/>
              </a:ext>
            </a:extLst>
          </p:cNvPr>
          <p:cNvSpPr>
            <a:spLocks noGrp="1"/>
          </p:cNvSpPr>
          <p:nvPr>
            <p:ph type="title"/>
          </p:nvPr>
        </p:nvSpPr>
        <p:spPr/>
        <p:txBody>
          <a:bodyPr>
            <a:normAutofit/>
          </a:bodyPr>
          <a:lstStyle/>
          <a:p>
            <a:r>
              <a:rPr lang="en-US" sz="4000" dirty="0">
                <a:latin typeface="Georgia" panose="02040502050405020303" pitchFamily="18" charset="0"/>
              </a:rPr>
              <a:t>Chester-York</a:t>
            </a:r>
            <a:r>
              <a:rPr lang="en-US" sz="4800" dirty="0">
                <a:latin typeface="Georgia" panose="02040502050405020303" pitchFamily="18" charset="0"/>
              </a:rPr>
              <a:t> </a:t>
            </a:r>
            <a:r>
              <a:rPr lang="en-US" sz="4000" dirty="0">
                <a:latin typeface="Georgia" panose="02040502050405020303" pitchFamily="18" charset="0"/>
              </a:rPr>
              <a:t>County Line</a:t>
            </a:r>
            <a:endParaRPr lang="en-US" sz="4800" dirty="0">
              <a:latin typeface="Georgia" panose="02040502050405020303" pitchFamily="18" charset="0"/>
            </a:endParaRPr>
          </a:p>
        </p:txBody>
      </p:sp>
      <p:pic>
        <p:nvPicPr>
          <p:cNvPr id="9" name="Content Placeholder 8">
            <a:extLst>
              <a:ext uri="{FF2B5EF4-FFF2-40B4-BE49-F238E27FC236}">
                <a16:creationId xmlns:a16="http://schemas.microsoft.com/office/drawing/2014/main" id="{CD17BA33-4333-44AB-ABD9-993A0AB15C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1445918"/>
            <a:ext cx="5562600" cy="5186441"/>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
            <a:ext cx="1524000" cy="1429925"/>
          </a:xfrm>
          <a:prstGeom prst="rect">
            <a:avLst/>
          </a:prstGeom>
        </p:spPr>
      </p:pic>
    </p:spTree>
    <p:extLst>
      <p:ext uri="{BB962C8B-B14F-4D97-AF65-F5344CB8AC3E}">
        <p14:creationId xmlns:p14="http://schemas.microsoft.com/office/powerpoint/2010/main" val="2510474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a:solidFill>
                  <a:schemeClr val="tx1"/>
                </a:solidFill>
                <a:effectLst/>
              </a:rPr>
              <a:t>Scatter Gram of Differences</a:t>
            </a:r>
            <a:br>
              <a:rPr lang="en-US" sz="3600" dirty="0">
                <a:solidFill>
                  <a:schemeClr val="tx1"/>
                </a:solidFill>
                <a:effectLst/>
              </a:rPr>
            </a:br>
            <a:r>
              <a:rPr lang="en-US" sz="3600" dirty="0">
                <a:solidFill>
                  <a:schemeClr val="tx1"/>
                </a:solidFill>
                <a:effectLst/>
              </a:rPr>
              <a:t>Between Observations</a:t>
            </a:r>
            <a:br>
              <a:rPr lang="en-US" dirty="0"/>
            </a:br>
            <a:r>
              <a:rPr lang="en-US" sz="1800" dirty="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itchFamily="34" charset="0"/>
                <a:ea typeface="+mn-ea"/>
                <a:cs typeface="+mn-cs"/>
              </a:rPr>
              <a:t>0.015m = ~0.05’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2578596"/>
            <a:ext cx="3352800" cy="3301266"/>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F07CF-6503-4887-A1B1-2E2BCEE34CB9}" type="slidenum">
              <a:rPr kumimoji="0" lang="en-US" sz="1200" b="0" i="0" u="none" strike="noStrike" kern="1200" cap="none" spc="0" normalizeH="0" baseline="0" noProof="0" smtClean="0">
                <a:ln>
                  <a:noFill/>
                </a:ln>
                <a:solidFill>
                  <a:srgbClr val="1F497D">
                    <a:shade val="90000"/>
                  </a:srgb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1F497D">
                  <a:shade val="90000"/>
                </a:srgbClr>
              </a:solidFill>
              <a:effectLst/>
              <a:uLnTx/>
              <a:uFillTx/>
              <a:latin typeface="Georgia"/>
              <a:ea typeface="+mn-ea"/>
              <a:cs typeface="+mn-cs"/>
            </a:endParaRPr>
          </a:p>
        </p:txBody>
      </p:sp>
    </p:spTree>
    <p:extLst>
      <p:ext uri="{BB962C8B-B14F-4D97-AF65-F5344CB8AC3E}">
        <p14:creationId xmlns:p14="http://schemas.microsoft.com/office/powerpoint/2010/main" val="118613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32" y="1752598"/>
            <a:ext cx="8229600" cy="4572000"/>
          </a:xfrm>
        </p:spPr>
        <p:txBody>
          <a:bodyPr>
            <a:noAutofit/>
          </a:bodyPr>
          <a:lstStyle/>
          <a:p>
            <a:r>
              <a:rPr lang="en-US" sz="1050" b="1" dirty="0"/>
              <a:t>SCGS Requirements: </a:t>
            </a:r>
          </a:p>
          <a:p>
            <a:pPr marL="0" indent="0">
              <a:buNone/>
            </a:pPr>
            <a:endParaRPr lang="en-US" sz="1050" b="1" dirty="0"/>
          </a:p>
          <a:p>
            <a:pPr lvl="2"/>
            <a:r>
              <a:rPr lang="en-US" sz="1050" dirty="0"/>
              <a:t>Upon re-establishing a county boundary, SCGS shall certify its work and within 30 days of certification: </a:t>
            </a:r>
          </a:p>
          <a:p>
            <a:pPr marL="500634" lvl="2" indent="0">
              <a:buNone/>
            </a:pPr>
            <a:endParaRPr lang="en-US" sz="1050" dirty="0"/>
          </a:p>
          <a:p>
            <a:pPr lvl="4"/>
            <a:r>
              <a:rPr lang="en-US" sz="1050" dirty="0"/>
              <a:t>Provide copies to the administrator of each affected county; </a:t>
            </a:r>
          </a:p>
          <a:p>
            <a:pPr lvl="4"/>
            <a:r>
              <a:rPr lang="en-US" sz="1050" dirty="0"/>
              <a:t>Provide written notification to affected parties</a:t>
            </a:r>
          </a:p>
          <a:p>
            <a:pPr lvl="4"/>
            <a:r>
              <a:rPr lang="en-US" sz="1050" dirty="0"/>
              <a:t>Provide notice and copies to the public through its official website and or other means it considers appropriate; and</a:t>
            </a:r>
          </a:p>
          <a:p>
            <a:pPr lvl="4"/>
            <a:r>
              <a:rPr lang="en-US" sz="1050" dirty="0"/>
              <a:t> Notify as it determines appropriate, other affected state and federal agencies </a:t>
            </a:r>
          </a:p>
          <a:p>
            <a:pPr lvl="4"/>
            <a:endParaRPr lang="en-US" sz="1050" dirty="0"/>
          </a:p>
          <a:p>
            <a:pPr marL="785241" lvl="2" indent="-257175"/>
            <a:r>
              <a:rPr lang="en-US" sz="1050" dirty="0"/>
              <a:t>(Initiates 60 Day Appeal Process)</a:t>
            </a:r>
          </a:p>
          <a:p>
            <a:pPr lvl="2">
              <a:buFont typeface="Arial" panose="020B0604020202020204" pitchFamily="34" charset="0"/>
              <a:buChar char="•"/>
            </a:pPr>
            <a:endParaRPr lang="en-US" sz="1050" dirty="0"/>
          </a:p>
          <a:p>
            <a:pPr lvl="1"/>
            <a:r>
              <a:rPr lang="en-US" sz="1050" dirty="0"/>
              <a:t>Certified Surveys submitted to Secretary of State, Register of Deeds Offices, and South Carolina Department of Archives with Cover Letter</a:t>
            </a:r>
          </a:p>
          <a:p>
            <a:pPr lvl="1"/>
            <a:r>
              <a:rPr lang="en-US" sz="1050" dirty="0"/>
              <a:t>Date of the cover letter is the date the surveys become effective</a:t>
            </a:r>
          </a:p>
          <a:p>
            <a:pPr lvl="1"/>
            <a:r>
              <a:rPr lang="en-US" sz="1050" dirty="0"/>
              <a:t>Introduce Legislation to update Code of Law to reflect clarified boundary with State Plane Coordinates</a:t>
            </a:r>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96232" y="1116579"/>
            <a:ext cx="6172200" cy="529189"/>
          </a:xfrm>
        </p:spPr>
        <p:txBody>
          <a:bodyPr>
            <a:normAutofit fontScale="90000"/>
          </a:bodyPr>
          <a:lstStyle/>
          <a:p>
            <a:r>
              <a:rPr lang="en-US" sz="2400" dirty="0">
                <a:solidFill>
                  <a:schemeClr val="bg1"/>
                </a:solidFill>
              </a:rPr>
              <a:t>Act 262 of 2014</a:t>
            </a:r>
            <a:r>
              <a:rPr lang="en-US" dirty="0">
                <a:solidFill>
                  <a:schemeClr val="bg1"/>
                </a:solidFill>
              </a:rPr>
              <a:t>	</a:t>
            </a:r>
          </a:p>
        </p:txBody>
      </p:sp>
      <p:sp>
        <p:nvSpPr>
          <p:cNvPr id="6" name="Title 1"/>
          <p:cNvSpPr txBox="1">
            <a:spLocks/>
          </p:cNvSpPr>
          <p:nvPr/>
        </p:nvSpPr>
        <p:spPr>
          <a:xfrm>
            <a:off x="1295400" y="771573"/>
            <a:ext cx="6343650" cy="609600"/>
          </a:xfrm>
          <a:prstGeom prst="rect">
            <a:avLst/>
          </a:prstGeom>
        </p:spPr>
        <p:txBody>
          <a:bodyPr vert="horz" lIns="0" rIns="0" bIns="0" anchor="b">
            <a:normAutofit fontScale="5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50" b="0" i="0" u="none" strike="noStrike" kern="1200" cap="none" spc="0" normalizeH="0" baseline="0" noProof="0" dirty="0">
                <a:ln>
                  <a:noFill/>
                </a:ln>
                <a:solidFill>
                  <a:prstClr val="black"/>
                </a:solidFill>
                <a:effectLst/>
                <a:uLnTx/>
                <a:uFillTx/>
                <a:latin typeface="Calibri"/>
                <a:ea typeface="+mj-ea"/>
                <a:cs typeface="+mj-cs"/>
              </a:rPr>
              <a:t>Steps for Clarifying Boundaries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50" b="0" i="0" u="none" strike="noStrike" kern="1200" cap="none" spc="0" normalizeH="0" baseline="0" noProof="0" dirty="0">
                <a:ln>
                  <a:noFill/>
                </a:ln>
                <a:solidFill>
                  <a:prstClr val="black"/>
                </a:solidFill>
                <a:effectLst/>
                <a:uLnTx/>
                <a:uFillTx/>
                <a:latin typeface="Calibri"/>
                <a:ea typeface="+mj-ea"/>
                <a:cs typeface="+mj-cs"/>
              </a:rPr>
              <a:t>SC Code of Law </a:t>
            </a:r>
            <a:r>
              <a:rPr kumimoji="0" lang="en-US" sz="3800" b="0" i="0" u="none" strike="noStrike" kern="1200" cap="none" spc="0" normalizeH="0" baseline="0" noProof="0" dirty="0">
                <a:ln>
                  <a:noFill/>
                </a:ln>
                <a:solidFill>
                  <a:prstClr val="black"/>
                </a:solidFill>
                <a:effectLst/>
                <a:uLnTx/>
                <a:uFillTx/>
                <a:latin typeface="Calibri"/>
                <a:ea typeface="+mj-ea"/>
                <a:cs typeface="+mj-cs"/>
              </a:rPr>
              <a:t>SECTION 27-2-105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51195"/>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859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TotalTime>
  <Words>3327</Words>
  <Application>Microsoft Office PowerPoint</Application>
  <PresentationFormat>On-screen Show (4:3)</PresentationFormat>
  <Paragraphs>313</Paragraphs>
  <Slides>78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Calibri</vt:lpstr>
      <vt:lpstr>Constantia</vt:lpstr>
      <vt:lpstr>Georgia</vt:lpstr>
      <vt:lpstr>Office Theme</vt:lpstr>
      <vt:lpstr>Chester-York County Line  From the Broad River to the  Catawba River</vt:lpstr>
      <vt:lpstr>Act No. 262 of 2014</vt:lpstr>
      <vt:lpstr>SC Code of Law and Act 262 Of 2014</vt:lpstr>
      <vt:lpstr>Steps for Clarifying Boundaries </vt:lpstr>
      <vt:lpstr>PowerPoint Presentation</vt:lpstr>
      <vt:lpstr>Public Meeting Notification (Example)</vt:lpstr>
      <vt:lpstr>Scatter Gram of Differences Between Observations 2 – Five Minute Sessions</vt:lpstr>
      <vt:lpstr>Scatter Gram of Differences Between Observations 2 – Five Minute Sessions</vt:lpstr>
      <vt:lpstr>Act 262 of 2014 </vt:lpstr>
      <vt:lpstr>SC Code of Law SECTION 27-2-105</vt:lpstr>
      <vt:lpstr>Chapter 5, Title 4  </vt:lpstr>
      <vt:lpstr>PowerPoint Presentation</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lpstr>Chester-York County 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Rankin</dc:creator>
  <cp:lastModifiedBy>David K. Ballard</cp:lastModifiedBy>
  <cp:revision>63</cp:revision>
  <cp:lastPrinted>2018-01-26T22:10:26Z</cp:lastPrinted>
  <dcterms:created xsi:type="dcterms:W3CDTF">2017-12-01T16:23:31Z</dcterms:created>
  <dcterms:modified xsi:type="dcterms:W3CDTF">2021-08-31T14:36:21Z</dcterms:modified>
</cp:coreProperties>
</file>