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3"/>
  </p:notesMasterIdLst>
  <p:sldIdLst>
    <p:sldId id="257" r:id="rId3"/>
    <p:sldId id="633" r:id="rId4"/>
    <p:sldId id="628" r:id="rId5"/>
    <p:sldId id="630" r:id="rId6"/>
    <p:sldId id="629" r:id="rId7"/>
    <p:sldId id="397" r:id="rId8"/>
    <p:sldId id="631" r:id="rId9"/>
    <p:sldId id="371" r:id="rId10"/>
    <p:sldId id="372" r:id="rId11"/>
    <p:sldId id="373" r:id="rId12"/>
    <p:sldId id="368" r:id="rId13"/>
    <p:sldId id="374" r:id="rId14"/>
    <p:sldId id="375" r:id="rId15"/>
    <p:sldId id="369" r:id="rId16"/>
    <p:sldId id="370" r:id="rId17"/>
    <p:sldId id="339" r:id="rId18"/>
    <p:sldId id="652" r:id="rId19"/>
    <p:sldId id="393" r:id="rId20"/>
    <p:sldId id="638" r:id="rId21"/>
    <p:sldId id="653" r:id="rId22"/>
    <p:sldId id="641" r:id="rId23"/>
    <p:sldId id="642" r:id="rId24"/>
    <p:sldId id="649" r:id="rId25"/>
    <p:sldId id="643" r:id="rId26"/>
    <p:sldId id="650" r:id="rId27"/>
    <p:sldId id="644" r:id="rId28"/>
    <p:sldId id="651" r:id="rId29"/>
    <p:sldId id="636" r:id="rId30"/>
    <p:sldId id="648" r:id="rId31"/>
    <p:sldId id="33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FF31"/>
    <a:srgbClr val="002060"/>
    <a:srgbClr val="0F2D69"/>
    <a:srgbClr val="48566A"/>
    <a:srgbClr val="959D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604" autoAdjust="0"/>
  </p:normalViewPr>
  <p:slideViewPr>
    <p:cSldViewPr snapToGrid="0">
      <p:cViewPr varScale="1">
        <p:scale>
          <a:sx n="140" d="100"/>
          <a:sy n="140" d="100"/>
        </p:scale>
        <p:origin x="144" y="54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BAD3-46D1-8C00-2FE6DA004439}"/>
            </c:ext>
          </c:extLst>
        </c:ser>
        <c:dLbls>
          <c:showLegendKey val="0"/>
          <c:showVal val="0"/>
          <c:showCatName val="0"/>
          <c:showSerName val="0"/>
          <c:showPercent val="0"/>
          <c:showBubbleSize val="0"/>
        </c:dLbls>
        <c:axId val="226193136"/>
        <c:axId val="184857936"/>
      </c:scatterChart>
      <c:valAx>
        <c:axId val="226193136"/>
        <c:scaling>
          <c:orientation val="minMax"/>
        </c:scaling>
        <c:delete val="0"/>
        <c:axPos val="b"/>
        <c:numFmt formatCode="0.000" sourceLinked="1"/>
        <c:majorTickMark val="out"/>
        <c:minorTickMark val="none"/>
        <c:tickLblPos val="nextTo"/>
        <c:crossAx val="184857936"/>
        <c:crosses val="autoZero"/>
        <c:crossBetween val="midCat"/>
      </c:valAx>
      <c:valAx>
        <c:axId val="184857936"/>
        <c:scaling>
          <c:orientation val="minMax"/>
        </c:scaling>
        <c:delete val="0"/>
        <c:axPos val="l"/>
        <c:majorGridlines/>
        <c:numFmt formatCode="0.0000" sourceLinked="1"/>
        <c:majorTickMark val="out"/>
        <c:minorTickMark val="none"/>
        <c:tickLblPos val="nextTo"/>
        <c:crossAx val="226193136"/>
        <c:crosses val="autoZero"/>
        <c:crossBetween val="midCat"/>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53C8-440D-AB9A-902D8471C3FC}"/>
            </c:ext>
          </c:extLst>
        </c:ser>
        <c:dLbls>
          <c:showLegendKey val="0"/>
          <c:showVal val="0"/>
          <c:showCatName val="0"/>
          <c:showSerName val="0"/>
          <c:showPercent val="0"/>
          <c:showBubbleSize val="0"/>
        </c:dLbls>
        <c:axId val="227134896"/>
        <c:axId val="227133808"/>
      </c:scatterChart>
      <c:valAx>
        <c:axId val="227134896"/>
        <c:scaling>
          <c:orientation val="minMax"/>
        </c:scaling>
        <c:delete val="0"/>
        <c:axPos val="b"/>
        <c:numFmt formatCode="0.000" sourceLinked="1"/>
        <c:majorTickMark val="out"/>
        <c:minorTickMark val="none"/>
        <c:tickLblPos val="nextTo"/>
        <c:crossAx val="227133808"/>
        <c:crosses val="autoZero"/>
        <c:crossBetween val="midCat"/>
      </c:valAx>
      <c:valAx>
        <c:axId val="227133808"/>
        <c:scaling>
          <c:orientation val="minMax"/>
        </c:scaling>
        <c:delete val="0"/>
        <c:axPos val="l"/>
        <c:majorGridlines/>
        <c:numFmt formatCode="0.0000" sourceLinked="1"/>
        <c:majorTickMark val="out"/>
        <c:minorTickMark val="none"/>
        <c:tickLblPos val="nextTo"/>
        <c:crossAx val="227134896"/>
        <c:crosses val="autoZero"/>
        <c:crossBetween val="midCat"/>
      </c:valAx>
    </c:plotArea>
    <c:legend>
      <c:legendPos val="r"/>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07F13-5D39-4C49-B497-6300C566BABA}"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DD954-EF74-4CDD-A1BC-92364CEC0B5A}" type="slidenum">
              <a:rPr lang="en-US" smtClean="0"/>
              <a:t>‹#›</a:t>
            </a:fld>
            <a:endParaRPr lang="en-US"/>
          </a:p>
        </p:txBody>
      </p:sp>
    </p:spTree>
    <p:extLst>
      <p:ext uri="{BB962C8B-B14F-4D97-AF65-F5344CB8AC3E}">
        <p14:creationId xmlns:p14="http://schemas.microsoft.com/office/powerpoint/2010/main" val="877973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DD954-EF74-4CDD-A1BC-92364CEC0B5A}" type="slidenum">
              <a:rPr lang="en-US" smtClean="0"/>
              <a:t>3</a:t>
            </a:fld>
            <a:endParaRPr lang="en-US"/>
          </a:p>
        </p:txBody>
      </p:sp>
    </p:spTree>
    <p:extLst>
      <p:ext uri="{BB962C8B-B14F-4D97-AF65-F5344CB8AC3E}">
        <p14:creationId xmlns:p14="http://schemas.microsoft.com/office/powerpoint/2010/main" val="1311506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2484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5330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67354"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6735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525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67354"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6735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277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5526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268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5861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7224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200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DD954-EF74-4CDD-A1BC-92364CEC0B5A}" type="slidenum">
              <a:rPr lang="en-US" smtClean="0"/>
              <a:t>21</a:t>
            </a:fld>
            <a:endParaRPr lang="en-US"/>
          </a:p>
        </p:txBody>
      </p:sp>
    </p:spTree>
    <p:extLst>
      <p:ext uri="{BB962C8B-B14F-4D97-AF65-F5344CB8AC3E}">
        <p14:creationId xmlns:p14="http://schemas.microsoft.com/office/powerpoint/2010/main" val="1790595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DD954-EF74-4CDD-A1BC-92364CEC0B5A}" type="slidenum">
              <a:rPr lang="en-US" smtClean="0"/>
              <a:t>4</a:t>
            </a:fld>
            <a:endParaRPr lang="en-US"/>
          </a:p>
        </p:txBody>
      </p:sp>
    </p:spTree>
    <p:extLst>
      <p:ext uri="{BB962C8B-B14F-4D97-AF65-F5344CB8AC3E}">
        <p14:creationId xmlns:p14="http://schemas.microsoft.com/office/powerpoint/2010/main" val="1118665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213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2483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619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03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6199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940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statutory boundary follows the centerline of the road, we did not set monuments “on” the boundary. Instead, we set tie monuments roughly every 2/3 of a mile along the boundary. These monuments are set off the side of the roadway and have a precise coordinate and measurement to the centerline of the road/ the statutory boundary.</a:t>
            </a:r>
          </a:p>
        </p:txBody>
      </p:sp>
      <p:sp>
        <p:nvSpPr>
          <p:cNvPr id="4" name="Slide Number Placeholder 3"/>
          <p:cNvSpPr>
            <a:spLocks noGrp="1"/>
          </p:cNvSpPr>
          <p:nvPr>
            <p:ph type="sldNum" sz="quarter" idx="5"/>
          </p:nvPr>
        </p:nvSpPr>
        <p:spPr/>
        <p:txBody>
          <a:bodyPr/>
          <a:lstStyle/>
          <a:p>
            <a:fld id="{852DD954-EF74-4CDD-A1BC-92364CEC0B5A}" type="slidenum">
              <a:rPr lang="en-US" smtClean="0"/>
              <a:t>28</a:t>
            </a:fld>
            <a:endParaRPr lang="en-US"/>
          </a:p>
        </p:txBody>
      </p:sp>
    </p:spTree>
    <p:extLst>
      <p:ext uri="{BB962C8B-B14F-4D97-AF65-F5344CB8AC3E}">
        <p14:creationId xmlns:p14="http://schemas.microsoft.com/office/powerpoint/2010/main" val="1542837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DD954-EF74-4CDD-A1BC-92364CEC0B5A}" type="slidenum">
              <a:rPr lang="en-US" smtClean="0"/>
              <a:t>29</a:t>
            </a:fld>
            <a:endParaRPr lang="en-US"/>
          </a:p>
        </p:txBody>
      </p:sp>
    </p:spTree>
    <p:extLst>
      <p:ext uri="{BB962C8B-B14F-4D97-AF65-F5344CB8AC3E}">
        <p14:creationId xmlns:p14="http://schemas.microsoft.com/office/powerpoint/2010/main" val="345592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1700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DD954-EF74-4CDD-A1BC-92364CEC0B5A}" type="slidenum">
              <a:rPr lang="en-US" smtClean="0"/>
              <a:t>5</a:t>
            </a:fld>
            <a:endParaRPr lang="en-US"/>
          </a:p>
        </p:txBody>
      </p:sp>
    </p:spTree>
    <p:extLst>
      <p:ext uri="{BB962C8B-B14F-4D97-AF65-F5344CB8AC3E}">
        <p14:creationId xmlns:p14="http://schemas.microsoft.com/office/powerpoint/2010/main" val="1887819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6347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852DD954-EF74-4CDD-A1BC-92364CEC0B5A}" type="slidenum">
              <a:rPr lang="en-US" smtClean="0"/>
              <a:t>7</a:t>
            </a:fld>
            <a:endParaRPr lang="en-US"/>
          </a:p>
        </p:txBody>
      </p:sp>
    </p:spTree>
    <p:extLst>
      <p:ext uri="{BB962C8B-B14F-4D97-AF65-F5344CB8AC3E}">
        <p14:creationId xmlns:p14="http://schemas.microsoft.com/office/powerpoint/2010/main" val="3522881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388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56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9171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927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073921"/>
            <a:ext cx="9144000" cy="2387600"/>
          </a:xfrm>
        </p:spPr>
        <p:txBody>
          <a:bodyPr anchor="t">
            <a:normAutofit/>
          </a:bodyPr>
          <a:lstStyle>
            <a:lvl1pPr algn="ctr">
              <a:lnSpc>
                <a:spcPct val="100000"/>
              </a:lnSpc>
              <a:defRPr sz="3600" b="0"/>
            </a:lvl1pPr>
          </a:lstStyle>
          <a:p>
            <a:r>
              <a:rPr lang="en-US" dirty="0"/>
              <a:t>CLICK TO EDIT MASTER TITLE STYLE</a:t>
            </a:r>
          </a:p>
        </p:txBody>
      </p:sp>
      <p:sp>
        <p:nvSpPr>
          <p:cNvPr id="3" name="Subtitle 2"/>
          <p:cNvSpPr>
            <a:spLocks noGrp="1"/>
          </p:cNvSpPr>
          <p:nvPr>
            <p:ph type="subTitle" idx="1"/>
          </p:nvPr>
        </p:nvSpPr>
        <p:spPr>
          <a:xfrm>
            <a:off x="1948832" y="4619876"/>
            <a:ext cx="8294336" cy="1655762"/>
          </a:xfrm>
        </p:spPr>
        <p:txBody>
          <a:bodyPr/>
          <a:lstStyle>
            <a:lvl1pPr marL="0" indent="0" algn="ctr">
              <a:lnSpc>
                <a:spcPct val="100000"/>
              </a:lnSpc>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0115" y="4339598"/>
            <a:ext cx="1981372" cy="198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52400" y="146305"/>
            <a:ext cx="11887200" cy="658368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198120" y="195843"/>
            <a:ext cx="11795760" cy="6492697"/>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099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Header with sub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599" y="695557"/>
            <a:ext cx="10515600" cy="2852737"/>
          </a:xfrm>
        </p:spPr>
        <p:txBody>
          <a:bodyPr anchor="t">
            <a:normAutofit/>
          </a:bodyPr>
          <a:lstStyle>
            <a:lvl1pPr algn="ctr">
              <a:defRPr sz="3600"/>
            </a:lvl1pPr>
          </a:lstStyle>
          <a:p>
            <a:r>
              <a:rPr lang="en-US" dirty="0"/>
              <a:t>CLICK TO EDIT MASTER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rgbClr val="002060"/>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0"/>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7" name="Rectangle 6"/>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01167"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Z:\A-Revenue and Fiscal Affairs\RFA logo banner final.jpg">
            <a:extLst>
              <a:ext uri="{FF2B5EF4-FFF2-40B4-BE49-F238E27FC236}">
                <a16:creationId xmlns:a16="http://schemas.microsoft.com/office/drawing/2014/main" id="{F33B4832-1AD2-4BAA-9E6C-5A3890496FA4}"/>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2763223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0"/>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8" name="Rectangle 7"/>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EE876DB9-C9FC-4039-811B-9014184DC9A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238015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0"/>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E0CC85D0-8941-485E-ABE4-00AA9DE89F68}"/>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2631273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1"/>
            <a:ext cx="10515600" cy="2852737"/>
          </a:xfrm>
        </p:spPr>
        <p:txBody>
          <a:bodyPr anchor="ctr">
            <a:normAutofit/>
          </a:bodyPr>
          <a:lstStyle>
            <a:lvl1pPr algn="ctr">
              <a:defRPr sz="4400" b="1">
                <a:solidFill>
                  <a:srgbClr val="1C3961"/>
                </a:solidFill>
                <a:latin typeface="Book Antiqua" panose="02040602050305030304" pitchFamily="18" charset="0"/>
              </a:defRPr>
            </a:lvl1pPr>
          </a:lstStyle>
          <a:p>
            <a:r>
              <a:rPr lang="en-US" dirty="0"/>
              <a:t>CLICK TO EDIT MASTER TITLE STYLE</a:t>
            </a:r>
          </a:p>
        </p:txBody>
      </p:sp>
      <p:sp>
        <p:nvSpPr>
          <p:cNvPr id="4" name="Date Placeholder 3"/>
          <p:cNvSpPr>
            <a:spLocks noGrp="1"/>
          </p:cNvSpPr>
          <p:nvPr>
            <p:ph type="dt" sz="half" idx="10"/>
          </p:nvPr>
        </p:nvSpPr>
        <p:spPr>
          <a:xfrm>
            <a:off x="831847" y="6430509"/>
            <a:ext cx="2743200" cy="365125"/>
          </a:xfrm>
        </p:spPr>
        <p:txBody>
          <a:bodyPr/>
          <a:lstStyle>
            <a:lvl1pPr>
              <a:defRPr sz="1000" b="1">
                <a:latin typeface="Book Antiqua" panose="02040602050305030304" pitchFamily="18" charset="0"/>
              </a:defRPr>
            </a:lvl1pPr>
          </a:lstStyle>
          <a:p>
            <a:pPr>
              <a:defRPr/>
            </a:pPr>
            <a:r>
              <a:rPr lang="en-US"/>
              <a:t>January 22, 2020</a:t>
            </a:r>
            <a:endParaRPr lang="en-US" dirty="0"/>
          </a:p>
        </p:txBody>
      </p:sp>
      <p:sp>
        <p:nvSpPr>
          <p:cNvPr id="5" name="Footer Placeholder 4"/>
          <p:cNvSpPr>
            <a:spLocks noGrp="1"/>
          </p:cNvSpPr>
          <p:nvPr>
            <p:ph type="ftr" sz="quarter" idx="11"/>
          </p:nvPr>
        </p:nvSpPr>
        <p:spPr>
          <a:xfrm>
            <a:off x="4032249" y="6421628"/>
            <a:ext cx="4114800" cy="365125"/>
          </a:xfrm>
        </p:spPr>
        <p:txBody>
          <a:bodyPr/>
          <a:lstStyle/>
          <a:p>
            <a:pPr>
              <a:defRPr/>
            </a:pPr>
            <a:endParaRPr lang="en-US" dirty="0">
              <a:solidFill>
                <a:srgbClr val="1C3961"/>
              </a:solidFill>
            </a:endParaRPr>
          </a:p>
        </p:txBody>
      </p:sp>
      <p:sp>
        <p:nvSpPr>
          <p:cNvPr id="6" name="Slide Number Placeholder 5"/>
          <p:cNvSpPr>
            <a:spLocks noGrp="1"/>
          </p:cNvSpPr>
          <p:nvPr>
            <p:ph type="sldNum" sz="quarter" idx="12"/>
          </p:nvPr>
        </p:nvSpPr>
        <p:spPr>
          <a:xfrm>
            <a:off x="8604251" y="6461757"/>
            <a:ext cx="2743200" cy="365125"/>
          </a:xfrm>
        </p:spPr>
        <p:txBody>
          <a:bodyPr/>
          <a:lstStyle>
            <a:lvl1pPr>
              <a:defRPr sz="1000"/>
            </a:lvl1pPr>
          </a:lstStyle>
          <a:p>
            <a:pPr>
              <a:defRPr/>
            </a:pPr>
            <a:fld id="{5FB768C1-4BAA-41BB-91C6-7C9111748835}" type="slidenum">
              <a:rPr lang="en-US" i="1" smtClean="0">
                <a:solidFill>
                  <a:srgbClr val="1C3961"/>
                </a:solidFill>
              </a:rPr>
              <a:pPr>
                <a:defRPr/>
              </a:pPr>
              <a:t>‹#›</a:t>
            </a:fld>
            <a:endParaRPr lang="en-US" i="1" dirty="0">
              <a:solidFill>
                <a:srgbClr val="1C3961"/>
              </a:solidFill>
            </a:endParaRPr>
          </a:p>
        </p:txBody>
      </p:sp>
      <p:sp>
        <p:nvSpPr>
          <p:cNvPr id="7" name="Rectangle 6"/>
          <p:cNvSpPr/>
          <p:nvPr userDrawn="1"/>
        </p:nvSpPr>
        <p:spPr>
          <a:xfrm>
            <a:off x="126799"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188977" y="193398"/>
            <a:ext cx="11762843"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7410" y="6452317"/>
            <a:ext cx="3325977" cy="303743"/>
          </a:xfrm>
          <a:prstGeom prst="rect">
            <a:avLst/>
          </a:prstGeom>
          <a:noFill/>
          <a:ln>
            <a:noFill/>
          </a:ln>
        </p:spPr>
      </p:pic>
    </p:spTree>
    <p:extLst>
      <p:ext uri="{BB962C8B-B14F-4D97-AF65-F5344CB8AC3E}">
        <p14:creationId xmlns:p14="http://schemas.microsoft.com/office/powerpoint/2010/main" val="2442235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1"/>
            <a:ext cx="10515600" cy="2852737"/>
          </a:xfrm>
        </p:spPr>
        <p:txBody>
          <a:bodyPr anchor="ctr">
            <a:normAutofit/>
          </a:bodyPr>
          <a:lstStyle>
            <a:lvl1pPr algn="ctr">
              <a:defRPr sz="4400" b="1">
                <a:solidFill>
                  <a:srgbClr val="1C3961"/>
                </a:solidFill>
                <a:latin typeface="Book Antiqua" panose="02040602050305030304" pitchFamily="18" charset="0"/>
              </a:defRPr>
            </a:lvl1pPr>
          </a:lstStyle>
          <a:p>
            <a:r>
              <a:rPr lang="en-US" dirty="0"/>
              <a:t>CLICK TO EDIT MASTER TITLE STYLE</a:t>
            </a:r>
          </a:p>
        </p:txBody>
      </p:sp>
      <p:sp>
        <p:nvSpPr>
          <p:cNvPr id="4" name="Date Placeholder 3"/>
          <p:cNvSpPr>
            <a:spLocks noGrp="1"/>
          </p:cNvSpPr>
          <p:nvPr>
            <p:ph type="dt" sz="half" idx="10"/>
          </p:nvPr>
        </p:nvSpPr>
        <p:spPr>
          <a:xfrm>
            <a:off x="831847" y="6430958"/>
            <a:ext cx="2743200" cy="365125"/>
          </a:xfrm>
        </p:spPr>
        <p:txBody>
          <a:bodyPr/>
          <a:lstStyle>
            <a:lvl1pPr>
              <a:defRPr sz="1000" b="1">
                <a:latin typeface="Book Antiqua" panose="02040602050305030304" pitchFamily="18" charset="0"/>
              </a:defRPr>
            </a:lvl1pPr>
          </a:lstStyle>
          <a:p>
            <a:pPr>
              <a:defRPr/>
            </a:pPr>
            <a:r>
              <a:rPr lang="en-US"/>
              <a:t>January 22, 2020</a:t>
            </a:r>
            <a:endParaRPr lang="en-US" dirty="0"/>
          </a:p>
        </p:txBody>
      </p:sp>
      <p:sp>
        <p:nvSpPr>
          <p:cNvPr id="5" name="Footer Placeholder 4"/>
          <p:cNvSpPr>
            <a:spLocks noGrp="1"/>
          </p:cNvSpPr>
          <p:nvPr>
            <p:ph type="ftr" sz="quarter" idx="11"/>
          </p:nvPr>
        </p:nvSpPr>
        <p:spPr>
          <a:xfrm>
            <a:off x="4032249" y="6421628"/>
            <a:ext cx="4114800" cy="365125"/>
          </a:xfrm>
        </p:spPr>
        <p:txBody>
          <a:bodyPr/>
          <a:lstStyle/>
          <a:p>
            <a:pPr>
              <a:defRPr/>
            </a:pPr>
            <a:endParaRPr lang="en-US" dirty="0">
              <a:solidFill>
                <a:srgbClr val="1C3961"/>
              </a:solidFill>
            </a:endParaRPr>
          </a:p>
        </p:txBody>
      </p:sp>
      <p:sp>
        <p:nvSpPr>
          <p:cNvPr id="6" name="Slide Number Placeholder 5"/>
          <p:cNvSpPr>
            <a:spLocks noGrp="1"/>
          </p:cNvSpPr>
          <p:nvPr>
            <p:ph type="sldNum" sz="quarter" idx="12"/>
          </p:nvPr>
        </p:nvSpPr>
        <p:spPr>
          <a:xfrm>
            <a:off x="8604251" y="6459784"/>
            <a:ext cx="2743200" cy="365125"/>
          </a:xfrm>
        </p:spPr>
        <p:txBody>
          <a:bodyPr/>
          <a:lstStyle>
            <a:lvl1pPr>
              <a:defRPr sz="1000"/>
            </a:lvl1pPr>
          </a:lstStyle>
          <a:p>
            <a:pPr>
              <a:defRPr/>
            </a:pPr>
            <a:fld id="{5FB768C1-4BAA-41BB-91C6-7C9111748835}" type="slidenum">
              <a:rPr lang="en-US" i="1" smtClean="0">
                <a:solidFill>
                  <a:srgbClr val="1C3961"/>
                </a:solidFill>
              </a:rPr>
              <a:pPr>
                <a:defRPr/>
              </a:pPr>
              <a:t>‹#›</a:t>
            </a:fld>
            <a:endParaRPr lang="en-US" i="1" dirty="0">
              <a:solidFill>
                <a:srgbClr val="1C3961"/>
              </a:solidFill>
            </a:endParaRPr>
          </a:p>
        </p:txBody>
      </p:sp>
      <p:sp>
        <p:nvSpPr>
          <p:cNvPr id="7" name="Rectangle 6"/>
          <p:cNvSpPr/>
          <p:nvPr userDrawn="1"/>
        </p:nvSpPr>
        <p:spPr>
          <a:xfrm>
            <a:off x="126799"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188977" y="193398"/>
            <a:ext cx="11762843"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7410" y="6452317"/>
            <a:ext cx="3325977" cy="303743"/>
          </a:xfrm>
          <a:prstGeom prst="rect">
            <a:avLst/>
          </a:prstGeom>
          <a:noFill/>
          <a:ln>
            <a:noFill/>
          </a:ln>
        </p:spPr>
      </p:pic>
    </p:spTree>
    <p:extLst>
      <p:ext uri="{BB962C8B-B14F-4D97-AF65-F5344CB8AC3E}">
        <p14:creationId xmlns:p14="http://schemas.microsoft.com/office/powerpoint/2010/main" val="1513425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073921"/>
            <a:ext cx="9144000" cy="2387600"/>
          </a:xfrm>
        </p:spPr>
        <p:txBody>
          <a:bodyPr anchor="t">
            <a:normAutofit/>
          </a:bodyPr>
          <a:lstStyle>
            <a:lvl1pPr algn="ctr">
              <a:lnSpc>
                <a:spcPct val="100000"/>
              </a:lnSpc>
              <a:defRPr sz="2700" b="0"/>
            </a:lvl1pPr>
          </a:lstStyle>
          <a:p>
            <a:r>
              <a:rPr lang="en-US" dirty="0"/>
              <a:t>CLICK TO EDIT MASTER TITLE STYLE</a:t>
            </a:r>
          </a:p>
        </p:txBody>
      </p:sp>
      <p:sp>
        <p:nvSpPr>
          <p:cNvPr id="3" name="Subtitle 2"/>
          <p:cNvSpPr>
            <a:spLocks noGrp="1"/>
          </p:cNvSpPr>
          <p:nvPr>
            <p:ph type="subTitle" idx="1"/>
          </p:nvPr>
        </p:nvSpPr>
        <p:spPr>
          <a:xfrm>
            <a:off x="1948832" y="4619876"/>
            <a:ext cx="8294336" cy="1655762"/>
          </a:xfrm>
        </p:spPr>
        <p:txBody>
          <a:bodyPr/>
          <a:lstStyle>
            <a:lvl1pPr marL="0" indent="0" algn="ctr">
              <a:lnSpc>
                <a:spcPct val="100000"/>
              </a:lnSpc>
              <a:spcBef>
                <a:spcPts val="0"/>
              </a:spcBef>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0115" y="4339598"/>
            <a:ext cx="1981372" cy="198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52400" y="146305"/>
            <a:ext cx="11887200" cy="658368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198120" y="195845"/>
            <a:ext cx="11795760" cy="6492697"/>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732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9"/>
            <a:ext cx="10515600" cy="1006473"/>
          </a:xfrm>
        </p:spPr>
        <p:txBody>
          <a:bodyPr/>
          <a:lstStyle>
            <a:lvl1pPr>
              <a:defRPr/>
            </a:lvl1p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838200" y="1544704"/>
            <a:ext cx="10515600" cy="4632261"/>
          </a:xfrm>
        </p:spPr>
        <p:txBody>
          <a:bodyPr/>
          <a:lstStyle>
            <a:lvl1pPr>
              <a:lnSpc>
                <a:spcPct val="100000"/>
              </a:lnSpc>
              <a:defRPr sz="2100">
                <a:latin typeface="Franklin Gothic Book" panose="020B0503020102020204" pitchFamily="34" charset="0"/>
              </a:defRPr>
            </a:lvl1pPr>
            <a:lvl2pPr>
              <a:lnSpc>
                <a:spcPct val="100000"/>
              </a:lnSpc>
              <a:defRPr sz="1800"/>
            </a:lvl2pPr>
            <a:lvl3pPr>
              <a:lnSpc>
                <a:spcPct val="100000"/>
              </a:lnSpc>
              <a:defRPr sz="1350"/>
            </a:lvl3pPr>
            <a:lvl4pPr>
              <a:lnSpc>
                <a:spcPct val="100000"/>
              </a:lnSpc>
              <a:defRPr sz="1200"/>
            </a:lvl4pPr>
            <a:lvl5pPr>
              <a:lnSpc>
                <a:spcPct val="100000"/>
              </a:lnSpc>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2"/>
            <a:ext cx="4114800" cy="365125"/>
          </a:xfrm>
        </p:spPr>
        <p:txBody>
          <a:bodyPr/>
          <a:lstStyle/>
          <a:p>
            <a:endParaRPr lang="en-US" dirty="0"/>
          </a:p>
        </p:txBody>
      </p:sp>
      <p:sp>
        <p:nvSpPr>
          <p:cNvPr id="6" name="Slide Number Placeholder 5"/>
          <p:cNvSpPr>
            <a:spLocks noGrp="1"/>
          </p:cNvSpPr>
          <p:nvPr>
            <p:ph type="sldNum" sz="quarter" idx="12"/>
          </p:nvPr>
        </p:nvSpPr>
        <p:spPr>
          <a:xfrm>
            <a:off x="9220200" y="6397372"/>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364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2025"/>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8DC22141-647B-4A84-B400-AC4DCD517C7C}"/>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3761097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2"/>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364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2025"/>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Z:\A-Revenue and Fiscal Affairs\RFA logo banner final.jpg">
            <a:extLst>
              <a:ext uri="{FF2B5EF4-FFF2-40B4-BE49-F238E27FC236}">
                <a16:creationId xmlns:a16="http://schemas.microsoft.com/office/drawing/2014/main" id="{EC6F5EB5-8B31-41B5-8208-5AC4011FAAB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1640762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9"/>
            <a:ext cx="10515600" cy="1325563"/>
          </a:xfrm>
        </p:spPr>
        <p:txBody>
          <a:bodyPr/>
          <a:lstStyle>
            <a:lvl1pPr>
              <a:defRPr>
                <a:solidFill>
                  <a:srgbClr val="002060"/>
                </a:solidFill>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8" name="Footer Placeholder 7"/>
          <p:cNvSpPr>
            <a:spLocks noGrp="1"/>
          </p:cNvSpPr>
          <p:nvPr>
            <p:ph type="ftr" sz="quarter" idx="11"/>
          </p:nvPr>
        </p:nvSpPr>
        <p:spPr>
          <a:xfrm>
            <a:off x="4038600" y="6400802"/>
            <a:ext cx="4114800" cy="365125"/>
          </a:xfrm>
        </p:spPr>
        <p:txBody>
          <a:bodyPr/>
          <a:lstStyle/>
          <a:p>
            <a:endParaRPr lang="en-US" dirty="0"/>
          </a:p>
        </p:txBody>
      </p:sp>
      <p:sp>
        <p:nvSpPr>
          <p:cNvPr id="9" name="Slide Number Placeholder 8"/>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11" name="Rectangle 10"/>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Z:\A-Revenue and Fiscal Affairs\RFA logo banner final.jpg">
            <a:extLst>
              <a:ext uri="{FF2B5EF4-FFF2-40B4-BE49-F238E27FC236}">
                <a16:creationId xmlns:a16="http://schemas.microsoft.com/office/drawing/2014/main" id="{E89F6753-BAB8-4F5C-A4FE-D7BAD6771FA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2348230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5"/>
            <a:ext cx="10515600" cy="2852737"/>
          </a:xfrm>
        </p:spPr>
        <p:txBody>
          <a:bodyPr anchor="ctr">
            <a:normAutofit/>
          </a:bodyPr>
          <a:lstStyle>
            <a:lvl1pPr algn="ctr">
              <a:defRPr sz="2700" b="0">
                <a:solidFill>
                  <a:srgbClr val="1C3961"/>
                </a:solidFill>
                <a:latin typeface="Franklin Gothic Medium" panose="020B0603020102020204" pitchFamily="34" charset="0"/>
              </a:defRPr>
            </a:lvl1pPr>
          </a:lstStyle>
          <a:p>
            <a:r>
              <a:rPr lang="en-US" dirty="0"/>
              <a:t>CLICK TO EDIT MASTER TITLE STYLE</a:t>
            </a:r>
          </a:p>
        </p:txBody>
      </p:sp>
      <p:sp>
        <p:nvSpPr>
          <p:cNvPr id="4" name="Date Placeholder 3"/>
          <p:cNvSpPr>
            <a:spLocks noGrp="1"/>
          </p:cNvSpPr>
          <p:nvPr>
            <p:ph type="dt" sz="half" idx="10"/>
          </p:nvPr>
        </p:nvSpPr>
        <p:spPr>
          <a:xfrm>
            <a:off x="228600" y="6400802"/>
            <a:ext cx="2744752" cy="365125"/>
          </a:xfrm>
        </p:spPr>
        <p:txBody>
          <a:bodyPr/>
          <a:lstStyle>
            <a:lvl1pPr>
              <a:defRPr sz="750" b="1">
                <a:latin typeface="Book Antiqua" panose="02040602050305030304" pitchFamily="18" charset="0"/>
              </a:defRPr>
            </a:lvl1pPr>
          </a:lstStyle>
          <a:p>
            <a:r>
              <a:rPr lang="en-US"/>
              <a:t>January 22, 2020</a:t>
            </a:r>
            <a:endParaRPr lang="en-US" dirty="0"/>
          </a:p>
        </p:txBody>
      </p:sp>
      <p:sp>
        <p:nvSpPr>
          <p:cNvPr id="5" name="Footer Placeholder 4"/>
          <p:cNvSpPr>
            <a:spLocks noGrp="1"/>
          </p:cNvSpPr>
          <p:nvPr>
            <p:ph type="ftr" sz="quarter" idx="11"/>
          </p:nvPr>
        </p:nvSpPr>
        <p:spPr>
          <a:xfrm>
            <a:off x="4041648" y="6400802"/>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2"/>
            <a:ext cx="2743200" cy="365125"/>
          </a:xfrm>
        </p:spPr>
        <p:txBody>
          <a:bodyPr/>
          <a:lstStyle>
            <a:lvl1pPr>
              <a:defRPr sz="750"/>
            </a:lvl1pPr>
          </a:lstStyle>
          <a:p>
            <a:fld id="{784DC4BC-AE01-4C6D-870D-ADD2363A0B6C}" type="slidenum">
              <a:rPr lang="en-US" smtClean="0"/>
              <a:pPr/>
              <a:t>‹#›</a:t>
            </a:fld>
            <a:endParaRPr lang="en-US" dirty="0"/>
          </a:p>
        </p:txBody>
      </p:sp>
      <p:sp>
        <p:nvSpPr>
          <p:cNvPr id="7" name="Rectangle 6"/>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a:extLst>
              <a:ext uri="{FF2B5EF4-FFF2-40B4-BE49-F238E27FC236}">
                <a16:creationId xmlns:a16="http://schemas.microsoft.com/office/drawing/2014/main" id="{CA2B73CC-8670-4040-964C-8007A306F7E3}"/>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313016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7"/>
            <a:ext cx="10515600" cy="1006473"/>
          </a:xfrm>
        </p:spPr>
        <p:txBody>
          <a:bodyPr/>
          <a:lstStyle>
            <a:lvl1pPr>
              <a:defRPr/>
            </a:lvl1p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838200" y="1544702"/>
            <a:ext cx="10515600" cy="4632261"/>
          </a:xfrm>
        </p:spPr>
        <p:txBody>
          <a:bodyPr/>
          <a:lstStyle>
            <a:lvl1pPr>
              <a:lnSpc>
                <a:spcPct val="100000"/>
              </a:lnSpc>
              <a:defRPr sz="2800">
                <a:latin typeface="Franklin Gothic Book" panose="020B0503020102020204" pitchFamily="34" charset="0"/>
              </a:defRPr>
            </a:lvl1pPr>
            <a:lvl2pPr>
              <a:lnSpc>
                <a:spcPct val="100000"/>
              </a:lnSpc>
              <a:defRPr sz="2400"/>
            </a:lvl2pPr>
            <a:lvl3pPr>
              <a:lnSpc>
                <a:spcPct val="100000"/>
              </a:lnSpc>
              <a:defRPr sz="1800"/>
            </a:lvl3pPr>
            <a:lvl4pPr>
              <a:lnSpc>
                <a:spcPct val="100000"/>
              </a:lnSpc>
              <a:defRPr sz="1600"/>
            </a:lvl4pPr>
            <a:lvl5pPr>
              <a:lnSpc>
                <a:spcPct val="10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0"/>
            <a:ext cx="4114800" cy="365125"/>
          </a:xfrm>
        </p:spPr>
        <p:txBody>
          <a:bodyPr/>
          <a:lstStyle/>
          <a:p>
            <a:endParaRPr lang="en-US" dirty="0"/>
          </a:p>
        </p:txBody>
      </p:sp>
      <p:sp>
        <p:nvSpPr>
          <p:cNvPr id="6" name="Slide Number Placeholder 5"/>
          <p:cNvSpPr>
            <a:spLocks noGrp="1"/>
          </p:cNvSpPr>
          <p:nvPr>
            <p:ph type="sldNum" sz="quarter" idx="12"/>
          </p:nvPr>
        </p:nvSpPr>
        <p:spPr>
          <a:xfrm>
            <a:off x="9220200" y="6397370"/>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364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2025"/>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8DC22141-647B-4A84-B400-AC4DCD517C7C}"/>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3276740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order_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4" name="Footer Placeholder 3"/>
          <p:cNvSpPr>
            <a:spLocks noGrp="1"/>
          </p:cNvSpPr>
          <p:nvPr>
            <p:ph type="ftr" sz="quarter" idx="11"/>
          </p:nvPr>
        </p:nvSpPr>
        <p:spPr>
          <a:xfrm>
            <a:off x="4038600" y="6400802"/>
            <a:ext cx="4114800" cy="365125"/>
          </a:xfrm>
        </p:spPr>
        <p:txBody>
          <a:bodyPr/>
          <a:lstStyle/>
          <a:p>
            <a:endParaRPr lang="en-US" dirty="0"/>
          </a:p>
        </p:txBody>
      </p:sp>
      <p:sp>
        <p:nvSpPr>
          <p:cNvPr id="5" name="Slide Number Placeholder 4"/>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7" name="Rectangle 6"/>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Z:\A-Revenue and Fiscal Affairs\RFA logo banner final.jpg">
            <a:extLst>
              <a:ext uri="{FF2B5EF4-FFF2-40B4-BE49-F238E27FC236}">
                <a16:creationId xmlns:a16="http://schemas.microsoft.com/office/drawing/2014/main" id="{89D906B3-AD75-484D-91F4-E25E0944C21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2399065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3" name="Footer Placeholder 2"/>
          <p:cNvSpPr>
            <a:spLocks noGrp="1"/>
          </p:cNvSpPr>
          <p:nvPr>
            <p:ph type="ftr" sz="quarter" idx="11"/>
          </p:nvPr>
        </p:nvSpPr>
        <p:spPr>
          <a:xfrm>
            <a:off x="4038600" y="6400802"/>
            <a:ext cx="4114800" cy="365125"/>
          </a:xfrm>
        </p:spPr>
        <p:txBody>
          <a:bodyPr/>
          <a:lstStyle/>
          <a:p>
            <a:endParaRPr lang="en-US" dirty="0"/>
          </a:p>
        </p:txBody>
      </p:sp>
      <p:sp>
        <p:nvSpPr>
          <p:cNvPr id="4" name="Slide Number Placeholder 3"/>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pic>
        <p:nvPicPr>
          <p:cNvPr id="6" name="Picture 5" descr="Z:\A-Revenue and Fiscal Affairs\RFA logo banner final.jpg">
            <a:extLst>
              <a:ext uri="{FF2B5EF4-FFF2-40B4-BE49-F238E27FC236}">
                <a16:creationId xmlns:a16="http://schemas.microsoft.com/office/drawing/2014/main" id="{FD09090D-74CB-4E40-A5AB-DB419ED6268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3126648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1800"/>
            </a:lvl1pPr>
          </a:lstStyle>
          <a:p>
            <a:r>
              <a:rPr lang="en-US" dirty="0"/>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a:xfrm>
            <a:off x="228600" y="6356353"/>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2"/>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9" name="Rectangle 8"/>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2177783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1800">
                <a:solidFill>
                  <a:srgbClr val="002060"/>
                </a:solidFill>
              </a:defRPr>
            </a:lvl1pPr>
          </a:lstStyle>
          <a:p>
            <a:r>
              <a:rPr lang="en-US" dirty="0"/>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2"/>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9" name="Rectangle 8"/>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2DADB3AE-8083-4F21-95B9-8A3C43D30F4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3307289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Header with sub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599" y="695559"/>
            <a:ext cx="10515600" cy="2852737"/>
          </a:xfrm>
        </p:spPr>
        <p:txBody>
          <a:bodyPr anchor="t">
            <a:normAutofit/>
          </a:bodyPr>
          <a:lstStyle>
            <a:lvl1pPr algn="ctr">
              <a:defRPr sz="2700"/>
            </a:lvl1pPr>
          </a:lstStyle>
          <a:p>
            <a:r>
              <a:rPr lang="en-US" dirty="0"/>
              <a:t>CLICK TO EDIT MASTER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2"/>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7" name="Rectangle 6"/>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01167"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Z:\A-Revenue and Fiscal Affairs\RFA logo banner final.jpg">
            <a:extLst>
              <a:ext uri="{FF2B5EF4-FFF2-40B4-BE49-F238E27FC236}">
                <a16:creationId xmlns:a16="http://schemas.microsoft.com/office/drawing/2014/main" id="{F33B4832-1AD2-4BAA-9E6C-5A3890496FA4}"/>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2852473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2"/>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8" name="Rectangle 7"/>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EE876DB9-C9FC-4039-811B-9014184DC9A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1438336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2"/>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E0CC85D0-8941-485E-ABE4-00AA9DE89F68}"/>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1887448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3"/>
            <a:ext cx="10515600" cy="2852737"/>
          </a:xfrm>
        </p:spPr>
        <p:txBody>
          <a:bodyPr anchor="ctr">
            <a:normAutofit/>
          </a:bodyPr>
          <a:lstStyle>
            <a:lvl1pPr algn="ctr">
              <a:defRPr sz="3300" b="1">
                <a:solidFill>
                  <a:srgbClr val="1C3961"/>
                </a:solidFill>
                <a:latin typeface="Book Antiqua" panose="02040602050305030304" pitchFamily="18" charset="0"/>
              </a:defRPr>
            </a:lvl1pPr>
          </a:lstStyle>
          <a:p>
            <a:r>
              <a:rPr lang="en-US" dirty="0"/>
              <a:t>CLICK TO EDIT MASTER TITLE STYLE</a:t>
            </a:r>
          </a:p>
        </p:txBody>
      </p:sp>
      <p:sp>
        <p:nvSpPr>
          <p:cNvPr id="4" name="Date Placeholder 3"/>
          <p:cNvSpPr>
            <a:spLocks noGrp="1"/>
          </p:cNvSpPr>
          <p:nvPr>
            <p:ph type="dt" sz="half" idx="10"/>
          </p:nvPr>
        </p:nvSpPr>
        <p:spPr>
          <a:xfrm>
            <a:off x="831847" y="6430511"/>
            <a:ext cx="2743200" cy="365125"/>
          </a:xfrm>
        </p:spPr>
        <p:txBody>
          <a:bodyPr/>
          <a:lstStyle>
            <a:lvl1pPr>
              <a:defRPr sz="750" b="1">
                <a:latin typeface="Book Antiqua" panose="02040602050305030304" pitchFamily="18" charset="0"/>
              </a:defRPr>
            </a:lvl1pPr>
          </a:lstStyle>
          <a:p>
            <a:pPr>
              <a:defRPr/>
            </a:pPr>
            <a:r>
              <a:rPr lang="en-US"/>
              <a:t>January 22, 2020</a:t>
            </a:r>
            <a:endParaRPr lang="en-US" dirty="0"/>
          </a:p>
        </p:txBody>
      </p:sp>
      <p:sp>
        <p:nvSpPr>
          <p:cNvPr id="5" name="Footer Placeholder 4"/>
          <p:cNvSpPr>
            <a:spLocks noGrp="1"/>
          </p:cNvSpPr>
          <p:nvPr>
            <p:ph type="ftr" sz="quarter" idx="11"/>
          </p:nvPr>
        </p:nvSpPr>
        <p:spPr>
          <a:xfrm>
            <a:off x="4032249" y="6421630"/>
            <a:ext cx="4114800" cy="365125"/>
          </a:xfrm>
        </p:spPr>
        <p:txBody>
          <a:bodyPr/>
          <a:lstStyle/>
          <a:p>
            <a:pPr>
              <a:defRPr/>
            </a:pPr>
            <a:endParaRPr lang="en-US" dirty="0">
              <a:solidFill>
                <a:srgbClr val="1C3961"/>
              </a:solidFill>
            </a:endParaRPr>
          </a:p>
        </p:txBody>
      </p:sp>
      <p:sp>
        <p:nvSpPr>
          <p:cNvPr id="6" name="Slide Number Placeholder 5"/>
          <p:cNvSpPr>
            <a:spLocks noGrp="1"/>
          </p:cNvSpPr>
          <p:nvPr>
            <p:ph type="sldNum" sz="quarter" idx="12"/>
          </p:nvPr>
        </p:nvSpPr>
        <p:spPr>
          <a:xfrm>
            <a:off x="8604251" y="6461759"/>
            <a:ext cx="2743200" cy="365125"/>
          </a:xfrm>
        </p:spPr>
        <p:txBody>
          <a:bodyPr/>
          <a:lstStyle>
            <a:lvl1pPr>
              <a:defRPr sz="750"/>
            </a:lvl1pPr>
          </a:lstStyle>
          <a:p>
            <a:pPr>
              <a:defRPr/>
            </a:pPr>
            <a:fld id="{5FB768C1-4BAA-41BB-91C6-7C9111748835}" type="slidenum">
              <a:rPr lang="en-US" i="1" smtClean="0">
                <a:solidFill>
                  <a:srgbClr val="1C3961"/>
                </a:solidFill>
              </a:rPr>
              <a:pPr>
                <a:defRPr/>
              </a:pPr>
              <a:t>‹#›</a:t>
            </a:fld>
            <a:endParaRPr lang="en-US" i="1" dirty="0">
              <a:solidFill>
                <a:srgbClr val="1C3961"/>
              </a:solidFill>
            </a:endParaRPr>
          </a:p>
        </p:txBody>
      </p:sp>
      <p:sp>
        <p:nvSpPr>
          <p:cNvPr id="7" name="Rectangle 6"/>
          <p:cNvSpPr/>
          <p:nvPr userDrawn="1"/>
        </p:nvSpPr>
        <p:spPr>
          <a:xfrm>
            <a:off x="126799"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188977" y="193398"/>
            <a:ext cx="11762843"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7412" y="6452319"/>
            <a:ext cx="3325977" cy="303743"/>
          </a:xfrm>
          <a:prstGeom prst="rect">
            <a:avLst/>
          </a:prstGeom>
          <a:noFill/>
          <a:ln>
            <a:noFill/>
          </a:ln>
        </p:spPr>
      </p:pic>
    </p:spTree>
    <p:extLst>
      <p:ext uri="{BB962C8B-B14F-4D97-AF65-F5344CB8AC3E}">
        <p14:creationId xmlns:p14="http://schemas.microsoft.com/office/powerpoint/2010/main" val="94063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3"/>
            <a:ext cx="10515600" cy="2852737"/>
          </a:xfrm>
        </p:spPr>
        <p:txBody>
          <a:bodyPr anchor="ctr">
            <a:normAutofit/>
          </a:bodyPr>
          <a:lstStyle>
            <a:lvl1pPr algn="ctr">
              <a:defRPr sz="3300" b="1">
                <a:solidFill>
                  <a:srgbClr val="1C3961"/>
                </a:solidFill>
                <a:latin typeface="Book Antiqua" panose="02040602050305030304" pitchFamily="18" charset="0"/>
              </a:defRPr>
            </a:lvl1pPr>
          </a:lstStyle>
          <a:p>
            <a:r>
              <a:rPr lang="en-US" dirty="0"/>
              <a:t>CLICK TO EDIT MASTER TITLE STYLE</a:t>
            </a:r>
          </a:p>
        </p:txBody>
      </p:sp>
      <p:sp>
        <p:nvSpPr>
          <p:cNvPr id="4" name="Date Placeholder 3"/>
          <p:cNvSpPr>
            <a:spLocks noGrp="1"/>
          </p:cNvSpPr>
          <p:nvPr>
            <p:ph type="dt" sz="half" idx="10"/>
          </p:nvPr>
        </p:nvSpPr>
        <p:spPr>
          <a:xfrm>
            <a:off x="831847" y="6430960"/>
            <a:ext cx="2743200" cy="365125"/>
          </a:xfrm>
        </p:spPr>
        <p:txBody>
          <a:bodyPr/>
          <a:lstStyle>
            <a:lvl1pPr>
              <a:defRPr sz="750" b="1">
                <a:latin typeface="Book Antiqua" panose="02040602050305030304" pitchFamily="18" charset="0"/>
              </a:defRPr>
            </a:lvl1pPr>
          </a:lstStyle>
          <a:p>
            <a:pPr>
              <a:defRPr/>
            </a:pPr>
            <a:r>
              <a:rPr lang="en-US"/>
              <a:t>January 22, 2020</a:t>
            </a:r>
            <a:endParaRPr lang="en-US" dirty="0"/>
          </a:p>
        </p:txBody>
      </p:sp>
      <p:sp>
        <p:nvSpPr>
          <p:cNvPr id="5" name="Footer Placeholder 4"/>
          <p:cNvSpPr>
            <a:spLocks noGrp="1"/>
          </p:cNvSpPr>
          <p:nvPr>
            <p:ph type="ftr" sz="quarter" idx="11"/>
          </p:nvPr>
        </p:nvSpPr>
        <p:spPr>
          <a:xfrm>
            <a:off x="4032249" y="6421630"/>
            <a:ext cx="4114800" cy="365125"/>
          </a:xfrm>
        </p:spPr>
        <p:txBody>
          <a:bodyPr/>
          <a:lstStyle/>
          <a:p>
            <a:pPr>
              <a:defRPr/>
            </a:pPr>
            <a:endParaRPr lang="en-US" dirty="0">
              <a:solidFill>
                <a:srgbClr val="1C3961"/>
              </a:solidFill>
            </a:endParaRPr>
          </a:p>
        </p:txBody>
      </p:sp>
      <p:sp>
        <p:nvSpPr>
          <p:cNvPr id="6" name="Slide Number Placeholder 5"/>
          <p:cNvSpPr>
            <a:spLocks noGrp="1"/>
          </p:cNvSpPr>
          <p:nvPr>
            <p:ph type="sldNum" sz="quarter" idx="12"/>
          </p:nvPr>
        </p:nvSpPr>
        <p:spPr>
          <a:xfrm>
            <a:off x="8604251" y="6459786"/>
            <a:ext cx="2743200" cy="365125"/>
          </a:xfrm>
        </p:spPr>
        <p:txBody>
          <a:bodyPr/>
          <a:lstStyle>
            <a:lvl1pPr>
              <a:defRPr sz="750"/>
            </a:lvl1pPr>
          </a:lstStyle>
          <a:p>
            <a:pPr>
              <a:defRPr/>
            </a:pPr>
            <a:fld id="{5FB768C1-4BAA-41BB-91C6-7C9111748835}" type="slidenum">
              <a:rPr lang="en-US" i="1" smtClean="0">
                <a:solidFill>
                  <a:srgbClr val="1C3961"/>
                </a:solidFill>
              </a:rPr>
              <a:pPr>
                <a:defRPr/>
              </a:pPr>
              <a:t>‹#›</a:t>
            </a:fld>
            <a:endParaRPr lang="en-US" i="1" dirty="0">
              <a:solidFill>
                <a:srgbClr val="1C3961"/>
              </a:solidFill>
            </a:endParaRPr>
          </a:p>
        </p:txBody>
      </p:sp>
      <p:sp>
        <p:nvSpPr>
          <p:cNvPr id="7" name="Rectangle 6"/>
          <p:cNvSpPr/>
          <p:nvPr userDrawn="1"/>
        </p:nvSpPr>
        <p:spPr>
          <a:xfrm>
            <a:off x="126799"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188977" y="193398"/>
            <a:ext cx="11762843"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7412" y="6452319"/>
            <a:ext cx="3325977" cy="303743"/>
          </a:xfrm>
          <a:prstGeom prst="rect">
            <a:avLst/>
          </a:prstGeom>
          <a:noFill/>
          <a:ln>
            <a:noFill/>
          </a:ln>
        </p:spPr>
      </p:pic>
    </p:spTree>
    <p:extLst>
      <p:ext uri="{BB962C8B-B14F-4D97-AF65-F5344CB8AC3E}">
        <p14:creationId xmlns:p14="http://schemas.microsoft.com/office/powerpoint/2010/main" val="1744938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0"/>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364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2025"/>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Z:\A-Revenue and Fiscal Affairs\RFA logo banner final.jpg">
            <a:extLst>
              <a:ext uri="{FF2B5EF4-FFF2-40B4-BE49-F238E27FC236}">
                <a16:creationId xmlns:a16="http://schemas.microsoft.com/office/drawing/2014/main" id="{EC6F5EB5-8B31-41B5-8208-5AC4011FAAB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102880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7"/>
            <a:ext cx="10515600" cy="1325563"/>
          </a:xfrm>
        </p:spPr>
        <p:txBody>
          <a:bodyPr/>
          <a:lstStyle>
            <a:lvl1pPr>
              <a:defRPr>
                <a:solidFill>
                  <a:srgbClr val="002060"/>
                </a:solidFill>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8" name="Footer Placeholder 7"/>
          <p:cNvSpPr>
            <a:spLocks noGrp="1"/>
          </p:cNvSpPr>
          <p:nvPr>
            <p:ph type="ftr" sz="quarter" idx="11"/>
          </p:nvPr>
        </p:nvSpPr>
        <p:spPr>
          <a:xfrm>
            <a:off x="4038600" y="6400800"/>
            <a:ext cx="4114800" cy="365125"/>
          </a:xfrm>
        </p:spPr>
        <p:txBody>
          <a:bodyPr/>
          <a:lstStyle/>
          <a:p>
            <a:endParaRPr lang="en-US" dirty="0"/>
          </a:p>
        </p:txBody>
      </p:sp>
      <p:sp>
        <p:nvSpPr>
          <p:cNvPr id="9" name="Slide Number Placeholder 8"/>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11" name="Rectangle 10"/>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Z:\A-Revenue and Fiscal Affairs\RFA logo banner final.jpg">
            <a:extLst>
              <a:ext uri="{FF2B5EF4-FFF2-40B4-BE49-F238E27FC236}">
                <a16:creationId xmlns:a16="http://schemas.microsoft.com/office/drawing/2014/main" id="{E89F6753-BAB8-4F5C-A4FE-D7BAD6771FA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1103486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3"/>
            <a:ext cx="10515600" cy="2852737"/>
          </a:xfrm>
        </p:spPr>
        <p:txBody>
          <a:bodyPr anchor="ctr">
            <a:normAutofit/>
          </a:bodyPr>
          <a:lstStyle>
            <a:lvl1pPr algn="ctr">
              <a:defRPr sz="3600" b="0">
                <a:solidFill>
                  <a:srgbClr val="002060"/>
                </a:solidFill>
                <a:latin typeface="Franklin Gothic Medium" panose="020B0603020102020204" pitchFamily="34" charset="0"/>
              </a:defRPr>
            </a:lvl1pPr>
          </a:lstStyle>
          <a:p>
            <a:r>
              <a:rPr lang="en-US" dirty="0"/>
              <a:t>CLICK TO EDIT MASTER TITLE STYLE</a:t>
            </a:r>
          </a:p>
        </p:txBody>
      </p:sp>
      <p:sp>
        <p:nvSpPr>
          <p:cNvPr id="4" name="Date Placeholder 3"/>
          <p:cNvSpPr>
            <a:spLocks noGrp="1"/>
          </p:cNvSpPr>
          <p:nvPr>
            <p:ph type="dt" sz="half" idx="10"/>
          </p:nvPr>
        </p:nvSpPr>
        <p:spPr>
          <a:xfrm>
            <a:off x="228600" y="6400800"/>
            <a:ext cx="2744752" cy="365125"/>
          </a:xfrm>
        </p:spPr>
        <p:txBody>
          <a:bodyPr/>
          <a:lstStyle>
            <a:lvl1pPr>
              <a:defRPr sz="1000" b="1">
                <a:latin typeface="Book Antiqua" panose="02040602050305030304" pitchFamily="18" charset="0"/>
              </a:defRPr>
            </a:lvl1pPr>
          </a:lstStyle>
          <a:p>
            <a:r>
              <a:rPr lang="en-US"/>
              <a:t>January 22, 2020</a:t>
            </a:r>
            <a:endParaRPr lang="en-US" dirty="0"/>
          </a:p>
        </p:txBody>
      </p:sp>
      <p:sp>
        <p:nvSpPr>
          <p:cNvPr id="5" name="Footer Placeholder 4"/>
          <p:cNvSpPr>
            <a:spLocks noGrp="1"/>
          </p:cNvSpPr>
          <p:nvPr>
            <p:ph type="ftr" sz="quarter" idx="11"/>
          </p:nvPr>
        </p:nvSpPr>
        <p:spPr>
          <a:xfrm>
            <a:off x="4041648" y="6400800"/>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0"/>
            <a:ext cx="2743200" cy="365125"/>
          </a:xfrm>
        </p:spPr>
        <p:txBody>
          <a:bodyPr/>
          <a:lstStyle>
            <a:lvl1pPr>
              <a:defRPr sz="1000"/>
            </a:lvl1pPr>
          </a:lstStyle>
          <a:p>
            <a:fld id="{784DC4BC-AE01-4C6D-870D-ADD2363A0B6C}" type="slidenum">
              <a:rPr lang="en-US" smtClean="0"/>
              <a:pPr/>
              <a:t>‹#›</a:t>
            </a:fld>
            <a:endParaRPr lang="en-US" dirty="0"/>
          </a:p>
        </p:txBody>
      </p:sp>
      <p:sp>
        <p:nvSpPr>
          <p:cNvPr id="7" name="Rectangle 6"/>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a:extLst>
              <a:ext uri="{FF2B5EF4-FFF2-40B4-BE49-F238E27FC236}">
                <a16:creationId xmlns:a16="http://schemas.microsoft.com/office/drawing/2014/main" id="{CA2B73CC-8670-4040-964C-8007A306F7E3}"/>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116697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order_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4" name="Footer Placeholder 3"/>
          <p:cNvSpPr>
            <a:spLocks noGrp="1"/>
          </p:cNvSpPr>
          <p:nvPr>
            <p:ph type="ftr" sz="quarter" idx="11"/>
          </p:nvPr>
        </p:nvSpPr>
        <p:spPr>
          <a:xfrm>
            <a:off x="4038600" y="6400800"/>
            <a:ext cx="4114800" cy="365125"/>
          </a:xfrm>
        </p:spPr>
        <p:txBody>
          <a:bodyPr/>
          <a:lstStyle/>
          <a:p>
            <a:endParaRPr lang="en-US" dirty="0"/>
          </a:p>
        </p:txBody>
      </p:sp>
      <p:sp>
        <p:nvSpPr>
          <p:cNvPr id="5" name="Slide Number Placeholder 4"/>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7" name="Rectangle 6"/>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Z:\A-Revenue and Fiscal Affairs\RFA logo banner final.jpg">
            <a:extLst>
              <a:ext uri="{FF2B5EF4-FFF2-40B4-BE49-F238E27FC236}">
                <a16:creationId xmlns:a16="http://schemas.microsoft.com/office/drawing/2014/main" id="{89D906B3-AD75-484D-91F4-E25E0944C21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2349900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3" name="Footer Placeholder 2"/>
          <p:cNvSpPr>
            <a:spLocks noGrp="1"/>
          </p:cNvSpPr>
          <p:nvPr>
            <p:ph type="ftr" sz="quarter" idx="11"/>
          </p:nvPr>
        </p:nvSpPr>
        <p:spPr>
          <a:xfrm>
            <a:off x="4038600" y="6400800"/>
            <a:ext cx="4114800" cy="365125"/>
          </a:xfrm>
        </p:spPr>
        <p:txBody>
          <a:bodyPr/>
          <a:lstStyle/>
          <a:p>
            <a:endParaRPr lang="en-US" dirty="0"/>
          </a:p>
        </p:txBody>
      </p:sp>
      <p:sp>
        <p:nvSpPr>
          <p:cNvPr id="4" name="Slide Number Placeholder 3"/>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pic>
        <p:nvPicPr>
          <p:cNvPr id="6" name="Picture 5" descr="Z:\A-Revenue and Fiscal Affairs\RFA logo banner final.jpg">
            <a:extLst>
              <a:ext uri="{FF2B5EF4-FFF2-40B4-BE49-F238E27FC236}">
                <a16:creationId xmlns:a16="http://schemas.microsoft.com/office/drawing/2014/main" id="{FD09090D-74CB-4E40-A5AB-DB419ED6268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182971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2400">
                <a:solidFill>
                  <a:srgbClr val="002060"/>
                </a:solidFill>
              </a:defRPr>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228600" y="6356351"/>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0"/>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9" name="Rectangle 8"/>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288325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2400">
                <a:solidFill>
                  <a:srgbClr val="002060"/>
                </a:solidFill>
              </a:defRPr>
            </a:lvl1pPr>
          </a:lstStyle>
          <a:p>
            <a:r>
              <a:rPr lang="en-US" dirty="0"/>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0"/>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9" name="Rectangle 8"/>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2DADB3AE-8083-4F21-95B9-8A3C43D30F4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598247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12285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604356"/>
            <a:ext cx="10515600" cy="457260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14251" y="6356352"/>
            <a:ext cx="2743200" cy="365125"/>
          </a:xfrm>
          <a:prstGeom prst="rect">
            <a:avLst/>
          </a:prstGeom>
        </p:spPr>
        <p:txBody>
          <a:bodyPr vert="horz" lIns="91440" tIns="45720" rIns="91440" bIns="45720" rtlCol="0" anchor="ctr"/>
          <a:lstStyle>
            <a:lvl1pPr algn="l">
              <a:defRPr sz="1000" b="1" i="1">
                <a:solidFill>
                  <a:srgbClr val="002060"/>
                </a:solidFill>
                <a:latin typeface="Book Antiqua" panose="02040602050305030304" pitchFamily="18" charset="0"/>
              </a:defRPr>
            </a:lvl1pPr>
          </a:lstStyle>
          <a:p>
            <a:r>
              <a:rPr lang="en-US"/>
              <a:t>January 22, 2020</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00" b="0">
                <a:solidFill>
                  <a:srgbClr val="002060"/>
                </a:solidFill>
                <a:latin typeface="Franklin Gothic Book" panose="020B0503020102020204" pitchFamily="34" charset="0"/>
              </a:defRPr>
            </a:lvl1pPr>
          </a:lstStyle>
          <a:p>
            <a:endParaRPr lang="en-US" dirty="0"/>
          </a:p>
        </p:txBody>
      </p:sp>
      <p:sp>
        <p:nvSpPr>
          <p:cNvPr id="6" name="Slide Number Placeholder 5"/>
          <p:cNvSpPr>
            <a:spLocks noGrp="1"/>
          </p:cNvSpPr>
          <p:nvPr>
            <p:ph type="sldNum" sz="quarter" idx="4"/>
          </p:nvPr>
        </p:nvSpPr>
        <p:spPr>
          <a:xfrm>
            <a:off x="9034549" y="6356352"/>
            <a:ext cx="2743200" cy="365125"/>
          </a:xfrm>
          <a:prstGeom prst="rect">
            <a:avLst/>
          </a:prstGeom>
        </p:spPr>
        <p:txBody>
          <a:bodyPr vert="horz" lIns="91440" tIns="45720" rIns="91440" bIns="45720" rtlCol="0" anchor="ctr"/>
          <a:lstStyle>
            <a:lvl1pPr algn="r">
              <a:defRPr sz="1000" b="1">
                <a:solidFill>
                  <a:srgbClr val="002060"/>
                </a:solidFill>
                <a:latin typeface="Book Antiqua" panose="02040602050305030304" pitchFamily="18" charset="0"/>
              </a:defRPr>
            </a:lvl1pPr>
          </a:lstStyle>
          <a:p>
            <a:fld id="{784DC4BC-AE01-4C6D-870D-ADD2363A0B6C}" type="slidenum">
              <a:rPr lang="en-US" smtClean="0"/>
              <a:pPr/>
              <a:t>‹#›</a:t>
            </a:fld>
            <a:endParaRPr lang="en-US" dirty="0"/>
          </a:p>
        </p:txBody>
      </p:sp>
    </p:spTree>
    <p:extLst>
      <p:ext uri="{BB962C8B-B14F-4D97-AF65-F5344CB8AC3E}">
        <p14:creationId xmlns:p14="http://schemas.microsoft.com/office/powerpoint/2010/main" val="1308021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685800" rtl="0" eaLnBrk="1" latinLnBrk="0" hangingPunct="1">
        <a:lnSpc>
          <a:spcPct val="90000"/>
        </a:lnSpc>
        <a:spcBef>
          <a:spcPct val="0"/>
        </a:spcBef>
        <a:buNone/>
        <a:defRPr sz="3000" b="0" kern="1200">
          <a:solidFill>
            <a:srgbClr val="002060"/>
          </a:solidFill>
          <a:latin typeface="Franklin Gothic Medium" panose="020B06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kern="1200">
          <a:solidFill>
            <a:srgbClr val="002060"/>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b="0" kern="1200">
          <a:solidFill>
            <a:srgbClr val="002060"/>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b="0" kern="1200">
          <a:solidFill>
            <a:srgbClr val="002060"/>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b="0" kern="1200">
          <a:solidFill>
            <a:srgbClr val="002060"/>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b="0" kern="1200">
          <a:solidFill>
            <a:srgbClr val="002060"/>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12285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604356"/>
            <a:ext cx="10515600" cy="457260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14251" y="6356354"/>
            <a:ext cx="2743200" cy="365125"/>
          </a:xfrm>
          <a:prstGeom prst="rect">
            <a:avLst/>
          </a:prstGeom>
        </p:spPr>
        <p:txBody>
          <a:bodyPr vert="horz" lIns="91440" tIns="45720" rIns="91440" bIns="45720" rtlCol="0" anchor="ctr"/>
          <a:lstStyle>
            <a:lvl1pPr algn="l">
              <a:defRPr sz="750" b="1" i="1">
                <a:solidFill>
                  <a:srgbClr val="002060"/>
                </a:solidFill>
                <a:latin typeface="Book Antiqua" panose="02040602050305030304" pitchFamily="18" charset="0"/>
              </a:defRPr>
            </a:lvl1pPr>
          </a:lstStyle>
          <a:p>
            <a:r>
              <a:rPr lang="en-US"/>
              <a:t>January 22, 2020</a:t>
            </a:r>
            <a:endParaRPr lang="en-US" dirty="0"/>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750" b="0">
                <a:solidFill>
                  <a:srgbClr val="002060"/>
                </a:solidFill>
                <a:latin typeface="Franklin Gothic Book" panose="020B0503020102020204" pitchFamily="34" charset="0"/>
              </a:defRPr>
            </a:lvl1pPr>
          </a:lstStyle>
          <a:p>
            <a:endParaRPr lang="en-US" dirty="0"/>
          </a:p>
        </p:txBody>
      </p:sp>
      <p:sp>
        <p:nvSpPr>
          <p:cNvPr id="6" name="Slide Number Placeholder 5"/>
          <p:cNvSpPr>
            <a:spLocks noGrp="1"/>
          </p:cNvSpPr>
          <p:nvPr>
            <p:ph type="sldNum" sz="quarter" idx="4"/>
          </p:nvPr>
        </p:nvSpPr>
        <p:spPr>
          <a:xfrm>
            <a:off x="9034549" y="6356354"/>
            <a:ext cx="2743200" cy="365125"/>
          </a:xfrm>
          <a:prstGeom prst="rect">
            <a:avLst/>
          </a:prstGeom>
        </p:spPr>
        <p:txBody>
          <a:bodyPr vert="horz" lIns="91440" tIns="45720" rIns="91440" bIns="45720" rtlCol="0" anchor="ctr"/>
          <a:lstStyle>
            <a:lvl1pPr algn="r">
              <a:defRPr sz="750" b="1">
                <a:solidFill>
                  <a:srgbClr val="002060"/>
                </a:solidFill>
                <a:latin typeface="Book Antiqua" panose="02040602050305030304" pitchFamily="18" charset="0"/>
              </a:defRPr>
            </a:lvl1pPr>
          </a:lstStyle>
          <a:p>
            <a:fld id="{784DC4BC-AE01-4C6D-870D-ADD2363A0B6C}" type="slidenum">
              <a:rPr lang="en-US" smtClean="0"/>
              <a:pPr/>
              <a:t>‹#›</a:t>
            </a:fld>
            <a:endParaRPr lang="en-US" dirty="0"/>
          </a:p>
        </p:txBody>
      </p:sp>
    </p:spTree>
    <p:extLst>
      <p:ext uri="{BB962C8B-B14F-4D97-AF65-F5344CB8AC3E}">
        <p14:creationId xmlns:p14="http://schemas.microsoft.com/office/powerpoint/2010/main" val="116030618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hdr="0" ftr="0" dt="0"/>
  <p:txStyles>
    <p:titleStyle>
      <a:lvl1pPr algn="l" defTabSz="514350" rtl="0" eaLnBrk="1" latinLnBrk="0" hangingPunct="1">
        <a:lnSpc>
          <a:spcPct val="90000"/>
        </a:lnSpc>
        <a:spcBef>
          <a:spcPct val="0"/>
        </a:spcBef>
        <a:buNone/>
        <a:defRPr sz="2250" b="0" kern="1200">
          <a:solidFill>
            <a:srgbClr val="002060"/>
          </a:solidFill>
          <a:latin typeface="Franklin Gothic Medium" panose="020B0603020102020204" pitchFamily="34" charset="0"/>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2100" b="0" kern="1200">
          <a:solidFill>
            <a:srgbClr val="002060"/>
          </a:solidFill>
          <a:latin typeface="Franklin Gothic Book" panose="020B0503020102020204" pitchFamily="34" charset="0"/>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800" b="0" kern="1200">
          <a:solidFill>
            <a:srgbClr val="002060"/>
          </a:solidFill>
          <a:latin typeface="Franklin Gothic Book" panose="020B0503020102020204" pitchFamily="34" charset="0"/>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500" b="0" kern="1200">
          <a:solidFill>
            <a:srgbClr val="002060"/>
          </a:solidFill>
          <a:latin typeface="Franklin Gothic Book" panose="020B0503020102020204" pitchFamily="34" charset="0"/>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200" b="0" kern="1200">
          <a:solidFill>
            <a:srgbClr val="002060"/>
          </a:solidFill>
          <a:latin typeface="Franklin Gothic Book" panose="020B05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200" b="0" kern="1200">
          <a:solidFill>
            <a:srgbClr val="002060"/>
          </a:solidFill>
          <a:latin typeface="Franklin Gothic Book" panose="020B05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rfa.sc.gov/programs-services/geodetic/county/berkeley-charleston-USFS" TargetMode="External"/><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81991"/>
            <a:ext cx="9144000" cy="1460972"/>
          </a:xfrm>
        </p:spPr>
        <p:txBody>
          <a:bodyPr>
            <a:normAutofit/>
          </a:bodyPr>
          <a:lstStyle/>
          <a:p>
            <a:r>
              <a:rPr lang="en-US" b="1" dirty="0"/>
              <a:t>BERKELEY-CHARLESTON</a:t>
            </a:r>
            <a:br>
              <a:rPr lang="en-US" b="1" dirty="0"/>
            </a:br>
            <a:r>
              <a:rPr lang="en-US" b="1" dirty="0"/>
              <a:t>COUNTY BOUNDARY RE-ESTABLISHMENT</a:t>
            </a:r>
            <a:endParaRPr lang="en-US" sz="2200" dirty="0"/>
          </a:p>
        </p:txBody>
      </p:sp>
      <p:sp>
        <p:nvSpPr>
          <p:cNvPr id="6" name="TextBox 5"/>
          <p:cNvSpPr txBox="1"/>
          <p:nvPr/>
        </p:nvSpPr>
        <p:spPr>
          <a:xfrm>
            <a:off x="5638801" y="2973978"/>
            <a:ext cx="65"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902352C6-2709-4D55-B49C-2B98CA66F284}"/>
              </a:ext>
            </a:extLst>
          </p:cNvPr>
          <p:cNvSpPr txBox="1">
            <a:spLocks/>
          </p:cNvSpPr>
          <p:nvPr/>
        </p:nvSpPr>
        <p:spPr>
          <a:xfrm>
            <a:off x="8363823" y="5360566"/>
            <a:ext cx="3427781" cy="1249960"/>
          </a:xfrm>
          <a:prstGeom prst="rect">
            <a:avLst/>
          </a:prstGeom>
        </p:spPr>
        <p:txBody>
          <a:bodyPr vert="horz" lIns="91440" tIns="45720" rIns="91440" bIns="45720" rtlCol="0" anchor="t">
            <a:normAutofit/>
          </a:bodyPr>
          <a:lstStyle>
            <a:lvl1pPr algn="ctr" defTabSz="685800" rtl="0" eaLnBrk="1" latinLnBrk="0" hangingPunct="1">
              <a:lnSpc>
                <a:spcPct val="100000"/>
              </a:lnSpc>
              <a:spcBef>
                <a:spcPct val="0"/>
              </a:spcBef>
              <a:buNone/>
              <a:defRPr sz="3600" b="0" kern="1200">
                <a:solidFill>
                  <a:srgbClr val="002060"/>
                </a:solidFill>
                <a:latin typeface="Franklin Gothic Medium" panose="020B0603020102020204" pitchFamily="34" charset="0"/>
                <a:ea typeface="+mj-ea"/>
                <a:cs typeface="+mj-cs"/>
              </a:defRPr>
            </a:lvl1pPr>
          </a:lstStyle>
          <a:p>
            <a:r>
              <a:rPr lang="en-US" sz="2800" b="1" dirty="0"/>
              <a:t>David Ballard, PLS</a:t>
            </a:r>
          </a:p>
          <a:p>
            <a:r>
              <a:rPr lang="en-US" sz="2200" b="1" dirty="0"/>
              <a:t>Revenue and Fiscal Affairs</a:t>
            </a:r>
          </a:p>
          <a:p>
            <a:r>
              <a:rPr lang="en-US" sz="2200" b="1" dirty="0"/>
              <a:t>SC Geodetic Survey</a:t>
            </a:r>
            <a:endParaRPr lang="en-US" sz="2200" dirty="0"/>
          </a:p>
        </p:txBody>
      </p:sp>
      <p:pic>
        <p:nvPicPr>
          <p:cNvPr id="4" name="Picture 3" descr="Logo, company name&#10;&#10;Description automatically generated">
            <a:extLst>
              <a:ext uri="{FF2B5EF4-FFF2-40B4-BE49-F238E27FC236}">
                <a16:creationId xmlns:a16="http://schemas.microsoft.com/office/drawing/2014/main" id="{8A522780-C08D-6AE9-CC65-2051384AA394}"/>
              </a:ext>
            </a:extLst>
          </p:cNvPr>
          <p:cNvPicPr>
            <a:picLocks noChangeAspect="1"/>
          </p:cNvPicPr>
          <p:nvPr/>
        </p:nvPicPr>
        <p:blipFill rotWithShape="1">
          <a:blip r:embed="rId2">
            <a:extLst>
              <a:ext uri="{28A0092B-C50C-407E-A947-70E740481C1C}">
                <a14:useLocalDpi xmlns:a14="http://schemas.microsoft.com/office/drawing/2010/main" val="0"/>
              </a:ext>
            </a:extLst>
          </a:blip>
          <a:srcRect r="55630"/>
          <a:stretch/>
        </p:blipFill>
        <p:spPr>
          <a:xfrm>
            <a:off x="484140" y="309427"/>
            <a:ext cx="2371027" cy="2612393"/>
          </a:xfrm>
          <a:prstGeom prst="rect">
            <a:avLst/>
          </a:prstGeom>
        </p:spPr>
      </p:pic>
      <p:pic>
        <p:nvPicPr>
          <p:cNvPr id="7" name="Picture 6" descr="Icon&#10;&#10;Description automatically generated with medium confidence">
            <a:extLst>
              <a:ext uri="{FF2B5EF4-FFF2-40B4-BE49-F238E27FC236}">
                <a16:creationId xmlns:a16="http://schemas.microsoft.com/office/drawing/2014/main" id="{AEBE4082-5181-3EFA-8008-613F07410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6644" y="247474"/>
            <a:ext cx="2234960" cy="2255654"/>
          </a:xfrm>
          <a:prstGeom prst="rect">
            <a:avLst/>
          </a:prstGeom>
        </p:spPr>
      </p:pic>
    </p:spTree>
    <p:extLst>
      <p:ext uri="{BB962C8B-B14F-4D97-AF65-F5344CB8AC3E}">
        <p14:creationId xmlns:p14="http://schemas.microsoft.com/office/powerpoint/2010/main" val="2117313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chemeClr val="bg1"/>
                </a:solidFill>
              </a:rPr>
              <a:t>Act 262 of 2014</a:t>
            </a:r>
            <a:r>
              <a:rPr lang="en-US" dirty="0">
                <a:solidFill>
                  <a:schemeClr val="bg1"/>
                </a:solidFill>
              </a:rPr>
              <a:t>	</a:t>
            </a:r>
          </a:p>
        </p:txBody>
      </p:sp>
      <p:sp>
        <p:nvSpPr>
          <p:cNvPr id="3" name="Content Placeholder 2"/>
          <p:cNvSpPr>
            <a:spLocks noGrp="1"/>
          </p:cNvSpPr>
          <p:nvPr>
            <p:ph idx="1"/>
          </p:nvPr>
        </p:nvSpPr>
        <p:spPr/>
        <p:txBody>
          <a:bodyPr>
            <a:noAutofit/>
          </a:bodyPr>
          <a:lstStyle/>
          <a:p>
            <a:pPr marL="0" indent="0">
              <a:buNone/>
            </a:pPr>
            <a:r>
              <a:rPr lang="en-US" sz="1800" b="1" u="sng" dirty="0"/>
              <a:t>Requirements of SCGS: </a:t>
            </a:r>
          </a:p>
          <a:p>
            <a:pPr marL="0" indent="0">
              <a:buNone/>
            </a:pPr>
            <a:endParaRPr lang="en-US" sz="1050" b="1" dirty="0"/>
          </a:p>
          <a:p>
            <a:pPr lvl="2"/>
            <a:r>
              <a:rPr lang="en-US" sz="1600" dirty="0"/>
              <a:t>Upon reestablishing county boundary, SCGS shall certify its work and within 30 days of certification: </a:t>
            </a:r>
          </a:p>
          <a:p>
            <a:pPr marL="500634" lvl="2" indent="0">
              <a:buNone/>
            </a:pPr>
            <a:endParaRPr lang="en-US" sz="1600" dirty="0"/>
          </a:p>
          <a:p>
            <a:pPr lvl="4"/>
            <a:r>
              <a:rPr lang="en-US" sz="1600" dirty="0"/>
              <a:t>Provide copies to the administrator of each affected county; </a:t>
            </a:r>
          </a:p>
          <a:p>
            <a:pPr lvl="4"/>
            <a:r>
              <a:rPr lang="en-US" sz="1600" dirty="0"/>
              <a:t>Provide written notification to affected parties</a:t>
            </a:r>
          </a:p>
          <a:p>
            <a:pPr lvl="4"/>
            <a:r>
              <a:rPr lang="en-US" sz="1600" dirty="0"/>
              <a:t>Provide notice and copies to the public through its official website and or other means it considers appropriate; and</a:t>
            </a:r>
          </a:p>
          <a:p>
            <a:pPr lvl="4"/>
            <a:r>
              <a:rPr lang="en-US" sz="1600" dirty="0"/>
              <a:t> Notify as it determines appropriate, other affected state and federal agencies </a:t>
            </a:r>
          </a:p>
          <a:p>
            <a:pPr lvl="4"/>
            <a:endParaRPr lang="en-US" sz="1600" dirty="0"/>
          </a:p>
          <a:p>
            <a:pPr marL="785241" lvl="2" indent="-257175"/>
            <a:r>
              <a:rPr lang="en-US" sz="1600" dirty="0"/>
              <a:t>(Initiates 60 Day Appeal Process)</a:t>
            </a:r>
          </a:p>
          <a:p>
            <a:pPr lvl="2">
              <a:buFont typeface="Arial" panose="020B0604020202020204" pitchFamily="34" charset="0"/>
              <a:buChar char="•"/>
            </a:pPr>
            <a:endParaRPr lang="en-US" sz="1600" dirty="0"/>
          </a:p>
          <a:p>
            <a:pPr lvl="1"/>
            <a:r>
              <a:rPr lang="en-US" sz="1600" dirty="0"/>
              <a:t>Certified Surveys submitted to Secretary of State, Register of Deeds Offices, and South Carolina Department of Archives with Cover Letter</a:t>
            </a:r>
          </a:p>
          <a:p>
            <a:pPr lvl="1"/>
            <a:r>
              <a:rPr lang="en-US" sz="1600" dirty="0"/>
              <a:t>Date of the cover letter is the date the surveys become effective</a:t>
            </a:r>
          </a:p>
          <a:p>
            <a:pPr lvl="1"/>
            <a:r>
              <a:rPr lang="en-US" sz="1600" dirty="0"/>
              <a:t>Introduce Legislation to update Code of Law to reflect clarified boundary with State Plane Coordinates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750" b="1"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Title 1"/>
          <p:cNvSpPr txBox="1">
            <a:spLocks/>
          </p:cNvSpPr>
          <p:nvPr/>
        </p:nvSpPr>
        <p:spPr>
          <a:xfrm>
            <a:off x="2429107" y="567406"/>
            <a:ext cx="6343650" cy="6096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Franklin Gothic Medium" panose="020B0603020102020204" pitchFamily="34" charset="0"/>
              </a:rPr>
              <a:t>Steps for Clarifying Boundaries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Franklin Gothic Medium" panose="020B0603020102020204" pitchFamily="34" charset="0"/>
              </a:rPr>
              <a:t>SC Code of Law SECTION 27-2-105 </a:t>
            </a:r>
          </a:p>
        </p:txBody>
      </p:sp>
    </p:spTree>
    <p:extLst>
      <p:ext uri="{BB962C8B-B14F-4D97-AF65-F5344CB8AC3E}">
        <p14:creationId xmlns:p14="http://schemas.microsoft.com/office/powerpoint/2010/main" val="2240859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605" y="312234"/>
            <a:ext cx="10515600" cy="457202"/>
          </a:xfrm>
        </p:spPr>
        <p:txBody>
          <a:bodyPr vert="horz" lIns="0" rIns="0" bIns="0" anchor="b">
            <a:normAutofit fontScale="90000"/>
          </a:bodyPr>
          <a:lstStyle/>
          <a:p>
            <a:r>
              <a:rPr lang="en-US" sz="3200" dirty="0"/>
              <a:t>SCGS Steps for Clarifying Boundaries </a:t>
            </a:r>
          </a:p>
        </p:txBody>
      </p:sp>
      <p:sp>
        <p:nvSpPr>
          <p:cNvPr id="3" name="Content Placeholder 2"/>
          <p:cNvSpPr>
            <a:spLocks noGrp="1"/>
          </p:cNvSpPr>
          <p:nvPr>
            <p:ph idx="1"/>
          </p:nvPr>
        </p:nvSpPr>
        <p:spPr>
          <a:xfrm>
            <a:off x="425605" y="903248"/>
            <a:ext cx="10515600" cy="5296830"/>
          </a:xfrm>
        </p:spPr>
        <p:txBody>
          <a:bodyPr>
            <a:normAutofit fontScale="70000" lnSpcReduction="20000"/>
          </a:bodyPr>
          <a:lstStyle/>
          <a:p>
            <a:r>
              <a:rPr lang="en-US" sz="2400" dirty="0"/>
              <a:t>Notify County Administrators in advance of planned work</a:t>
            </a:r>
          </a:p>
          <a:p>
            <a:pPr>
              <a:lnSpc>
                <a:spcPct val="70000"/>
              </a:lnSpc>
            </a:pPr>
            <a:endParaRPr lang="en-US" sz="2400" dirty="0"/>
          </a:p>
          <a:p>
            <a:r>
              <a:rPr lang="en-US" sz="2400" dirty="0"/>
              <a:t>Conduct historical research for documentary evidence of boundaries </a:t>
            </a:r>
          </a:p>
          <a:p>
            <a:pPr>
              <a:lnSpc>
                <a:spcPct val="70000"/>
              </a:lnSpc>
            </a:pPr>
            <a:endParaRPr lang="en-US" sz="2400" dirty="0"/>
          </a:p>
          <a:p>
            <a:r>
              <a:rPr lang="en-US" sz="2400" dirty="0"/>
              <a:t>Perform field work to locate monuments and corroborating evidence and position on State Plane Coordinates</a:t>
            </a:r>
          </a:p>
          <a:p>
            <a:pPr>
              <a:lnSpc>
                <a:spcPct val="70000"/>
              </a:lnSpc>
            </a:pPr>
            <a:endParaRPr lang="en-US" sz="2400" dirty="0"/>
          </a:p>
          <a:p>
            <a:r>
              <a:rPr lang="en-US" sz="2400" dirty="0"/>
              <a:t>Share findings with county officials for impact analysis and to plan public meetings*</a:t>
            </a:r>
          </a:p>
          <a:p>
            <a:pPr>
              <a:lnSpc>
                <a:spcPct val="70000"/>
              </a:lnSpc>
            </a:pPr>
            <a:endParaRPr lang="en-US" sz="2400" dirty="0"/>
          </a:p>
          <a:p>
            <a:pPr>
              <a:lnSpc>
                <a:spcPct val="70000"/>
              </a:lnSpc>
            </a:pPr>
            <a:r>
              <a:rPr lang="en-US" sz="2400" dirty="0"/>
              <a:t>Hold public meeting</a:t>
            </a:r>
          </a:p>
          <a:p>
            <a:pPr>
              <a:lnSpc>
                <a:spcPct val="70000"/>
              </a:lnSpc>
            </a:pPr>
            <a:endParaRPr lang="en-US" sz="2400" dirty="0"/>
          </a:p>
          <a:p>
            <a:r>
              <a:rPr lang="en-US" sz="2400" dirty="0"/>
              <a:t>Receive feedback and input from local officials and public</a:t>
            </a:r>
          </a:p>
          <a:p>
            <a:pPr>
              <a:lnSpc>
                <a:spcPct val="70000"/>
              </a:lnSpc>
            </a:pPr>
            <a:endParaRPr lang="en-US" sz="2400" dirty="0"/>
          </a:p>
          <a:p>
            <a:r>
              <a:rPr lang="en-US" sz="2400" dirty="0"/>
              <a:t>Review and update findings, as appropriate</a:t>
            </a:r>
          </a:p>
          <a:p>
            <a:pPr>
              <a:lnSpc>
                <a:spcPct val="70000"/>
              </a:lnSpc>
            </a:pPr>
            <a:endParaRPr lang="en-US" sz="2400" dirty="0"/>
          </a:p>
          <a:p>
            <a:r>
              <a:rPr lang="en-US" sz="2400" dirty="0"/>
              <a:t>Certify plats*</a:t>
            </a:r>
          </a:p>
          <a:p>
            <a:pPr>
              <a:lnSpc>
                <a:spcPct val="70000"/>
              </a:lnSpc>
            </a:pPr>
            <a:endParaRPr lang="en-US" sz="2400" dirty="0"/>
          </a:p>
          <a:p>
            <a:r>
              <a:rPr lang="en-US" sz="2400" dirty="0"/>
              <a:t>Send out mailings to affected parties along boundary*</a:t>
            </a:r>
          </a:p>
          <a:p>
            <a:pPr>
              <a:lnSpc>
                <a:spcPct val="70000"/>
              </a:lnSpc>
            </a:pPr>
            <a:endParaRPr lang="en-US" sz="2400" dirty="0"/>
          </a:p>
          <a:p>
            <a:r>
              <a:rPr lang="en-US" sz="2400" dirty="0"/>
              <a:t>60day appeals window*</a:t>
            </a:r>
          </a:p>
          <a:p>
            <a:pPr>
              <a:lnSpc>
                <a:spcPct val="70000"/>
              </a:lnSpc>
            </a:pPr>
            <a:endParaRPr lang="en-US" sz="2400" dirty="0"/>
          </a:p>
          <a:p>
            <a:r>
              <a:rPr lang="en-US" sz="2400" dirty="0"/>
              <a:t>Record/File plats*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750" b="1" i="0" u="none" strike="noStrike" kern="1200" cap="none" spc="0" normalizeH="0" baseline="0" noProof="0" dirty="0">
              <a:ln>
                <a:noFill/>
              </a:ln>
              <a:solidFill>
                <a:prstClr val="black">
                  <a:tint val="75000"/>
                </a:prstClr>
              </a:solidFill>
              <a:effectLst/>
              <a:uLnTx/>
              <a:uFillTx/>
              <a:latin typeface="Georgia"/>
              <a:ea typeface="+mn-ea"/>
              <a:cs typeface="+mn-cs"/>
            </a:endParaRPr>
          </a:p>
        </p:txBody>
      </p:sp>
    </p:spTree>
    <p:extLst>
      <p:ext uri="{BB962C8B-B14F-4D97-AF65-F5344CB8AC3E}">
        <p14:creationId xmlns:p14="http://schemas.microsoft.com/office/powerpoint/2010/main" val="1999060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SC Code of Law SECTION 27-2-105</a:t>
            </a:r>
          </a:p>
        </p:txBody>
      </p:sp>
      <p:sp>
        <p:nvSpPr>
          <p:cNvPr id="3" name="Content Placeholder 2"/>
          <p:cNvSpPr>
            <a:spLocks noGrp="1"/>
          </p:cNvSpPr>
          <p:nvPr>
            <p:ph idx="1"/>
          </p:nvPr>
        </p:nvSpPr>
        <p:spPr/>
        <p:txBody>
          <a:bodyPr>
            <a:normAutofit fontScale="92500" lnSpcReduction="10000"/>
          </a:bodyPr>
          <a:lstStyle/>
          <a:p>
            <a:r>
              <a:rPr lang="en-US" sz="2625" b="1" dirty="0"/>
              <a:t>Affected Parties Disagreeing with SCGS: </a:t>
            </a:r>
          </a:p>
          <a:p>
            <a:pPr marL="0" indent="0">
              <a:buNone/>
            </a:pPr>
            <a:endParaRPr lang="en-US" sz="2325" b="1" dirty="0"/>
          </a:p>
          <a:p>
            <a:pPr lvl="2"/>
            <a:r>
              <a:rPr lang="en-US" sz="2175" dirty="0"/>
              <a:t>May file request for a contested case hearing with the SC Administrative Law Court</a:t>
            </a:r>
          </a:p>
          <a:p>
            <a:pPr marL="500634" lvl="2" indent="0">
              <a:buNone/>
            </a:pPr>
            <a:endParaRPr lang="en-US" sz="2175" dirty="0"/>
          </a:p>
          <a:p>
            <a:pPr lvl="2"/>
            <a:r>
              <a:rPr lang="en-US" sz="2175" dirty="0"/>
              <a:t>This decision may be appealed </a:t>
            </a:r>
          </a:p>
          <a:p>
            <a:pPr lvl="2"/>
            <a:endParaRPr lang="en-US" sz="1425" dirty="0"/>
          </a:p>
          <a:p>
            <a:pPr lvl="2"/>
            <a:r>
              <a:rPr lang="en-US" sz="2325" b="1" dirty="0"/>
              <a:t>“Affected Party”</a:t>
            </a:r>
          </a:p>
          <a:p>
            <a:pPr lvl="7"/>
            <a:r>
              <a:rPr lang="en-US" sz="2200" dirty="0">
                <a:solidFill>
                  <a:srgbClr val="002060"/>
                </a:solidFill>
                <a:latin typeface="Franklin Gothic Book" panose="020B0503020102020204" pitchFamily="34" charset="0"/>
              </a:rPr>
              <a:t>Governing body of an affected county </a:t>
            </a:r>
          </a:p>
          <a:p>
            <a:pPr lvl="7"/>
            <a:r>
              <a:rPr lang="en-US" sz="2200" dirty="0">
                <a:solidFill>
                  <a:srgbClr val="002060"/>
                </a:solidFill>
                <a:latin typeface="Franklin Gothic Book" panose="020B0503020102020204" pitchFamily="34" charset="0"/>
              </a:rPr>
              <a:t>Governing body of a political subdivision of this State</a:t>
            </a:r>
          </a:p>
          <a:p>
            <a:pPr lvl="7"/>
            <a:r>
              <a:rPr lang="en-US" sz="2200" dirty="0">
                <a:solidFill>
                  <a:srgbClr val="002060"/>
                </a:solidFill>
                <a:latin typeface="Franklin Gothic Book" panose="020B0503020102020204" pitchFamily="34" charset="0"/>
              </a:rPr>
              <a:t>An elected official, other than a statewide elected official</a:t>
            </a:r>
          </a:p>
          <a:p>
            <a:pPr lvl="7"/>
            <a:r>
              <a:rPr lang="en-US" sz="2200" dirty="0">
                <a:solidFill>
                  <a:srgbClr val="002060"/>
                </a:solidFill>
                <a:latin typeface="Franklin Gothic Book" panose="020B0503020102020204" pitchFamily="34" charset="0"/>
              </a:rPr>
              <a:t>A property owner or an individual residing in the certification zone </a:t>
            </a:r>
          </a:p>
          <a:p>
            <a:pPr lvl="7"/>
            <a:r>
              <a:rPr lang="en-US" sz="2200" dirty="0">
                <a:solidFill>
                  <a:srgbClr val="002060"/>
                </a:solidFill>
                <a:latin typeface="Franklin Gothic Book" panose="020B0503020102020204" pitchFamily="34" charset="0"/>
              </a:rPr>
              <a:t>A business entity located in the certification zone </a:t>
            </a:r>
          </a:p>
          <a:p>
            <a:pPr lvl="7"/>
            <a:r>
              <a:rPr lang="en-US" sz="2200" dirty="0">
                <a:solidFill>
                  <a:srgbClr val="002060"/>
                </a:solidFill>
                <a:latin typeface="Franklin Gothic Book" panose="020B0503020102020204" pitchFamily="34" charset="0"/>
              </a:rPr>
              <a:t>A nonresident individual who owns or leases real property situated in the certification zone</a:t>
            </a:r>
          </a:p>
          <a:p>
            <a:pPr lvl="4"/>
            <a:endParaRPr lang="en-US" dirty="0"/>
          </a:p>
          <a:p>
            <a:pPr marL="733806" lvl="3" indent="0">
              <a:buNone/>
            </a:pP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750" b="1"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147557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 4, Chapter 5 	</a:t>
            </a:r>
          </a:p>
        </p:txBody>
      </p:sp>
      <p:sp>
        <p:nvSpPr>
          <p:cNvPr id="3" name="Content Placeholder 2"/>
          <p:cNvSpPr>
            <a:spLocks noGrp="1"/>
          </p:cNvSpPr>
          <p:nvPr>
            <p:ph idx="1"/>
          </p:nvPr>
        </p:nvSpPr>
        <p:spPr/>
        <p:txBody>
          <a:bodyPr>
            <a:normAutofit fontScale="92500" lnSpcReduction="10000"/>
          </a:bodyPr>
          <a:lstStyle/>
          <a:p>
            <a:r>
              <a:rPr lang="en-US" sz="2400" b="1" dirty="0"/>
              <a:t>Change of Boundaries</a:t>
            </a:r>
          </a:p>
          <a:p>
            <a:pPr marL="0" indent="0">
              <a:buNone/>
            </a:pPr>
            <a:endParaRPr lang="en-US" sz="2400" b="1" dirty="0"/>
          </a:p>
          <a:p>
            <a:pPr lvl="1"/>
            <a:r>
              <a:rPr lang="en-US" sz="1600" b="1" dirty="0"/>
              <a:t>S.C. Code § 4-5-120: Procedure </a:t>
            </a:r>
            <a:r>
              <a:rPr lang="en-US" sz="1700" b="1" dirty="0"/>
              <a:t>for annexing part of county- </a:t>
            </a:r>
            <a:r>
              <a:rPr lang="en-US" sz="1700" dirty="0"/>
              <a:t>governing body or 10 percent of registered voters petition in writing, shall deposit with the clerk of court an amount of money sufficient to cover the expenses of surveys , plats, annexation commission and the election to be held to determine whether the proposed annexation shall be effected and then file such resolution or petition in the office of the clerk of court</a:t>
            </a:r>
          </a:p>
          <a:p>
            <a:pPr marL="393192" lvl="1" indent="0">
              <a:buNone/>
            </a:pPr>
            <a:endParaRPr lang="en-US" sz="1500" dirty="0"/>
          </a:p>
          <a:p>
            <a:pPr lvl="1"/>
            <a:r>
              <a:rPr lang="en-US" sz="1800" b="1" dirty="0"/>
              <a:t>S.C. Code § 4-5-130: </a:t>
            </a:r>
            <a:r>
              <a:rPr lang="en-US" sz="1700" b="1" dirty="0"/>
              <a:t>Appointment of Commission for annexation- </a:t>
            </a:r>
            <a:r>
              <a:rPr lang="en-US" sz="1700" dirty="0"/>
              <a:t>once presented to the governor then within 30 days the governor shall appoint a commission of four persons</a:t>
            </a:r>
          </a:p>
          <a:p>
            <a:pPr marL="393192" lvl="1" indent="0">
              <a:buNone/>
            </a:pPr>
            <a:r>
              <a:rPr lang="en-US" sz="1500" dirty="0"/>
              <a:t> </a:t>
            </a:r>
            <a:endParaRPr lang="en-US" sz="1600" dirty="0"/>
          </a:p>
          <a:p>
            <a:pPr lvl="1"/>
            <a:r>
              <a:rPr lang="en-US" sz="1800" b="1" dirty="0"/>
              <a:t>S.C. Code § 4-5-140: </a:t>
            </a:r>
            <a:r>
              <a:rPr lang="en-US" sz="1700" b="1" dirty="0"/>
              <a:t>Employment of Surveyors- </a:t>
            </a:r>
            <a:r>
              <a:rPr lang="en-US" sz="1700" dirty="0"/>
              <a:t>commission may contract for survey and location of the proposed change of line and for such purpose may employ 3 surveyors </a:t>
            </a:r>
          </a:p>
          <a:p>
            <a:pPr marL="393192" lvl="1" indent="0">
              <a:buNone/>
            </a:pPr>
            <a:endParaRPr lang="en-US" sz="1500" dirty="0"/>
          </a:p>
          <a:p>
            <a:pPr lvl="1"/>
            <a:r>
              <a:rPr lang="en-US" sz="1800" b="1" dirty="0"/>
              <a:t>S.C. Code § 4-5-170: </a:t>
            </a:r>
            <a:r>
              <a:rPr lang="en-US" sz="1700" b="1" dirty="0"/>
              <a:t>Governor shall order election; voting place; eligible electors- </a:t>
            </a:r>
            <a:r>
              <a:rPr lang="en-US" sz="1700" dirty="0"/>
              <a:t>to be held in an area sought to be transferred and an election to be held in the county to which the area is proposed to be transferred </a:t>
            </a:r>
          </a:p>
          <a:p>
            <a:pPr marL="393192" lvl="1" indent="0">
              <a:buNone/>
            </a:pPr>
            <a:endParaRPr lang="en-US" sz="1500" dirty="0"/>
          </a:p>
          <a:p>
            <a:pPr lvl="1"/>
            <a:r>
              <a:rPr lang="en-US" sz="1700" b="1" dirty="0"/>
              <a:t>Propose and adopt Legislation </a:t>
            </a:r>
          </a:p>
          <a:p>
            <a:pPr lvl="1"/>
            <a:endParaRPr lang="en-US" sz="1500" dirty="0"/>
          </a:p>
          <a:p>
            <a:pPr lvl="8"/>
            <a:endParaRPr lang="en-US" dirty="0"/>
          </a:p>
          <a:p>
            <a:pPr marL="978408" lvl="3" indent="0">
              <a:buNone/>
            </a:pP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750" b="1"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142070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89161" y="701682"/>
            <a:ext cx="4213675" cy="5454636"/>
          </a:xfrm>
          <a:ln>
            <a:solidFill>
              <a:schemeClr val="tx1"/>
            </a:solidFill>
          </a:ln>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
        <p:nvSpPr>
          <p:cNvPr id="6" name="Title 4"/>
          <p:cNvSpPr txBox="1">
            <a:spLocks/>
          </p:cNvSpPr>
          <p:nvPr/>
        </p:nvSpPr>
        <p:spPr>
          <a:xfrm>
            <a:off x="2152649" y="169328"/>
            <a:ext cx="7886700" cy="511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Franklin Gothic Medium" panose="020B0603020102020204" pitchFamily="34" charset="0"/>
              </a:rPr>
              <a:t>Public Meeting Notification (Example)</a:t>
            </a:r>
          </a:p>
        </p:txBody>
      </p:sp>
    </p:spTree>
    <p:extLst>
      <p:ext uri="{BB962C8B-B14F-4D97-AF65-F5344CB8AC3E}">
        <p14:creationId xmlns:p14="http://schemas.microsoft.com/office/powerpoint/2010/main" val="4097195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45327"/>
            <a:ext cx="10515600" cy="761146"/>
          </a:xfrm>
        </p:spPr>
        <p:txBody>
          <a:bodyPr>
            <a:normAutofit/>
          </a:bodyPr>
          <a:lstStyle/>
          <a:p>
            <a:pPr algn="ctr"/>
            <a:r>
              <a:rPr lang="en-US" sz="3200" dirty="0"/>
              <a:t>Public Meeting Notification (Example)</a:t>
            </a:r>
          </a:p>
        </p:txBody>
      </p:sp>
      <p:sp>
        <p:nvSpPr>
          <p:cNvPr id="6"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pic>
        <p:nvPicPr>
          <p:cNvPr id="12" name="Picture 11" descr="Diagram&#10;&#10;Description automatically generated">
            <a:extLst>
              <a:ext uri="{FF2B5EF4-FFF2-40B4-BE49-F238E27FC236}">
                <a16:creationId xmlns:a16="http://schemas.microsoft.com/office/drawing/2014/main" id="{87EE0BF5-38F0-92EC-FF98-7AB856DD2A2A}"/>
              </a:ext>
            </a:extLst>
          </p:cNvPr>
          <p:cNvPicPr>
            <a:picLocks noChangeAspect="1"/>
          </p:cNvPicPr>
          <p:nvPr/>
        </p:nvPicPr>
        <p:blipFill rotWithShape="1">
          <a:blip r:embed="rId3">
            <a:extLst>
              <a:ext uri="{28A0092B-C50C-407E-A947-70E740481C1C}">
                <a14:useLocalDpi xmlns:a14="http://schemas.microsoft.com/office/drawing/2010/main" val="0"/>
              </a:ext>
            </a:extLst>
          </a:blip>
          <a:srcRect t="5129" b="4546"/>
          <a:stretch/>
        </p:blipFill>
        <p:spPr>
          <a:xfrm>
            <a:off x="2493247" y="1006473"/>
            <a:ext cx="7205506" cy="502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8735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pic>
        <p:nvPicPr>
          <p:cNvPr id="3" name="Picture 2">
            <a:extLst>
              <a:ext uri="{FF2B5EF4-FFF2-40B4-BE49-F238E27FC236}">
                <a16:creationId xmlns:a16="http://schemas.microsoft.com/office/drawing/2014/main" id="{763FCB20-5607-E087-733D-5A0F24989C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78318" y="247498"/>
            <a:ext cx="7189051" cy="5990876"/>
          </a:xfrm>
          <a:prstGeom prst="rect">
            <a:avLst/>
          </a:prstGeom>
        </p:spPr>
      </p:pic>
    </p:spTree>
    <p:extLst>
      <p:ext uri="{BB962C8B-B14F-4D97-AF65-F5344CB8AC3E}">
        <p14:creationId xmlns:p14="http://schemas.microsoft.com/office/powerpoint/2010/main" val="637377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690505" y="868618"/>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Franklin Gothic Medium" panose="020B0603020102020204" pitchFamily="34" charset="0"/>
              </a:rPr>
              <a:t>SC CODE of LAW</a:t>
            </a:r>
          </a:p>
        </p:txBody>
      </p:sp>
      <p:sp>
        <p:nvSpPr>
          <p:cNvPr id="6" name="Content Placeholder 2"/>
          <p:cNvSpPr txBox="1">
            <a:spLocks/>
          </p:cNvSpPr>
          <p:nvPr/>
        </p:nvSpPr>
        <p:spPr>
          <a:xfrm>
            <a:off x="791736" y="1752600"/>
            <a:ext cx="10983951" cy="4038600"/>
          </a:xfrm>
          <a:prstGeom prst="rect">
            <a:avLst/>
          </a:prstGeom>
        </p:spPr>
        <p:txBody>
          <a:bodyPr vert="horz" tIns="0">
            <a:noAutofit/>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A5A5A5"/>
              </a:buClr>
              <a:buSzPct val="95000"/>
              <a:buFont typeface="Wingdings 2"/>
              <a:buNone/>
              <a:tabLst/>
              <a:defRPr/>
            </a:pPr>
            <a:r>
              <a:rPr kumimoji="0" lang="en-US" sz="1600" b="0" i="0" u="none" strike="noStrike" kern="1200" cap="none" spc="0" normalizeH="0" baseline="0" noProof="0" dirty="0">
                <a:ln>
                  <a:noFill/>
                </a:ln>
                <a:solidFill>
                  <a:srgbClr val="002060"/>
                </a:solidFill>
                <a:effectLst/>
                <a:uLnTx/>
                <a:uFillTx/>
                <a:latin typeface="Franklin Gothic Medium" panose="020B0603020102020204" pitchFamily="34" charset="0"/>
              </a:rPr>
              <a:t>-Section 4-3-80. Berkeley County: </a:t>
            </a:r>
          </a:p>
          <a:p>
            <a:pPr marL="0" lvl="0" indent="0">
              <a:buClr>
                <a:srgbClr val="A5A5A5"/>
              </a:buClr>
              <a:buNone/>
            </a:pPr>
            <a:r>
              <a:rPr kumimoji="0" lang="en-US" sz="1600" b="0" i="0" u="none" strike="noStrike" kern="1200" cap="none" spc="0" normalizeH="0" baseline="0" noProof="0" dirty="0">
                <a:ln>
                  <a:noFill/>
                </a:ln>
                <a:solidFill>
                  <a:srgbClr val="0F2D69"/>
                </a:solidFill>
                <a:effectLst/>
                <a:uLnTx/>
                <a:uFillTx/>
                <a:latin typeface="Franklin Gothic Medium" panose="020B0603020102020204" pitchFamily="34" charset="0"/>
              </a:rPr>
              <a:t>SC Code of Law had not been updated to show this annexation.</a:t>
            </a:r>
          </a:p>
          <a:p>
            <a:pPr marL="0" lvl="0" indent="0">
              <a:buClr>
                <a:srgbClr val="A5A5A5"/>
              </a:buClr>
              <a:buNone/>
            </a:pPr>
            <a:endParaRPr lang="en-US" sz="1600" dirty="0">
              <a:solidFill>
                <a:srgbClr val="002060"/>
              </a:solidFill>
              <a:latin typeface="Franklin Gothic Medium" panose="020B0603020102020204" pitchFamily="34" charset="0"/>
            </a:endParaRPr>
          </a:p>
          <a:p>
            <a:pPr marL="0" lvl="0" indent="0">
              <a:buClr>
                <a:srgbClr val="A5A5A5"/>
              </a:buClr>
              <a:buNone/>
            </a:pPr>
            <a:r>
              <a:rPr lang="en-US" sz="1600" dirty="0">
                <a:solidFill>
                  <a:srgbClr val="002060"/>
                </a:solidFill>
                <a:latin typeface="Franklin Gothic Medium" panose="020B0603020102020204" pitchFamily="34" charset="0"/>
              </a:rPr>
              <a:t>-Section 4-3-100. Charleston County:</a:t>
            </a:r>
          </a:p>
          <a:p>
            <a:pPr marL="487680" indent="0">
              <a:lnSpc>
                <a:spcPct val="150000"/>
              </a:lnSpc>
              <a:spcBef>
                <a:spcPts val="150"/>
              </a:spcBef>
              <a:buNone/>
            </a:pPr>
            <a:r>
              <a:rPr lang="en-US" sz="1600" dirty="0">
                <a:solidFill>
                  <a:srgbClr val="002060"/>
                </a:solidFill>
                <a:effectLst/>
                <a:latin typeface="Franklin Gothic Medium" panose="020B0603020102020204" pitchFamily="34" charset="0"/>
                <a:ea typeface="Calibri" panose="020F0502020204030204" pitchFamily="34" charset="0"/>
                <a:cs typeface="Times New Roman" panose="02020603050405020304" pitchFamily="18" charset="0"/>
              </a:rPr>
              <a:t>“…thence northeastward following the center line of the Wando River to its intersection with the center line of Guerin's Creek; thence northeastward following the center line of Guerin's Creek to its intersection with the center line of Secondary State Highway 98 (Guerin Bridge Road); thence northward following the center line of Secondary State Highway 98 (Guerin Bridge Road) to its intersection with the center line of the old Halfway Creek Road; thence northeastward following the center line of the old Halfway Creek Road to its intersection with the center line of Lincoln Road; thence southward following the center line of Lincoln Road to its intersection with the center line of </a:t>
            </a:r>
            <a:r>
              <a:rPr lang="en-US" sz="1600" dirty="0" err="1">
                <a:solidFill>
                  <a:srgbClr val="002060"/>
                </a:solidFill>
                <a:effectLst/>
                <a:latin typeface="Franklin Gothic Medium" panose="020B0603020102020204" pitchFamily="34" charset="0"/>
                <a:ea typeface="Calibri" panose="020F0502020204030204" pitchFamily="34" charset="0"/>
                <a:cs typeface="Times New Roman" panose="02020603050405020304" pitchFamily="18" charset="0"/>
              </a:rPr>
              <a:t>Wambaw</a:t>
            </a:r>
            <a:r>
              <a:rPr lang="en-US" sz="1600" dirty="0">
                <a:solidFill>
                  <a:srgbClr val="002060"/>
                </a:solidFill>
                <a:effectLst/>
                <a:latin typeface="Franklin Gothic Medium" panose="020B0603020102020204" pitchFamily="34" charset="0"/>
                <a:ea typeface="Calibri" panose="020F0502020204030204" pitchFamily="34" charset="0"/>
                <a:cs typeface="Times New Roman" panose="02020603050405020304" pitchFamily="18" charset="0"/>
              </a:rPr>
              <a:t> Creek;…”</a:t>
            </a:r>
          </a:p>
          <a:p>
            <a:pPr marL="487680" marR="0" indent="0">
              <a:lnSpc>
                <a:spcPct val="150000"/>
              </a:lnSpc>
              <a:spcBef>
                <a:spcPts val="150"/>
              </a:spcBef>
              <a:spcAft>
                <a:spcPts val="0"/>
              </a:spcAft>
              <a:buNone/>
            </a:pPr>
            <a:r>
              <a:rPr lang="en-US" sz="1800" dirty="0">
                <a:solidFill>
                  <a:srgbClr val="000000"/>
                </a:solidFill>
                <a:effectLst/>
                <a:latin typeface="Franklin Gothic Medium" panose="020B0603020102020204" pitchFamily="34" charset="0"/>
                <a:ea typeface="Times New Roman" panose="02020603050405020304" pitchFamily="18" charset="0"/>
                <a:cs typeface="Times New Roman" panose="02020603050405020304" pitchFamily="18" charset="0"/>
              </a:rPr>
              <a:t> </a:t>
            </a:r>
            <a:endParaRPr lang="en-US" sz="1800" dirty="0">
              <a:effectLst/>
              <a:latin typeface="Franklin Gothic Medium" panose="020B0603020102020204" pitchFamily="34" charset="0"/>
              <a:ea typeface="Calibri" panose="020F0502020204030204" pitchFamily="34" charset="0"/>
              <a:cs typeface="Times New Roman" panose="02020603050405020304" pitchFamily="18" charset="0"/>
            </a:endParaRPr>
          </a:p>
          <a:p>
            <a:pPr marL="0" lvl="0" indent="0">
              <a:buClr>
                <a:srgbClr val="A5A5A5"/>
              </a:buClr>
              <a:buNone/>
            </a:pPr>
            <a:endParaRPr kumimoji="0" lang="en-US" sz="1600" b="0" i="0" u="none" strike="noStrike" kern="1200" cap="none" spc="0" normalizeH="0" baseline="0" noProof="0" dirty="0">
              <a:ln>
                <a:noFill/>
              </a:ln>
              <a:solidFill>
                <a:srgbClr val="002060"/>
              </a:solidFill>
              <a:effectLst/>
              <a:uLnTx/>
              <a:uFillTx/>
              <a:latin typeface="Franklin Gothic Medium" panose="020B0603020102020204" pitchFamily="34"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3072103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8E1D59DA-F7E0-F0E8-D035-8109E3DC4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060" y="341817"/>
            <a:ext cx="5738357" cy="1867062"/>
          </a:xfrm>
          <a:prstGeom prst="rect">
            <a:avLst/>
          </a:prstGeom>
          <a:ln>
            <a:noFill/>
          </a:ln>
          <a:effectLst>
            <a:outerShdw blurRad="292100" dist="139700" dir="2700000" algn="tl" rotWithShape="0">
              <a:srgbClr val="333333">
                <a:alpha val="65000"/>
              </a:srgbClr>
            </a:outerShdw>
          </a:effectLst>
        </p:spPr>
      </p:pic>
      <p:pic>
        <p:nvPicPr>
          <p:cNvPr id="7" name="Picture 6" descr="Text, letter&#10;&#10;Description automatically generated">
            <a:extLst>
              <a:ext uri="{FF2B5EF4-FFF2-40B4-BE49-F238E27FC236}">
                <a16:creationId xmlns:a16="http://schemas.microsoft.com/office/drawing/2014/main" id="{16C79B8F-58CE-6F72-39A5-B3068EB09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8527" y="1387934"/>
            <a:ext cx="6134632" cy="2530059"/>
          </a:xfrm>
          <a:prstGeom prst="rect">
            <a:avLst/>
          </a:prstGeom>
          <a:ln>
            <a:noFill/>
          </a:ln>
          <a:effectLst>
            <a:outerShdw blurRad="292100" dist="139700" dir="2700000" algn="tl" rotWithShape="0">
              <a:srgbClr val="333333">
                <a:alpha val="65000"/>
              </a:srgbClr>
            </a:outerShdw>
          </a:effectLst>
        </p:spPr>
      </p:pic>
      <p:pic>
        <p:nvPicPr>
          <p:cNvPr id="9" name="Picture 8" descr="Text&#10;&#10;Description automatically generated">
            <a:extLst>
              <a:ext uri="{FF2B5EF4-FFF2-40B4-BE49-F238E27FC236}">
                <a16:creationId xmlns:a16="http://schemas.microsoft.com/office/drawing/2014/main" id="{17EC23EA-F451-CB6D-00F0-F967316AC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6370" y="1911632"/>
            <a:ext cx="5357324" cy="4298052"/>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DAA12D95-7814-3E17-2EA6-7C41BFC74941}"/>
              </a:ext>
            </a:extLst>
          </p:cNvPr>
          <p:cNvSpPr/>
          <p:nvPr/>
        </p:nvSpPr>
        <p:spPr>
          <a:xfrm>
            <a:off x="7399421" y="4174958"/>
            <a:ext cx="4334273" cy="770021"/>
          </a:xfrm>
          <a:prstGeom prst="rect">
            <a:avLst/>
          </a:prstGeom>
          <a:noFill/>
          <a:ln w="28575">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4735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690504" y="2487291"/>
            <a:ext cx="4810991" cy="941709"/>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002060"/>
                </a:solidFill>
                <a:effectLst/>
                <a:uLnTx/>
                <a:uFillTx/>
                <a:latin typeface="Franklin Gothic Medium" panose="020B0603020102020204" pitchFamily="34" charset="0"/>
              </a:rPr>
              <a:t>Research</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1596026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33D80-AC37-407A-85CB-D367A8CC59FB}"/>
              </a:ext>
            </a:extLst>
          </p:cNvPr>
          <p:cNvSpPr>
            <a:spLocks noGrp="1"/>
          </p:cNvSpPr>
          <p:nvPr>
            <p:ph type="title"/>
          </p:nvPr>
        </p:nvSpPr>
        <p:spPr/>
        <p:txBody>
          <a:bodyPr>
            <a:normAutofit/>
          </a:bodyPr>
          <a:lstStyle/>
          <a:p>
            <a:r>
              <a:rPr lang="en-US" sz="3600" u="sng" dirty="0"/>
              <a:t>Overview</a:t>
            </a:r>
          </a:p>
        </p:txBody>
      </p:sp>
      <p:sp>
        <p:nvSpPr>
          <p:cNvPr id="3" name="Content Placeholder 2">
            <a:extLst>
              <a:ext uri="{FF2B5EF4-FFF2-40B4-BE49-F238E27FC236}">
                <a16:creationId xmlns:a16="http://schemas.microsoft.com/office/drawing/2014/main" id="{5E13F86A-EE8F-48A2-ABA7-E601324B6C80}"/>
              </a:ext>
            </a:extLst>
          </p:cNvPr>
          <p:cNvSpPr>
            <a:spLocks noGrp="1"/>
          </p:cNvSpPr>
          <p:nvPr>
            <p:ph idx="1"/>
          </p:nvPr>
        </p:nvSpPr>
        <p:spPr>
          <a:xfrm>
            <a:off x="838200" y="1137424"/>
            <a:ext cx="10515600" cy="5039539"/>
          </a:xfrm>
        </p:spPr>
        <p:txBody>
          <a:bodyPr>
            <a:normAutofit/>
          </a:bodyPr>
          <a:lstStyle/>
          <a:p>
            <a:pPr>
              <a:lnSpc>
                <a:spcPct val="125000"/>
              </a:lnSpc>
            </a:pPr>
            <a:r>
              <a:rPr lang="en-US" sz="2000" dirty="0">
                <a:latin typeface="Franklin Gothic Medium" panose="020B0603020102020204" pitchFamily="34" charset="0"/>
              </a:rPr>
              <a:t>Reason for boundary clarification</a:t>
            </a:r>
          </a:p>
          <a:p>
            <a:pPr>
              <a:lnSpc>
                <a:spcPct val="125000"/>
              </a:lnSpc>
            </a:pPr>
            <a:r>
              <a:rPr lang="en-US" sz="2000" dirty="0">
                <a:latin typeface="Franklin Gothic Medium" panose="020B0603020102020204" pitchFamily="34" charset="0"/>
              </a:rPr>
              <a:t>Why is the SC Geodetic Survey the chosen agency </a:t>
            </a:r>
          </a:p>
          <a:p>
            <a:pPr>
              <a:lnSpc>
                <a:spcPct val="125000"/>
              </a:lnSpc>
            </a:pPr>
            <a:r>
              <a:rPr lang="en-US" sz="2000" dirty="0">
                <a:latin typeface="Franklin Gothic Medium" panose="020B0603020102020204" pitchFamily="34" charset="0"/>
              </a:rPr>
              <a:t>The requirements and duties of the SC Geodetic Survey</a:t>
            </a:r>
          </a:p>
          <a:p>
            <a:pPr>
              <a:lnSpc>
                <a:spcPct val="125000"/>
              </a:lnSpc>
            </a:pPr>
            <a:r>
              <a:rPr lang="en-US" sz="2000" dirty="0">
                <a:latin typeface="Franklin Gothic Medium" panose="020B0603020102020204" pitchFamily="34" charset="0"/>
              </a:rPr>
              <a:t>Explanation of our methods</a:t>
            </a:r>
          </a:p>
          <a:p>
            <a:pPr>
              <a:lnSpc>
                <a:spcPct val="125000"/>
              </a:lnSpc>
            </a:pPr>
            <a:r>
              <a:rPr lang="en-US" sz="2000" dirty="0">
                <a:latin typeface="Franklin Gothic Medium" panose="020B0603020102020204" pitchFamily="34" charset="0"/>
              </a:rPr>
              <a:t>Boundary clarification procedure</a:t>
            </a:r>
          </a:p>
          <a:p>
            <a:pPr>
              <a:lnSpc>
                <a:spcPct val="125000"/>
              </a:lnSpc>
            </a:pPr>
            <a:r>
              <a:rPr lang="en-US" sz="2000" dirty="0">
                <a:latin typeface="Franklin Gothic Medium" panose="020B0603020102020204" pitchFamily="34" charset="0"/>
              </a:rPr>
              <a:t>Legal process for individuals disagreeing with SCGS findings</a:t>
            </a:r>
          </a:p>
          <a:p>
            <a:pPr>
              <a:lnSpc>
                <a:spcPct val="125000"/>
              </a:lnSpc>
            </a:pPr>
            <a:r>
              <a:rPr lang="en-US" sz="2000" dirty="0">
                <a:latin typeface="Franklin Gothic Medium" panose="020B0603020102020204" pitchFamily="34" charset="0"/>
              </a:rPr>
              <a:t>Statutory description of county boundary</a:t>
            </a:r>
          </a:p>
          <a:p>
            <a:pPr>
              <a:lnSpc>
                <a:spcPct val="125000"/>
              </a:lnSpc>
            </a:pPr>
            <a:r>
              <a:rPr lang="en-US" sz="2000" dirty="0">
                <a:latin typeface="Franklin Gothic Medium" panose="020B0603020102020204" pitchFamily="34" charset="0"/>
              </a:rPr>
              <a:t>Research and findings</a:t>
            </a:r>
          </a:p>
          <a:p>
            <a:pPr>
              <a:lnSpc>
                <a:spcPct val="125000"/>
              </a:lnSpc>
            </a:pPr>
            <a:r>
              <a:rPr lang="en-US" sz="2000" dirty="0">
                <a:latin typeface="Franklin Gothic Medium" panose="020B0603020102020204" pitchFamily="34" charset="0"/>
              </a:rPr>
              <a:t>Monumentation and Survey</a:t>
            </a:r>
          </a:p>
          <a:p>
            <a:pPr>
              <a:lnSpc>
                <a:spcPct val="125000"/>
              </a:lnSpc>
            </a:pPr>
            <a:r>
              <a:rPr lang="en-US" sz="2000" dirty="0">
                <a:latin typeface="Franklin Gothic Medium" panose="020B0603020102020204" pitchFamily="34" charset="0"/>
              </a:rPr>
              <a:t>Conclusion</a:t>
            </a:r>
          </a:p>
        </p:txBody>
      </p:sp>
      <p:sp>
        <p:nvSpPr>
          <p:cNvPr id="4" name="Slide Number Placeholder 3">
            <a:extLst>
              <a:ext uri="{FF2B5EF4-FFF2-40B4-BE49-F238E27FC236}">
                <a16:creationId xmlns:a16="http://schemas.microsoft.com/office/drawing/2014/main" id="{1AB0725D-B431-4650-9C09-F9D0CDF7E693}"/>
              </a:ext>
            </a:extLst>
          </p:cNvPr>
          <p:cNvSpPr>
            <a:spLocks noGrp="1"/>
          </p:cNvSpPr>
          <p:nvPr>
            <p:ph type="sldNum" sz="quarter" idx="12"/>
          </p:nvPr>
        </p:nvSpPr>
        <p:spPr/>
        <p:txBody>
          <a:bodyPr/>
          <a:lstStyle/>
          <a:p>
            <a:fld id="{784DC4BC-AE01-4C6D-870D-ADD2363A0B6C}" type="slidenum">
              <a:rPr lang="en-US" smtClean="0"/>
              <a:t>2</a:t>
            </a:fld>
            <a:endParaRPr lang="en-US" dirty="0"/>
          </a:p>
        </p:txBody>
      </p:sp>
    </p:spTree>
    <p:extLst>
      <p:ext uri="{BB962C8B-B14F-4D97-AF65-F5344CB8AC3E}">
        <p14:creationId xmlns:p14="http://schemas.microsoft.com/office/powerpoint/2010/main" val="752092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Diagram&#10;&#10;Description automatically generated with medium confidence">
            <a:extLst>
              <a:ext uri="{FF2B5EF4-FFF2-40B4-BE49-F238E27FC236}">
                <a16:creationId xmlns:a16="http://schemas.microsoft.com/office/drawing/2014/main" id="{978C5C2C-391B-845C-3634-0B6E4C830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581" y="231846"/>
            <a:ext cx="8100083" cy="6094309"/>
          </a:xfrm>
          <a:prstGeom prst="rect">
            <a:avLst/>
          </a:prstGeom>
        </p:spPr>
      </p:pic>
      <p:pic>
        <p:nvPicPr>
          <p:cNvPr id="6" name="Picture 5" descr="Map&#10;&#10;Description automatically generated">
            <a:extLst>
              <a:ext uri="{FF2B5EF4-FFF2-40B4-BE49-F238E27FC236}">
                <a16:creationId xmlns:a16="http://schemas.microsoft.com/office/drawing/2014/main" id="{3EB6AFBF-7133-FC51-573D-1EB1286D2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1221" y="405403"/>
            <a:ext cx="5289557" cy="5747193"/>
          </a:xfrm>
          <a:prstGeom prst="rect">
            <a:avLst/>
          </a:prstGeom>
        </p:spPr>
      </p:pic>
    </p:spTree>
    <p:extLst>
      <p:ext uri="{BB962C8B-B14F-4D97-AF65-F5344CB8AC3E}">
        <p14:creationId xmlns:p14="http://schemas.microsoft.com/office/powerpoint/2010/main" val="332444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D4A6CB-5F12-E889-B500-D8A9A359F4A4}"/>
              </a:ext>
            </a:extLst>
          </p:cNvPr>
          <p:cNvSpPr>
            <a:spLocks noGrp="1"/>
          </p:cNvSpPr>
          <p:nvPr>
            <p:ph type="sldNum" sz="quarter" idx="12"/>
          </p:nvPr>
        </p:nvSpPr>
        <p:spPr/>
        <p:txBody>
          <a:bodyPr/>
          <a:lstStyle/>
          <a:p>
            <a:fld id="{784DC4BC-AE01-4C6D-870D-ADD2363A0B6C}" type="slidenum">
              <a:rPr lang="en-US" smtClean="0"/>
              <a:t>21</a:t>
            </a:fld>
            <a:endParaRPr lang="en-US" dirty="0"/>
          </a:p>
        </p:txBody>
      </p:sp>
      <p:pic>
        <p:nvPicPr>
          <p:cNvPr id="3" name="Picture 2" descr="Map&#10;&#10;Description automatically generated">
            <a:extLst>
              <a:ext uri="{FF2B5EF4-FFF2-40B4-BE49-F238E27FC236}">
                <a16:creationId xmlns:a16="http://schemas.microsoft.com/office/drawing/2014/main" id="{BBC26B77-3B1F-5072-A624-76F364A29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759" y="296223"/>
            <a:ext cx="9562323" cy="5964618"/>
          </a:xfrm>
          <a:prstGeom prst="rect">
            <a:avLst/>
          </a:prstGeom>
        </p:spPr>
      </p:pic>
      <p:pic>
        <p:nvPicPr>
          <p:cNvPr id="7" name="Picture 6" descr="Diagram&#10;&#10;Description automatically generated">
            <a:extLst>
              <a:ext uri="{FF2B5EF4-FFF2-40B4-BE49-F238E27FC236}">
                <a16:creationId xmlns:a16="http://schemas.microsoft.com/office/drawing/2014/main" id="{70639FC6-B8DD-3BAF-48B6-A21F637B07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613" y="296223"/>
            <a:ext cx="7894774" cy="5964618"/>
          </a:xfrm>
          <a:prstGeom prst="rect">
            <a:avLst/>
          </a:prstGeom>
        </p:spPr>
      </p:pic>
      <p:pic>
        <p:nvPicPr>
          <p:cNvPr id="5" name="Picture 4" descr="Diagram&#10;&#10;Description automatically generated">
            <a:extLst>
              <a:ext uri="{FF2B5EF4-FFF2-40B4-BE49-F238E27FC236}">
                <a16:creationId xmlns:a16="http://schemas.microsoft.com/office/drawing/2014/main" id="{AA7A7479-6878-10E5-C1AC-9B8F174831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310" y="232542"/>
            <a:ext cx="9945380" cy="6091979"/>
          </a:xfrm>
          <a:prstGeom prst="rect">
            <a:avLst/>
          </a:prstGeom>
        </p:spPr>
      </p:pic>
    </p:spTree>
    <p:extLst>
      <p:ext uri="{BB962C8B-B14F-4D97-AF65-F5344CB8AC3E}">
        <p14:creationId xmlns:p14="http://schemas.microsoft.com/office/powerpoint/2010/main" val="77971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iagram, engineering drawing&#10;&#10;Description automatically generated">
            <a:extLst>
              <a:ext uri="{FF2B5EF4-FFF2-40B4-BE49-F238E27FC236}">
                <a16:creationId xmlns:a16="http://schemas.microsoft.com/office/drawing/2014/main" id="{E15C6636-5845-A24D-B654-914712197881}"/>
              </a:ext>
            </a:extLst>
          </p:cNvPr>
          <p:cNvPicPr>
            <a:picLocks noChangeAspect="1"/>
          </p:cNvPicPr>
          <p:nvPr/>
        </p:nvPicPr>
        <p:blipFill rotWithShape="1">
          <a:blip r:embed="rId3">
            <a:extLst>
              <a:ext uri="{28A0092B-C50C-407E-A947-70E740481C1C}">
                <a14:useLocalDpi xmlns:a14="http://schemas.microsoft.com/office/drawing/2010/main" val="0"/>
              </a:ext>
            </a:extLst>
          </a:blip>
          <a:srcRect r="20895"/>
          <a:stretch/>
        </p:blipFill>
        <p:spPr>
          <a:xfrm>
            <a:off x="611642" y="1036351"/>
            <a:ext cx="10968713" cy="4501938"/>
          </a:xfrm>
          <a:prstGeom prst="rect">
            <a:avLst/>
          </a:prstGeom>
        </p:spPr>
      </p:pic>
      <p:sp>
        <p:nvSpPr>
          <p:cNvPr id="8" name="Oval 7">
            <a:extLst>
              <a:ext uri="{FF2B5EF4-FFF2-40B4-BE49-F238E27FC236}">
                <a16:creationId xmlns:a16="http://schemas.microsoft.com/office/drawing/2014/main" id="{C547776D-5F91-B4FE-A7C4-2D4817EAA1A7}"/>
              </a:ext>
            </a:extLst>
          </p:cNvPr>
          <p:cNvSpPr/>
          <p:nvPr/>
        </p:nvSpPr>
        <p:spPr>
          <a:xfrm rot="929514">
            <a:off x="911446" y="2287748"/>
            <a:ext cx="4588983" cy="1292223"/>
          </a:xfrm>
          <a:prstGeom prst="ellipse">
            <a:avLst/>
          </a:prstGeom>
          <a:solidFill>
            <a:srgbClr val="FFFF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 engineering drawing&#10;&#10;Description automatically generated">
            <a:extLst>
              <a:ext uri="{FF2B5EF4-FFF2-40B4-BE49-F238E27FC236}">
                <a16:creationId xmlns:a16="http://schemas.microsoft.com/office/drawing/2014/main" id="{F81DBEF3-A5B7-947C-F652-912C9B1380D2}"/>
              </a:ext>
            </a:extLst>
          </p:cNvPr>
          <p:cNvPicPr>
            <a:picLocks noChangeAspect="1"/>
          </p:cNvPicPr>
          <p:nvPr/>
        </p:nvPicPr>
        <p:blipFill rotWithShape="1">
          <a:blip r:embed="rId4">
            <a:extLst>
              <a:ext uri="{28A0092B-C50C-407E-A947-70E740481C1C}">
                <a14:useLocalDpi xmlns:a14="http://schemas.microsoft.com/office/drawing/2010/main" val="0"/>
              </a:ext>
            </a:extLst>
          </a:blip>
          <a:srcRect l="6915" r="6354"/>
          <a:stretch/>
        </p:blipFill>
        <p:spPr>
          <a:xfrm>
            <a:off x="456474" y="1174284"/>
            <a:ext cx="11279051" cy="4226074"/>
          </a:xfrm>
          <a:prstGeom prst="rect">
            <a:avLst/>
          </a:prstGeom>
        </p:spPr>
      </p:pic>
      <p:sp>
        <p:nvSpPr>
          <p:cNvPr id="7" name="Oval 6">
            <a:extLst>
              <a:ext uri="{FF2B5EF4-FFF2-40B4-BE49-F238E27FC236}">
                <a16:creationId xmlns:a16="http://schemas.microsoft.com/office/drawing/2014/main" id="{B0C31F7D-9ABC-1F03-113E-A5C9ED853237}"/>
              </a:ext>
            </a:extLst>
          </p:cNvPr>
          <p:cNvSpPr/>
          <p:nvPr/>
        </p:nvSpPr>
        <p:spPr>
          <a:xfrm rot="20180354">
            <a:off x="2933443" y="2258060"/>
            <a:ext cx="7170821" cy="1922119"/>
          </a:xfrm>
          <a:prstGeom prst="ellipse">
            <a:avLst/>
          </a:prstGeom>
          <a:solidFill>
            <a:srgbClr val="FFFF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751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980559-A46E-FC4F-171B-ABCDA3F37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287" y="324411"/>
            <a:ext cx="6555425" cy="5917467"/>
          </a:xfrm>
          <a:prstGeom prst="rect">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5D202F02-2A66-5095-CA03-E305C69ABA22}"/>
              </a:ext>
            </a:extLst>
          </p:cNvPr>
          <p:cNvSpPr/>
          <p:nvPr/>
        </p:nvSpPr>
        <p:spPr>
          <a:xfrm>
            <a:off x="3376373" y="1676813"/>
            <a:ext cx="2111906" cy="307777"/>
          </a:xfrm>
          <a:prstGeom prst="rect">
            <a:avLst/>
          </a:prstGeom>
          <a:noFill/>
        </p:spPr>
        <p:txBody>
          <a:bodyPr wrap="square" lIns="91440" tIns="45720" rIns="91440" bIns="45720">
            <a:spAutoFit/>
          </a:bodyPr>
          <a:lstStyle/>
          <a:p>
            <a:pPr algn="ctr"/>
            <a:r>
              <a:rPr lang="en-US" sz="1400" b="1" cap="none" spc="50" dirty="0">
                <a:ln w="9525" cmpd="sng">
                  <a:solidFill>
                    <a:schemeClr val="accent1"/>
                  </a:solidFill>
                  <a:prstDash val="solid"/>
                </a:ln>
                <a:solidFill>
                  <a:srgbClr val="70AD47">
                    <a:tint val="1000"/>
                  </a:srgbClr>
                </a:solidFill>
                <a:effectLst>
                  <a:glow rad="38100">
                    <a:schemeClr val="accent1">
                      <a:alpha val="40000"/>
                    </a:schemeClr>
                  </a:glow>
                </a:effectLst>
              </a:rPr>
              <a:t>B-TMS#-USFS</a:t>
            </a:r>
          </a:p>
        </p:txBody>
      </p:sp>
      <p:sp>
        <p:nvSpPr>
          <p:cNvPr id="10" name="Freeform: Shape 9">
            <a:extLst>
              <a:ext uri="{FF2B5EF4-FFF2-40B4-BE49-F238E27FC236}">
                <a16:creationId xmlns:a16="http://schemas.microsoft.com/office/drawing/2014/main" id="{3DD8066C-4C51-E070-DE62-0536697D5E84}"/>
              </a:ext>
            </a:extLst>
          </p:cNvPr>
          <p:cNvSpPr/>
          <p:nvPr/>
        </p:nvSpPr>
        <p:spPr>
          <a:xfrm>
            <a:off x="4960961" y="1064525"/>
            <a:ext cx="2026693" cy="4230806"/>
          </a:xfrm>
          <a:custGeom>
            <a:avLst/>
            <a:gdLst>
              <a:gd name="connsiteX0" fmla="*/ 2026693 w 2026693"/>
              <a:gd name="connsiteY0" fmla="*/ 0 h 4230806"/>
              <a:gd name="connsiteX1" fmla="*/ 1924335 w 2026693"/>
              <a:gd name="connsiteY1" fmla="*/ 13648 h 4230806"/>
              <a:gd name="connsiteX2" fmla="*/ 1808329 w 2026693"/>
              <a:gd name="connsiteY2" fmla="*/ 54591 h 4230806"/>
              <a:gd name="connsiteX3" fmla="*/ 1753738 w 2026693"/>
              <a:gd name="connsiteY3" fmla="*/ 88711 h 4230806"/>
              <a:gd name="connsiteX4" fmla="*/ 1726442 w 2026693"/>
              <a:gd name="connsiteY4" fmla="*/ 95535 h 4230806"/>
              <a:gd name="connsiteX5" fmla="*/ 1705970 w 2026693"/>
              <a:gd name="connsiteY5" fmla="*/ 102359 h 4230806"/>
              <a:gd name="connsiteX6" fmla="*/ 1596788 w 2026693"/>
              <a:gd name="connsiteY6" fmla="*/ 143302 h 4230806"/>
              <a:gd name="connsiteX7" fmla="*/ 1549021 w 2026693"/>
              <a:gd name="connsiteY7" fmla="*/ 170597 h 4230806"/>
              <a:gd name="connsiteX8" fmla="*/ 1528549 w 2026693"/>
              <a:gd name="connsiteY8" fmla="*/ 177421 h 4230806"/>
              <a:gd name="connsiteX9" fmla="*/ 1480782 w 2026693"/>
              <a:gd name="connsiteY9" fmla="*/ 211541 h 4230806"/>
              <a:gd name="connsiteX10" fmla="*/ 1412543 w 2026693"/>
              <a:gd name="connsiteY10" fmla="*/ 232012 h 4230806"/>
              <a:gd name="connsiteX11" fmla="*/ 1317009 w 2026693"/>
              <a:gd name="connsiteY11" fmla="*/ 300251 h 4230806"/>
              <a:gd name="connsiteX12" fmla="*/ 1296538 w 2026693"/>
              <a:gd name="connsiteY12" fmla="*/ 320723 h 4230806"/>
              <a:gd name="connsiteX13" fmla="*/ 1282890 w 2026693"/>
              <a:gd name="connsiteY13" fmla="*/ 341194 h 4230806"/>
              <a:gd name="connsiteX14" fmla="*/ 1255594 w 2026693"/>
              <a:gd name="connsiteY14" fmla="*/ 361666 h 4230806"/>
              <a:gd name="connsiteX15" fmla="*/ 1235123 w 2026693"/>
              <a:gd name="connsiteY15" fmla="*/ 402609 h 4230806"/>
              <a:gd name="connsiteX16" fmla="*/ 1214651 w 2026693"/>
              <a:gd name="connsiteY16" fmla="*/ 450376 h 4230806"/>
              <a:gd name="connsiteX17" fmla="*/ 1180532 w 2026693"/>
              <a:gd name="connsiteY17" fmla="*/ 484496 h 4230806"/>
              <a:gd name="connsiteX18" fmla="*/ 1153236 w 2026693"/>
              <a:gd name="connsiteY18" fmla="*/ 518615 h 4230806"/>
              <a:gd name="connsiteX19" fmla="*/ 1091821 w 2026693"/>
              <a:gd name="connsiteY19" fmla="*/ 586854 h 4230806"/>
              <a:gd name="connsiteX20" fmla="*/ 1071349 w 2026693"/>
              <a:gd name="connsiteY20" fmla="*/ 627797 h 4230806"/>
              <a:gd name="connsiteX21" fmla="*/ 1057702 w 2026693"/>
              <a:gd name="connsiteY21" fmla="*/ 648269 h 4230806"/>
              <a:gd name="connsiteX22" fmla="*/ 1009935 w 2026693"/>
              <a:gd name="connsiteY22" fmla="*/ 736979 h 4230806"/>
              <a:gd name="connsiteX23" fmla="*/ 989463 w 2026693"/>
              <a:gd name="connsiteY23" fmla="*/ 764275 h 4230806"/>
              <a:gd name="connsiteX24" fmla="*/ 955343 w 2026693"/>
              <a:gd name="connsiteY24" fmla="*/ 818866 h 4230806"/>
              <a:gd name="connsiteX25" fmla="*/ 873457 w 2026693"/>
              <a:gd name="connsiteY25" fmla="*/ 852985 h 4230806"/>
              <a:gd name="connsiteX26" fmla="*/ 839338 w 2026693"/>
              <a:gd name="connsiteY26" fmla="*/ 893929 h 4230806"/>
              <a:gd name="connsiteX27" fmla="*/ 818866 w 2026693"/>
              <a:gd name="connsiteY27" fmla="*/ 907576 h 4230806"/>
              <a:gd name="connsiteX28" fmla="*/ 777923 w 2026693"/>
              <a:gd name="connsiteY28" fmla="*/ 941696 h 4230806"/>
              <a:gd name="connsiteX29" fmla="*/ 757451 w 2026693"/>
              <a:gd name="connsiteY29" fmla="*/ 962168 h 4230806"/>
              <a:gd name="connsiteX30" fmla="*/ 689212 w 2026693"/>
              <a:gd name="connsiteY30" fmla="*/ 1003111 h 4230806"/>
              <a:gd name="connsiteX31" fmla="*/ 661917 w 2026693"/>
              <a:gd name="connsiteY31" fmla="*/ 1030406 h 4230806"/>
              <a:gd name="connsiteX32" fmla="*/ 641445 w 2026693"/>
              <a:gd name="connsiteY32" fmla="*/ 1044054 h 4230806"/>
              <a:gd name="connsiteX33" fmla="*/ 580030 w 2026693"/>
              <a:gd name="connsiteY33" fmla="*/ 1091821 h 4230806"/>
              <a:gd name="connsiteX34" fmla="*/ 552735 w 2026693"/>
              <a:gd name="connsiteY34" fmla="*/ 1112293 h 4230806"/>
              <a:gd name="connsiteX35" fmla="*/ 511791 w 2026693"/>
              <a:gd name="connsiteY35" fmla="*/ 1201003 h 4230806"/>
              <a:gd name="connsiteX36" fmla="*/ 498143 w 2026693"/>
              <a:gd name="connsiteY36" fmla="*/ 1228299 h 4230806"/>
              <a:gd name="connsiteX37" fmla="*/ 484496 w 2026693"/>
              <a:gd name="connsiteY37" fmla="*/ 1255594 h 4230806"/>
              <a:gd name="connsiteX38" fmla="*/ 477672 w 2026693"/>
              <a:gd name="connsiteY38" fmla="*/ 1289714 h 4230806"/>
              <a:gd name="connsiteX39" fmla="*/ 464024 w 2026693"/>
              <a:gd name="connsiteY39" fmla="*/ 1317009 h 4230806"/>
              <a:gd name="connsiteX40" fmla="*/ 450376 w 2026693"/>
              <a:gd name="connsiteY40" fmla="*/ 1385248 h 4230806"/>
              <a:gd name="connsiteX41" fmla="*/ 457200 w 2026693"/>
              <a:gd name="connsiteY41" fmla="*/ 1624084 h 4230806"/>
              <a:gd name="connsiteX42" fmla="*/ 484496 w 2026693"/>
              <a:gd name="connsiteY42" fmla="*/ 1665027 h 4230806"/>
              <a:gd name="connsiteX43" fmla="*/ 498143 w 2026693"/>
              <a:gd name="connsiteY43" fmla="*/ 1685499 h 4230806"/>
              <a:gd name="connsiteX44" fmla="*/ 484496 w 2026693"/>
              <a:gd name="connsiteY44" fmla="*/ 1835624 h 4230806"/>
              <a:gd name="connsiteX45" fmla="*/ 450376 w 2026693"/>
              <a:gd name="connsiteY45" fmla="*/ 1931159 h 4230806"/>
              <a:gd name="connsiteX46" fmla="*/ 423081 w 2026693"/>
              <a:gd name="connsiteY46" fmla="*/ 1951630 h 4230806"/>
              <a:gd name="connsiteX47" fmla="*/ 409433 w 2026693"/>
              <a:gd name="connsiteY47" fmla="*/ 1978926 h 4230806"/>
              <a:gd name="connsiteX48" fmla="*/ 395785 w 2026693"/>
              <a:gd name="connsiteY48" fmla="*/ 2047165 h 4230806"/>
              <a:gd name="connsiteX49" fmla="*/ 402609 w 2026693"/>
              <a:gd name="connsiteY49" fmla="*/ 2067636 h 4230806"/>
              <a:gd name="connsiteX50" fmla="*/ 395785 w 2026693"/>
              <a:gd name="connsiteY50" fmla="*/ 2094932 h 4230806"/>
              <a:gd name="connsiteX51" fmla="*/ 334370 w 2026693"/>
              <a:gd name="connsiteY51" fmla="*/ 2176818 h 4230806"/>
              <a:gd name="connsiteX52" fmla="*/ 327546 w 2026693"/>
              <a:gd name="connsiteY52" fmla="*/ 2210938 h 4230806"/>
              <a:gd name="connsiteX53" fmla="*/ 300251 w 2026693"/>
              <a:gd name="connsiteY53" fmla="*/ 2231409 h 4230806"/>
              <a:gd name="connsiteX54" fmla="*/ 252484 w 2026693"/>
              <a:gd name="connsiteY54" fmla="*/ 2292824 h 4230806"/>
              <a:gd name="connsiteX55" fmla="*/ 225188 w 2026693"/>
              <a:gd name="connsiteY55" fmla="*/ 2395182 h 4230806"/>
              <a:gd name="connsiteX56" fmla="*/ 204717 w 2026693"/>
              <a:gd name="connsiteY56" fmla="*/ 2477069 h 4230806"/>
              <a:gd name="connsiteX57" fmla="*/ 170597 w 2026693"/>
              <a:gd name="connsiteY57" fmla="*/ 2538484 h 4230806"/>
              <a:gd name="connsiteX58" fmla="*/ 136478 w 2026693"/>
              <a:gd name="connsiteY58" fmla="*/ 2627194 h 4230806"/>
              <a:gd name="connsiteX59" fmla="*/ 129654 w 2026693"/>
              <a:gd name="connsiteY59" fmla="*/ 2674962 h 4230806"/>
              <a:gd name="connsiteX60" fmla="*/ 116006 w 2026693"/>
              <a:gd name="connsiteY60" fmla="*/ 2695433 h 4230806"/>
              <a:gd name="connsiteX61" fmla="*/ 109182 w 2026693"/>
              <a:gd name="connsiteY61" fmla="*/ 2722729 h 4230806"/>
              <a:gd name="connsiteX62" fmla="*/ 102358 w 2026693"/>
              <a:gd name="connsiteY62" fmla="*/ 2743200 h 4230806"/>
              <a:gd name="connsiteX63" fmla="*/ 95535 w 2026693"/>
              <a:gd name="connsiteY63" fmla="*/ 2797791 h 4230806"/>
              <a:gd name="connsiteX64" fmla="*/ 68239 w 2026693"/>
              <a:gd name="connsiteY64" fmla="*/ 2859206 h 4230806"/>
              <a:gd name="connsiteX65" fmla="*/ 40943 w 2026693"/>
              <a:gd name="connsiteY65" fmla="*/ 2988860 h 4230806"/>
              <a:gd name="connsiteX66" fmla="*/ 27296 w 2026693"/>
              <a:gd name="connsiteY66" fmla="*/ 3070747 h 4230806"/>
              <a:gd name="connsiteX67" fmla="*/ 20472 w 2026693"/>
              <a:gd name="connsiteY67" fmla="*/ 3132162 h 4230806"/>
              <a:gd name="connsiteX68" fmla="*/ 20472 w 2026693"/>
              <a:gd name="connsiteY68" fmla="*/ 3316406 h 4230806"/>
              <a:gd name="connsiteX69" fmla="*/ 0 w 2026693"/>
              <a:gd name="connsiteY69" fmla="*/ 3821374 h 4230806"/>
              <a:gd name="connsiteX70" fmla="*/ 6824 w 2026693"/>
              <a:gd name="connsiteY70" fmla="*/ 3951027 h 4230806"/>
              <a:gd name="connsiteX71" fmla="*/ 20472 w 2026693"/>
              <a:gd name="connsiteY71" fmla="*/ 4046562 h 4230806"/>
              <a:gd name="connsiteX72" fmla="*/ 27296 w 2026693"/>
              <a:gd name="connsiteY72" fmla="*/ 4073857 h 4230806"/>
              <a:gd name="connsiteX73" fmla="*/ 40943 w 2026693"/>
              <a:gd name="connsiteY73" fmla="*/ 4094329 h 4230806"/>
              <a:gd name="connsiteX74" fmla="*/ 61415 w 2026693"/>
              <a:gd name="connsiteY74" fmla="*/ 4176215 h 4230806"/>
              <a:gd name="connsiteX75" fmla="*/ 47767 w 2026693"/>
              <a:gd name="connsiteY75" fmla="*/ 4230806 h 423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026693" h="4230806">
                <a:moveTo>
                  <a:pt x="2026693" y="0"/>
                </a:moveTo>
                <a:cubicBezTo>
                  <a:pt x="2020148" y="595"/>
                  <a:pt x="1946941" y="3372"/>
                  <a:pt x="1924335" y="13648"/>
                </a:cubicBezTo>
                <a:cubicBezTo>
                  <a:pt x="1825248" y="58688"/>
                  <a:pt x="1933987" y="29460"/>
                  <a:pt x="1808329" y="54591"/>
                </a:cubicBezTo>
                <a:cubicBezTo>
                  <a:pt x="1790132" y="65964"/>
                  <a:pt x="1772931" y="79114"/>
                  <a:pt x="1753738" y="88711"/>
                </a:cubicBezTo>
                <a:cubicBezTo>
                  <a:pt x="1745349" y="92905"/>
                  <a:pt x="1735460" y="92958"/>
                  <a:pt x="1726442" y="95535"/>
                </a:cubicBezTo>
                <a:cubicBezTo>
                  <a:pt x="1719526" y="97511"/>
                  <a:pt x="1712404" y="99142"/>
                  <a:pt x="1705970" y="102359"/>
                </a:cubicBezTo>
                <a:cubicBezTo>
                  <a:pt x="1624814" y="142936"/>
                  <a:pt x="1733138" y="106115"/>
                  <a:pt x="1596788" y="143302"/>
                </a:cubicBezTo>
                <a:cubicBezTo>
                  <a:pt x="1580866" y="152400"/>
                  <a:pt x="1565423" y="162396"/>
                  <a:pt x="1549021" y="170597"/>
                </a:cubicBezTo>
                <a:cubicBezTo>
                  <a:pt x="1542587" y="173814"/>
                  <a:pt x="1534717" y="173720"/>
                  <a:pt x="1528549" y="177421"/>
                </a:cubicBezTo>
                <a:cubicBezTo>
                  <a:pt x="1511770" y="187488"/>
                  <a:pt x="1498487" y="203209"/>
                  <a:pt x="1480782" y="211541"/>
                </a:cubicBezTo>
                <a:cubicBezTo>
                  <a:pt x="1459295" y="221653"/>
                  <a:pt x="1435289" y="225188"/>
                  <a:pt x="1412543" y="232012"/>
                </a:cubicBezTo>
                <a:cubicBezTo>
                  <a:pt x="1336362" y="292958"/>
                  <a:pt x="1370359" y="273576"/>
                  <a:pt x="1317009" y="300251"/>
                </a:cubicBezTo>
                <a:cubicBezTo>
                  <a:pt x="1310185" y="307075"/>
                  <a:pt x="1302716" y="313309"/>
                  <a:pt x="1296538" y="320723"/>
                </a:cubicBezTo>
                <a:cubicBezTo>
                  <a:pt x="1291288" y="327023"/>
                  <a:pt x="1288689" y="335395"/>
                  <a:pt x="1282890" y="341194"/>
                </a:cubicBezTo>
                <a:cubicBezTo>
                  <a:pt x="1274848" y="349236"/>
                  <a:pt x="1264693" y="354842"/>
                  <a:pt x="1255594" y="361666"/>
                </a:cubicBezTo>
                <a:cubicBezTo>
                  <a:pt x="1248770" y="375314"/>
                  <a:pt x="1241517" y="388755"/>
                  <a:pt x="1235123" y="402609"/>
                </a:cubicBezTo>
                <a:cubicBezTo>
                  <a:pt x="1227864" y="418338"/>
                  <a:pt x="1224260" y="435962"/>
                  <a:pt x="1214651" y="450376"/>
                </a:cubicBezTo>
                <a:cubicBezTo>
                  <a:pt x="1205729" y="463759"/>
                  <a:pt x="1191292" y="472541"/>
                  <a:pt x="1180532" y="484496"/>
                </a:cubicBezTo>
                <a:cubicBezTo>
                  <a:pt x="1170789" y="495322"/>
                  <a:pt x="1162912" y="507729"/>
                  <a:pt x="1153236" y="518615"/>
                </a:cubicBezTo>
                <a:cubicBezTo>
                  <a:pt x="1098746" y="579915"/>
                  <a:pt x="1154379" y="506423"/>
                  <a:pt x="1091821" y="586854"/>
                </a:cubicBezTo>
                <a:cubicBezTo>
                  <a:pt x="1064444" y="622053"/>
                  <a:pt x="1089308" y="591879"/>
                  <a:pt x="1071349" y="627797"/>
                </a:cubicBezTo>
                <a:cubicBezTo>
                  <a:pt x="1067681" y="635132"/>
                  <a:pt x="1061629" y="641069"/>
                  <a:pt x="1057702" y="648269"/>
                </a:cubicBezTo>
                <a:cubicBezTo>
                  <a:pt x="1031598" y="696127"/>
                  <a:pt x="1036229" y="697537"/>
                  <a:pt x="1009935" y="736979"/>
                </a:cubicBezTo>
                <a:cubicBezTo>
                  <a:pt x="1003626" y="746442"/>
                  <a:pt x="995491" y="754630"/>
                  <a:pt x="989463" y="764275"/>
                </a:cubicBezTo>
                <a:cubicBezTo>
                  <a:pt x="980666" y="778350"/>
                  <a:pt x="970809" y="809587"/>
                  <a:pt x="955343" y="818866"/>
                </a:cubicBezTo>
                <a:cubicBezTo>
                  <a:pt x="929987" y="834079"/>
                  <a:pt x="900752" y="841612"/>
                  <a:pt x="873457" y="852985"/>
                </a:cubicBezTo>
                <a:cubicBezTo>
                  <a:pt x="862084" y="866633"/>
                  <a:pt x="851900" y="881367"/>
                  <a:pt x="839338" y="893929"/>
                </a:cubicBezTo>
                <a:cubicBezTo>
                  <a:pt x="833539" y="899728"/>
                  <a:pt x="825340" y="902541"/>
                  <a:pt x="818866" y="907576"/>
                </a:cubicBezTo>
                <a:cubicBezTo>
                  <a:pt x="804843" y="918483"/>
                  <a:pt x="791201" y="929893"/>
                  <a:pt x="777923" y="941696"/>
                </a:cubicBezTo>
                <a:cubicBezTo>
                  <a:pt x="770710" y="948108"/>
                  <a:pt x="765386" y="956675"/>
                  <a:pt x="757451" y="962168"/>
                </a:cubicBezTo>
                <a:cubicBezTo>
                  <a:pt x="735641" y="977267"/>
                  <a:pt x="707969" y="984354"/>
                  <a:pt x="689212" y="1003111"/>
                </a:cubicBezTo>
                <a:cubicBezTo>
                  <a:pt x="680114" y="1012209"/>
                  <a:pt x="671686" y="1022032"/>
                  <a:pt x="661917" y="1030406"/>
                </a:cubicBezTo>
                <a:cubicBezTo>
                  <a:pt x="655690" y="1035743"/>
                  <a:pt x="648006" y="1039133"/>
                  <a:pt x="641445" y="1044054"/>
                </a:cubicBezTo>
                <a:cubicBezTo>
                  <a:pt x="620697" y="1059615"/>
                  <a:pt x="600586" y="1076008"/>
                  <a:pt x="580030" y="1091821"/>
                </a:cubicBezTo>
                <a:cubicBezTo>
                  <a:pt x="571015" y="1098755"/>
                  <a:pt x="552735" y="1112293"/>
                  <a:pt x="552735" y="1112293"/>
                </a:cubicBezTo>
                <a:cubicBezTo>
                  <a:pt x="537869" y="1156891"/>
                  <a:pt x="549129" y="1126329"/>
                  <a:pt x="511791" y="1201003"/>
                </a:cubicBezTo>
                <a:lnTo>
                  <a:pt x="498143" y="1228299"/>
                </a:lnTo>
                <a:lnTo>
                  <a:pt x="484496" y="1255594"/>
                </a:lnTo>
                <a:cubicBezTo>
                  <a:pt x="482221" y="1266967"/>
                  <a:pt x="481340" y="1278711"/>
                  <a:pt x="477672" y="1289714"/>
                </a:cubicBezTo>
                <a:cubicBezTo>
                  <a:pt x="474455" y="1299364"/>
                  <a:pt x="466819" y="1307228"/>
                  <a:pt x="464024" y="1317009"/>
                </a:cubicBezTo>
                <a:cubicBezTo>
                  <a:pt x="457651" y="1339313"/>
                  <a:pt x="454925" y="1362502"/>
                  <a:pt x="450376" y="1385248"/>
                </a:cubicBezTo>
                <a:cubicBezTo>
                  <a:pt x="452651" y="1464860"/>
                  <a:pt x="447559" y="1545025"/>
                  <a:pt x="457200" y="1624084"/>
                </a:cubicBezTo>
                <a:cubicBezTo>
                  <a:pt x="459186" y="1640366"/>
                  <a:pt x="475398" y="1651379"/>
                  <a:pt x="484496" y="1665027"/>
                </a:cubicBezTo>
                <a:lnTo>
                  <a:pt x="498143" y="1685499"/>
                </a:lnTo>
                <a:cubicBezTo>
                  <a:pt x="493173" y="1769996"/>
                  <a:pt x="498158" y="1776423"/>
                  <a:pt x="484496" y="1835624"/>
                </a:cubicBezTo>
                <a:cubicBezTo>
                  <a:pt x="477360" y="1866548"/>
                  <a:pt x="470928" y="1904734"/>
                  <a:pt x="450376" y="1931159"/>
                </a:cubicBezTo>
                <a:cubicBezTo>
                  <a:pt x="443394" y="1940136"/>
                  <a:pt x="432179" y="1944806"/>
                  <a:pt x="423081" y="1951630"/>
                </a:cubicBezTo>
                <a:cubicBezTo>
                  <a:pt x="418532" y="1960729"/>
                  <a:pt x="413005" y="1969401"/>
                  <a:pt x="409433" y="1978926"/>
                </a:cubicBezTo>
                <a:cubicBezTo>
                  <a:pt x="403325" y="1995214"/>
                  <a:pt x="398144" y="2033012"/>
                  <a:pt x="395785" y="2047165"/>
                </a:cubicBezTo>
                <a:cubicBezTo>
                  <a:pt x="398060" y="2053989"/>
                  <a:pt x="402609" y="2060443"/>
                  <a:pt x="402609" y="2067636"/>
                </a:cubicBezTo>
                <a:cubicBezTo>
                  <a:pt x="402609" y="2077015"/>
                  <a:pt x="399979" y="2086543"/>
                  <a:pt x="395785" y="2094932"/>
                </a:cubicBezTo>
                <a:cubicBezTo>
                  <a:pt x="361913" y="2162677"/>
                  <a:pt x="373423" y="2150784"/>
                  <a:pt x="334370" y="2176818"/>
                </a:cubicBezTo>
                <a:cubicBezTo>
                  <a:pt x="332095" y="2188191"/>
                  <a:pt x="333693" y="2201102"/>
                  <a:pt x="327546" y="2210938"/>
                </a:cubicBezTo>
                <a:cubicBezTo>
                  <a:pt x="321518" y="2220582"/>
                  <a:pt x="307936" y="2223025"/>
                  <a:pt x="300251" y="2231409"/>
                </a:cubicBezTo>
                <a:cubicBezTo>
                  <a:pt x="282726" y="2250527"/>
                  <a:pt x="268406" y="2272352"/>
                  <a:pt x="252484" y="2292824"/>
                </a:cubicBezTo>
                <a:cubicBezTo>
                  <a:pt x="238925" y="2374176"/>
                  <a:pt x="255006" y="2290818"/>
                  <a:pt x="225188" y="2395182"/>
                </a:cubicBezTo>
                <a:cubicBezTo>
                  <a:pt x="217459" y="2422235"/>
                  <a:pt x="214733" y="2450777"/>
                  <a:pt x="204717" y="2477069"/>
                </a:cubicBezTo>
                <a:cubicBezTo>
                  <a:pt x="196380" y="2498954"/>
                  <a:pt x="181070" y="2517538"/>
                  <a:pt x="170597" y="2538484"/>
                </a:cubicBezTo>
                <a:cubicBezTo>
                  <a:pt x="153174" y="2573330"/>
                  <a:pt x="148367" y="2591529"/>
                  <a:pt x="136478" y="2627194"/>
                </a:cubicBezTo>
                <a:cubicBezTo>
                  <a:pt x="134203" y="2643117"/>
                  <a:pt x="134276" y="2659556"/>
                  <a:pt x="129654" y="2674962"/>
                </a:cubicBezTo>
                <a:cubicBezTo>
                  <a:pt x="127297" y="2682817"/>
                  <a:pt x="119237" y="2687895"/>
                  <a:pt x="116006" y="2695433"/>
                </a:cubicBezTo>
                <a:cubicBezTo>
                  <a:pt x="112311" y="2704053"/>
                  <a:pt x="111759" y="2713711"/>
                  <a:pt x="109182" y="2722729"/>
                </a:cubicBezTo>
                <a:cubicBezTo>
                  <a:pt x="107206" y="2729645"/>
                  <a:pt x="104633" y="2736376"/>
                  <a:pt x="102358" y="2743200"/>
                </a:cubicBezTo>
                <a:cubicBezTo>
                  <a:pt x="100084" y="2761397"/>
                  <a:pt x="98815" y="2779748"/>
                  <a:pt x="95535" y="2797791"/>
                </a:cubicBezTo>
                <a:cubicBezTo>
                  <a:pt x="92207" y="2816097"/>
                  <a:pt x="74277" y="2847131"/>
                  <a:pt x="68239" y="2859206"/>
                </a:cubicBezTo>
                <a:cubicBezTo>
                  <a:pt x="55984" y="2908227"/>
                  <a:pt x="52096" y="2921941"/>
                  <a:pt x="40943" y="2988860"/>
                </a:cubicBezTo>
                <a:cubicBezTo>
                  <a:pt x="36394" y="3016156"/>
                  <a:pt x="31209" y="3043353"/>
                  <a:pt x="27296" y="3070747"/>
                </a:cubicBezTo>
                <a:cubicBezTo>
                  <a:pt x="24383" y="3091138"/>
                  <a:pt x="22747" y="3111690"/>
                  <a:pt x="20472" y="3132162"/>
                </a:cubicBezTo>
                <a:cubicBezTo>
                  <a:pt x="34947" y="3233485"/>
                  <a:pt x="24675" y="3139894"/>
                  <a:pt x="20472" y="3316406"/>
                </a:cubicBezTo>
                <a:cubicBezTo>
                  <a:pt x="9013" y="3797694"/>
                  <a:pt x="42883" y="3606964"/>
                  <a:pt x="0" y="3821374"/>
                </a:cubicBezTo>
                <a:cubicBezTo>
                  <a:pt x="2275" y="3864592"/>
                  <a:pt x="2906" y="3907927"/>
                  <a:pt x="6824" y="3951027"/>
                </a:cubicBezTo>
                <a:cubicBezTo>
                  <a:pt x="9736" y="3983063"/>
                  <a:pt x="15183" y="4014831"/>
                  <a:pt x="20472" y="4046562"/>
                </a:cubicBezTo>
                <a:cubicBezTo>
                  <a:pt x="22014" y="4055813"/>
                  <a:pt x="23602" y="4065237"/>
                  <a:pt x="27296" y="4073857"/>
                </a:cubicBezTo>
                <a:cubicBezTo>
                  <a:pt x="30527" y="4081395"/>
                  <a:pt x="36394" y="4087505"/>
                  <a:pt x="40943" y="4094329"/>
                </a:cubicBezTo>
                <a:cubicBezTo>
                  <a:pt x="47767" y="4121624"/>
                  <a:pt x="60010" y="4148115"/>
                  <a:pt x="61415" y="4176215"/>
                </a:cubicBezTo>
                <a:cubicBezTo>
                  <a:pt x="62352" y="4194949"/>
                  <a:pt x="47767" y="4230806"/>
                  <a:pt x="47767" y="423080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7B467F-489A-BC61-A83D-90A839A03D2E}"/>
              </a:ext>
            </a:extLst>
          </p:cNvPr>
          <p:cNvSpPr/>
          <p:nvPr/>
        </p:nvSpPr>
        <p:spPr>
          <a:xfrm>
            <a:off x="3345881" y="4094132"/>
            <a:ext cx="2111906" cy="523220"/>
          </a:xfrm>
          <a:prstGeom prst="rect">
            <a:avLst/>
          </a:prstGeom>
          <a:noFill/>
        </p:spPr>
        <p:txBody>
          <a:bodyPr wrap="square" lIns="91440" tIns="45720" rIns="91440" bIns="45720">
            <a:spAutoFit/>
          </a:bodyPr>
          <a:lstStyle/>
          <a:p>
            <a:pPr algn="ctr"/>
            <a:r>
              <a:rPr lang="en-US" sz="1400" b="1" cap="none" spc="50" dirty="0">
                <a:ln w="9525" cmpd="sng">
                  <a:solidFill>
                    <a:schemeClr val="accent1"/>
                  </a:solidFill>
                  <a:prstDash val="solid"/>
                </a:ln>
                <a:solidFill>
                  <a:srgbClr val="70AD47">
                    <a:tint val="1000"/>
                  </a:srgbClr>
                </a:solidFill>
                <a:effectLst>
                  <a:glow rad="38100">
                    <a:schemeClr val="accent1">
                      <a:alpha val="40000"/>
                    </a:schemeClr>
                  </a:glow>
                </a:effectLst>
              </a:rPr>
              <a:t>B-TMS#257-00-00-006</a:t>
            </a:r>
          </a:p>
          <a:p>
            <a:pPr algn="ctr"/>
            <a:r>
              <a:rPr lang="en-US" sz="1400" b="1" spc="50" dirty="0">
                <a:ln w="9525" cmpd="sng">
                  <a:solidFill>
                    <a:schemeClr val="accent1"/>
                  </a:solidFill>
                  <a:prstDash val="solid"/>
                </a:ln>
                <a:solidFill>
                  <a:srgbClr val="70AD47">
                    <a:tint val="1000"/>
                  </a:srgbClr>
                </a:solidFill>
                <a:effectLst>
                  <a:glow rad="38100">
                    <a:schemeClr val="accent1">
                      <a:alpha val="40000"/>
                    </a:schemeClr>
                  </a:glow>
                </a:effectLst>
              </a:rPr>
              <a:t>Ownership-USA</a:t>
            </a:r>
            <a:endParaRPr lang="en-US" sz="1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Rectangle 4">
            <a:extLst>
              <a:ext uri="{FF2B5EF4-FFF2-40B4-BE49-F238E27FC236}">
                <a16:creationId xmlns:a16="http://schemas.microsoft.com/office/drawing/2014/main" id="{CA8F3002-FCBF-9B3F-5614-18ADE55FC6FE}"/>
              </a:ext>
            </a:extLst>
          </p:cNvPr>
          <p:cNvSpPr/>
          <p:nvPr/>
        </p:nvSpPr>
        <p:spPr>
          <a:xfrm>
            <a:off x="4227609" y="4839756"/>
            <a:ext cx="2111906" cy="523220"/>
          </a:xfrm>
          <a:prstGeom prst="rect">
            <a:avLst/>
          </a:prstGeom>
          <a:noFill/>
        </p:spPr>
        <p:txBody>
          <a:bodyPr wrap="square" lIns="91440" tIns="45720" rIns="91440" bIns="45720">
            <a:spAutoFit/>
          </a:bodyPr>
          <a:lstStyle/>
          <a:p>
            <a:pPr algn="ctr"/>
            <a:r>
              <a:rPr lang="en-US" sz="1400" b="1" spc="50" dirty="0">
                <a:ln w="9525" cmpd="sng">
                  <a:solidFill>
                    <a:schemeClr val="accent1"/>
                  </a:solidFill>
                  <a:prstDash val="solid"/>
                </a:ln>
                <a:solidFill>
                  <a:srgbClr val="70AD47">
                    <a:tint val="1000"/>
                  </a:srgbClr>
                </a:solidFill>
                <a:effectLst>
                  <a:glow rad="38100">
                    <a:schemeClr val="accent1">
                      <a:alpha val="40000"/>
                    </a:schemeClr>
                  </a:glow>
                </a:effectLst>
              </a:rPr>
              <a:t>C</a:t>
            </a:r>
            <a:r>
              <a:rPr lang="en-US" sz="1400" b="1" cap="none" spc="50" dirty="0">
                <a:ln w="9525" cmpd="sng">
                  <a:solidFill>
                    <a:schemeClr val="accent1"/>
                  </a:solidFill>
                  <a:prstDash val="solid"/>
                </a:ln>
                <a:solidFill>
                  <a:srgbClr val="70AD47">
                    <a:tint val="1000"/>
                  </a:srgbClr>
                </a:solidFill>
                <a:effectLst>
                  <a:glow rad="38100">
                    <a:schemeClr val="accent1">
                      <a:alpha val="40000"/>
                    </a:schemeClr>
                  </a:glow>
                </a:effectLst>
              </a:rPr>
              <a:t>-TMS#6250000011</a:t>
            </a:r>
          </a:p>
          <a:p>
            <a:pPr algn="ctr"/>
            <a:r>
              <a:rPr lang="en-US" sz="1400" b="1" spc="50" dirty="0">
                <a:ln w="9525" cmpd="sng">
                  <a:solidFill>
                    <a:schemeClr val="accent1"/>
                  </a:solidFill>
                  <a:prstDash val="solid"/>
                </a:ln>
                <a:solidFill>
                  <a:srgbClr val="70AD47">
                    <a:tint val="1000"/>
                  </a:srgbClr>
                </a:solidFill>
                <a:effectLst>
                  <a:glow rad="38100">
                    <a:schemeClr val="accent1">
                      <a:alpha val="40000"/>
                    </a:schemeClr>
                  </a:glow>
                </a:effectLst>
              </a:rPr>
              <a:t>Ownership-USA</a:t>
            </a:r>
            <a:endParaRPr lang="en-US" sz="1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67202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iagram, engineering drawing&#10;&#10;Description automatically generated">
            <a:extLst>
              <a:ext uri="{FF2B5EF4-FFF2-40B4-BE49-F238E27FC236}">
                <a16:creationId xmlns:a16="http://schemas.microsoft.com/office/drawing/2014/main" id="{67547342-438C-E7E8-8817-99A165288708}"/>
              </a:ext>
            </a:extLst>
          </p:cNvPr>
          <p:cNvPicPr>
            <a:picLocks noChangeAspect="1"/>
          </p:cNvPicPr>
          <p:nvPr/>
        </p:nvPicPr>
        <p:blipFill rotWithShape="1">
          <a:blip r:embed="rId3">
            <a:extLst>
              <a:ext uri="{28A0092B-C50C-407E-A947-70E740481C1C}">
                <a14:useLocalDpi xmlns:a14="http://schemas.microsoft.com/office/drawing/2010/main" val="0"/>
              </a:ext>
            </a:extLst>
          </a:blip>
          <a:srcRect l="3395" r="1789" b="26169"/>
          <a:stretch/>
        </p:blipFill>
        <p:spPr>
          <a:xfrm>
            <a:off x="316029" y="1270795"/>
            <a:ext cx="11559941" cy="4316410"/>
          </a:xfrm>
          <a:prstGeom prst="rect">
            <a:avLst/>
          </a:prstGeom>
        </p:spPr>
      </p:pic>
      <p:sp>
        <p:nvSpPr>
          <p:cNvPr id="6" name="Oval 5">
            <a:extLst>
              <a:ext uri="{FF2B5EF4-FFF2-40B4-BE49-F238E27FC236}">
                <a16:creationId xmlns:a16="http://schemas.microsoft.com/office/drawing/2014/main" id="{1FC3B0F2-D2BF-6B20-DF4B-78853EDCA067}"/>
              </a:ext>
            </a:extLst>
          </p:cNvPr>
          <p:cNvSpPr/>
          <p:nvPr/>
        </p:nvSpPr>
        <p:spPr>
          <a:xfrm rot="20180354">
            <a:off x="486050" y="2842974"/>
            <a:ext cx="4815427" cy="1855975"/>
          </a:xfrm>
          <a:prstGeom prst="ellipse">
            <a:avLst/>
          </a:prstGeom>
          <a:solidFill>
            <a:srgbClr val="FFFF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D617A5-92D6-5FE0-6837-4C0D9215BA8B}"/>
              </a:ext>
            </a:extLst>
          </p:cNvPr>
          <p:cNvPicPr>
            <a:picLocks noChangeAspect="1"/>
          </p:cNvPicPr>
          <p:nvPr/>
        </p:nvPicPr>
        <p:blipFill rotWithShape="1">
          <a:blip r:embed="rId4">
            <a:extLst>
              <a:ext uri="{28A0092B-C50C-407E-A947-70E740481C1C}">
                <a14:useLocalDpi xmlns:a14="http://schemas.microsoft.com/office/drawing/2010/main" val="0"/>
              </a:ext>
            </a:extLst>
          </a:blip>
          <a:srcRect r="6638"/>
          <a:stretch/>
        </p:blipFill>
        <p:spPr>
          <a:xfrm>
            <a:off x="316027" y="1270794"/>
            <a:ext cx="11382682" cy="4391343"/>
          </a:xfrm>
          <a:prstGeom prst="rect">
            <a:avLst/>
          </a:prstGeom>
        </p:spPr>
      </p:pic>
      <p:sp>
        <p:nvSpPr>
          <p:cNvPr id="7" name="Oval 6">
            <a:extLst>
              <a:ext uri="{FF2B5EF4-FFF2-40B4-BE49-F238E27FC236}">
                <a16:creationId xmlns:a16="http://schemas.microsoft.com/office/drawing/2014/main" id="{B1BC5920-8A07-DF92-267E-38B1754AEDB9}"/>
              </a:ext>
            </a:extLst>
          </p:cNvPr>
          <p:cNvSpPr/>
          <p:nvPr/>
        </p:nvSpPr>
        <p:spPr>
          <a:xfrm rot="1767841">
            <a:off x="3236742" y="2492041"/>
            <a:ext cx="4829086" cy="1577879"/>
          </a:xfrm>
          <a:prstGeom prst="ellipse">
            <a:avLst/>
          </a:prstGeom>
          <a:solidFill>
            <a:srgbClr val="FFFF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330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64EF8B-A421-68AD-24FD-5FA4A7312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051" y="332581"/>
            <a:ext cx="7131897" cy="5861833"/>
          </a:xfrm>
          <a:prstGeom prst="rect">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E94E2627-2E49-1C52-DAF6-67F1D6A4DB87}"/>
              </a:ext>
            </a:extLst>
          </p:cNvPr>
          <p:cNvSpPr/>
          <p:nvPr/>
        </p:nvSpPr>
        <p:spPr>
          <a:xfrm>
            <a:off x="3376373" y="1676813"/>
            <a:ext cx="2111906" cy="307777"/>
          </a:xfrm>
          <a:prstGeom prst="rect">
            <a:avLst/>
          </a:prstGeom>
          <a:noFill/>
        </p:spPr>
        <p:txBody>
          <a:bodyPr wrap="square" lIns="91440" tIns="45720" rIns="91440" bIns="45720">
            <a:spAutoFit/>
          </a:bodyPr>
          <a:lstStyle/>
          <a:p>
            <a:pPr algn="ctr"/>
            <a:r>
              <a:rPr lang="en-US" sz="1400" b="1" cap="none" spc="50" dirty="0">
                <a:ln w="9525" cmpd="sng">
                  <a:solidFill>
                    <a:schemeClr val="accent1"/>
                  </a:solidFill>
                  <a:prstDash val="solid"/>
                </a:ln>
                <a:solidFill>
                  <a:srgbClr val="70AD47">
                    <a:tint val="1000"/>
                  </a:srgbClr>
                </a:solidFill>
                <a:effectLst>
                  <a:glow rad="38100">
                    <a:schemeClr val="accent1">
                      <a:alpha val="40000"/>
                    </a:schemeClr>
                  </a:glow>
                </a:effectLst>
              </a:rPr>
              <a:t>B-TMS#-USFS</a:t>
            </a:r>
          </a:p>
        </p:txBody>
      </p:sp>
      <p:sp>
        <p:nvSpPr>
          <p:cNvPr id="11" name="Freeform: Shape 10">
            <a:extLst>
              <a:ext uri="{FF2B5EF4-FFF2-40B4-BE49-F238E27FC236}">
                <a16:creationId xmlns:a16="http://schemas.microsoft.com/office/drawing/2014/main" id="{71EBE504-2273-DB8B-FDA5-7744C8FC46C6}"/>
              </a:ext>
            </a:extLst>
          </p:cNvPr>
          <p:cNvSpPr/>
          <p:nvPr/>
        </p:nvSpPr>
        <p:spPr>
          <a:xfrm>
            <a:off x="5056496" y="1378424"/>
            <a:ext cx="2197289" cy="3521122"/>
          </a:xfrm>
          <a:custGeom>
            <a:avLst/>
            <a:gdLst>
              <a:gd name="connsiteX0" fmla="*/ 0 w 2197289"/>
              <a:gd name="connsiteY0" fmla="*/ 3521122 h 3521122"/>
              <a:gd name="connsiteX1" fmla="*/ 163773 w 2197289"/>
              <a:gd name="connsiteY1" fmla="*/ 3480179 h 3521122"/>
              <a:gd name="connsiteX2" fmla="*/ 218364 w 2197289"/>
              <a:gd name="connsiteY2" fmla="*/ 3459707 h 3521122"/>
              <a:gd name="connsiteX3" fmla="*/ 245659 w 2197289"/>
              <a:gd name="connsiteY3" fmla="*/ 3452883 h 3521122"/>
              <a:gd name="connsiteX4" fmla="*/ 266131 w 2197289"/>
              <a:gd name="connsiteY4" fmla="*/ 3446060 h 3521122"/>
              <a:gd name="connsiteX5" fmla="*/ 320722 w 2197289"/>
              <a:gd name="connsiteY5" fmla="*/ 3432412 h 3521122"/>
              <a:gd name="connsiteX6" fmla="*/ 354841 w 2197289"/>
              <a:gd name="connsiteY6" fmla="*/ 3418764 h 3521122"/>
              <a:gd name="connsiteX7" fmla="*/ 457200 w 2197289"/>
              <a:gd name="connsiteY7" fmla="*/ 3405116 h 3521122"/>
              <a:gd name="connsiteX8" fmla="*/ 559558 w 2197289"/>
              <a:gd name="connsiteY8" fmla="*/ 3377821 h 3521122"/>
              <a:gd name="connsiteX9" fmla="*/ 580029 w 2197289"/>
              <a:gd name="connsiteY9" fmla="*/ 3370997 h 3521122"/>
              <a:gd name="connsiteX10" fmla="*/ 675564 w 2197289"/>
              <a:gd name="connsiteY10" fmla="*/ 3364173 h 3521122"/>
              <a:gd name="connsiteX11" fmla="*/ 709683 w 2197289"/>
              <a:gd name="connsiteY11" fmla="*/ 3357349 h 3521122"/>
              <a:gd name="connsiteX12" fmla="*/ 791570 w 2197289"/>
              <a:gd name="connsiteY12" fmla="*/ 3336877 h 3521122"/>
              <a:gd name="connsiteX13" fmla="*/ 880280 w 2197289"/>
              <a:gd name="connsiteY13" fmla="*/ 3330054 h 3521122"/>
              <a:gd name="connsiteX14" fmla="*/ 928047 w 2197289"/>
              <a:gd name="connsiteY14" fmla="*/ 3316406 h 3521122"/>
              <a:gd name="connsiteX15" fmla="*/ 955343 w 2197289"/>
              <a:gd name="connsiteY15" fmla="*/ 3309582 h 3521122"/>
              <a:gd name="connsiteX16" fmla="*/ 982638 w 2197289"/>
              <a:gd name="connsiteY16" fmla="*/ 3295934 h 3521122"/>
              <a:gd name="connsiteX17" fmla="*/ 1037229 w 2197289"/>
              <a:gd name="connsiteY17" fmla="*/ 3282286 h 3521122"/>
              <a:gd name="connsiteX18" fmla="*/ 1125940 w 2197289"/>
              <a:gd name="connsiteY18" fmla="*/ 3254991 h 3521122"/>
              <a:gd name="connsiteX19" fmla="*/ 1166883 w 2197289"/>
              <a:gd name="connsiteY19" fmla="*/ 3220872 h 3521122"/>
              <a:gd name="connsiteX20" fmla="*/ 1194179 w 2197289"/>
              <a:gd name="connsiteY20" fmla="*/ 3207224 h 3521122"/>
              <a:gd name="connsiteX21" fmla="*/ 1262417 w 2197289"/>
              <a:gd name="connsiteY21" fmla="*/ 3152633 h 3521122"/>
              <a:gd name="connsiteX22" fmla="*/ 1317008 w 2197289"/>
              <a:gd name="connsiteY22" fmla="*/ 3043451 h 3521122"/>
              <a:gd name="connsiteX23" fmla="*/ 1337480 w 2197289"/>
              <a:gd name="connsiteY23" fmla="*/ 3022979 h 3521122"/>
              <a:gd name="connsiteX24" fmla="*/ 1351128 w 2197289"/>
              <a:gd name="connsiteY24" fmla="*/ 3002507 h 3521122"/>
              <a:gd name="connsiteX25" fmla="*/ 1385247 w 2197289"/>
              <a:gd name="connsiteY25" fmla="*/ 2961564 h 3521122"/>
              <a:gd name="connsiteX26" fmla="*/ 1398895 w 2197289"/>
              <a:gd name="connsiteY26" fmla="*/ 2941092 h 3521122"/>
              <a:gd name="connsiteX27" fmla="*/ 1460310 w 2197289"/>
              <a:gd name="connsiteY27" fmla="*/ 2886501 h 3521122"/>
              <a:gd name="connsiteX28" fmla="*/ 1487605 w 2197289"/>
              <a:gd name="connsiteY28" fmla="*/ 2838734 h 3521122"/>
              <a:gd name="connsiteX29" fmla="*/ 1501253 w 2197289"/>
              <a:gd name="connsiteY29" fmla="*/ 2818263 h 3521122"/>
              <a:gd name="connsiteX30" fmla="*/ 1514901 w 2197289"/>
              <a:gd name="connsiteY30" fmla="*/ 2790967 h 3521122"/>
              <a:gd name="connsiteX31" fmla="*/ 1535373 w 2197289"/>
              <a:gd name="connsiteY31" fmla="*/ 2763672 h 3521122"/>
              <a:gd name="connsiteX32" fmla="*/ 1549020 w 2197289"/>
              <a:gd name="connsiteY32" fmla="*/ 2729552 h 3521122"/>
              <a:gd name="connsiteX33" fmla="*/ 1583140 w 2197289"/>
              <a:gd name="connsiteY33" fmla="*/ 2688609 h 3521122"/>
              <a:gd name="connsiteX34" fmla="*/ 1678674 w 2197289"/>
              <a:gd name="connsiteY34" fmla="*/ 2552131 h 3521122"/>
              <a:gd name="connsiteX35" fmla="*/ 1719617 w 2197289"/>
              <a:gd name="connsiteY35" fmla="*/ 2518012 h 3521122"/>
              <a:gd name="connsiteX36" fmla="*/ 1767385 w 2197289"/>
              <a:gd name="connsiteY36" fmla="*/ 2463421 h 3521122"/>
              <a:gd name="connsiteX37" fmla="*/ 1808328 w 2197289"/>
              <a:gd name="connsiteY37" fmla="*/ 2381534 h 3521122"/>
              <a:gd name="connsiteX38" fmla="*/ 1856095 w 2197289"/>
              <a:gd name="connsiteY38" fmla="*/ 2333767 h 3521122"/>
              <a:gd name="connsiteX39" fmla="*/ 1876567 w 2197289"/>
              <a:gd name="connsiteY39" fmla="*/ 2299648 h 3521122"/>
              <a:gd name="connsiteX40" fmla="*/ 1883391 w 2197289"/>
              <a:gd name="connsiteY40" fmla="*/ 2279176 h 3521122"/>
              <a:gd name="connsiteX41" fmla="*/ 1897038 w 2197289"/>
              <a:gd name="connsiteY41" fmla="*/ 2258704 h 3521122"/>
              <a:gd name="connsiteX42" fmla="*/ 1903862 w 2197289"/>
              <a:gd name="connsiteY42" fmla="*/ 2238233 h 3521122"/>
              <a:gd name="connsiteX43" fmla="*/ 1917510 w 2197289"/>
              <a:gd name="connsiteY43" fmla="*/ 2217761 h 3521122"/>
              <a:gd name="connsiteX44" fmla="*/ 1937982 w 2197289"/>
              <a:gd name="connsiteY44" fmla="*/ 2169994 h 3521122"/>
              <a:gd name="connsiteX45" fmla="*/ 1958453 w 2197289"/>
              <a:gd name="connsiteY45" fmla="*/ 2142698 h 3521122"/>
              <a:gd name="connsiteX46" fmla="*/ 1985749 w 2197289"/>
              <a:gd name="connsiteY46" fmla="*/ 2088107 h 3521122"/>
              <a:gd name="connsiteX47" fmla="*/ 1992573 w 2197289"/>
              <a:gd name="connsiteY47" fmla="*/ 2067636 h 3521122"/>
              <a:gd name="connsiteX48" fmla="*/ 2013044 w 2197289"/>
              <a:gd name="connsiteY48" fmla="*/ 2033516 h 3521122"/>
              <a:gd name="connsiteX49" fmla="*/ 2019868 w 2197289"/>
              <a:gd name="connsiteY49" fmla="*/ 2013045 h 3521122"/>
              <a:gd name="connsiteX50" fmla="*/ 2040340 w 2197289"/>
              <a:gd name="connsiteY50" fmla="*/ 1958454 h 3521122"/>
              <a:gd name="connsiteX51" fmla="*/ 2047164 w 2197289"/>
              <a:gd name="connsiteY51" fmla="*/ 1924334 h 3521122"/>
              <a:gd name="connsiteX52" fmla="*/ 2060811 w 2197289"/>
              <a:gd name="connsiteY52" fmla="*/ 1897039 h 3521122"/>
              <a:gd name="connsiteX53" fmla="*/ 2067635 w 2197289"/>
              <a:gd name="connsiteY53" fmla="*/ 1876567 h 3521122"/>
              <a:gd name="connsiteX54" fmla="*/ 2081283 w 2197289"/>
              <a:gd name="connsiteY54" fmla="*/ 1849272 h 3521122"/>
              <a:gd name="connsiteX55" fmla="*/ 2088107 w 2197289"/>
              <a:gd name="connsiteY55" fmla="*/ 1828800 h 3521122"/>
              <a:gd name="connsiteX56" fmla="*/ 2115403 w 2197289"/>
              <a:gd name="connsiteY56" fmla="*/ 1774209 h 3521122"/>
              <a:gd name="connsiteX57" fmla="*/ 2122226 w 2197289"/>
              <a:gd name="connsiteY57" fmla="*/ 1746913 h 3521122"/>
              <a:gd name="connsiteX58" fmla="*/ 2135874 w 2197289"/>
              <a:gd name="connsiteY58" fmla="*/ 1665027 h 3521122"/>
              <a:gd name="connsiteX59" fmla="*/ 2163170 w 2197289"/>
              <a:gd name="connsiteY59" fmla="*/ 1562669 h 3521122"/>
              <a:gd name="connsiteX60" fmla="*/ 2169994 w 2197289"/>
              <a:gd name="connsiteY60" fmla="*/ 1514901 h 3521122"/>
              <a:gd name="connsiteX61" fmla="*/ 2183641 w 2197289"/>
              <a:gd name="connsiteY61" fmla="*/ 1439839 h 3521122"/>
              <a:gd name="connsiteX62" fmla="*/ 2190465 w 2197289"/>
              <a:gd name="connsiteY62" fmla="*/ 1303361 h 3521122"/>
              <a:gd name="connsiteX63" fmla="*/ 2197289 w 2197289"/>
              <a:gd name="connsiteY63" fmla="*/ 1269242 h 3521122"/>
              <a:gd name="connsiteX64" fmla="*/ 2190465 w 2197289"/>
              <a:gd name="connsiteY64" fmla="*/ 1037230 h 3521122"/>
              <a:gd name="connsiteX65" fmla="*/ 2169994 w 2197289"/>
              <a:gd name="connsiteY65" fmla="*/ 948519 h 3521122"/>
              <a:gd name="connsiteX66" fmla="*/ 2163170 w 2197289"/>
              <a:gd name="connsiteY66" fmla="*/ 914400 h 3521122"/>
              <a:gd name="connsiteX67" fmla="*/ 2149522 w 2197289"/>
              <a:gd name="connsiteY67" fmla="*/ 866633 h 3521122"/>
              <a:gd name="connsiteX68" fmla="*/ 2135874 w 2197289"/>
              <a:gd name="connsiteY68" fmla="*/ 784746 h 3521122"/>
              <a:gd name="connsiteX69" fmla="*/ 2129050 w 2197289"/>
              <a:gd name="connsiteY69" fmla="*/ 743803 h 3521122"/>
              <a:gd name="connsiteX70" fmla="*/ 2108579 w 2197289"/>
              <a:gd name="connsiteY70" fmla="*/ 675564 h 3521122"/>
              <a:gd name="connsiteX71" fmla="*/ 2094931 w 2197289"/>
              <a:gd name="connsiteY71" fmla="*/ 620973 h 3521122"/>
              <a:gd name="connsiteX72" fmla="*/ 2074459 w 2197289"/>
              <a:gd name="connsiteY72" fmla="*/ 552734 h 3521122"/>
              <a:gd name="connsiteX73" fmla="*/ 2067635 w 2197289"/>
              <a:gd name="connsiteY73" fmla="*/ 532263 h 3521122"/>
              <a:gd name="connsiteX74" fmla="*/ 2053988 w 2197289"/>
              <a:gd name="connsiteY74" fmla="*/ 484495 h 3521122"/>
              <a:gd name="connsiteX75" fmla="*/ 2047164 w 2197289"/>
              <a:gd name="connsiteY75" fmla="*/ 457200 h 3521122"/>
              <a:gd name="connsiteX76" fmla="*/ 2033516 w 2197289"/>
              <a:gd name="connsiteY76" fmla="*/ 416257 h 3521122"/>
              <a:gd name="connsiteX77" fmla="*/ 2026692 w 2197289"/>
              <a:gd name="connsiteY77" fmla="*/ 388961 h 3521122"/>
              <a:gd name="connsiteX78" fmla="*/ 1985749 w 2197289"/>
              <a:gd name="connsiteY78" fmla="*/ 320722 h 3521122"/>
              <a:gd name="connsiteX79" fmla="*/ 1972101 w 2197289"/>
              <a:gd name="connsiteY79" fmla="*/ 252483 h 3521122"/>
              <a:gd name="connsiteX80" fmla="*/ 1965277 w 2197289"/>
              <a:gd name="connsiteY80" fmla="*/ 232012 h 3521122"/>
              <a:gd name="connsiteX81" fmla="*/ 1958453 w 2197289"/>
              <a:gd name="connsiteY81" fmla="*/ 191069 h 3521122"/>
              <a:gd name="connsiteX82" fmla="*/ 1944805 w 2197289"/>
              <a:gd name="connsiteY82" fmla="*/ 156949 h 3521122"/>
              <a:gd name="connsiteX83" fmla="*/ 1937982 w 2197289"/>
              <a:gd name="connsiteY83" fmla="*/ 122830 h 3521122"/>
              <a:gd name="connsiteX84" fmla="*/ 1924334 w 2197289"/>
              <a:gd name="connsiteY84" fmla="*/ 68239 h 3521122"/>
              <a:gd name="connsiteX85" fmla="*/ 1924334 w 2197289"/>
              <a:gd name="connsiteY85" fmla="*/ 0 h 352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197289" h="3521122">
                <a:moveTo>
                  <a:pt x="0" y="3521122"/>
                </a:moveTo>
                <a:cubicBezTo>
                  <a:pt x="31962" y="3513602"/>
                  <a:pt x="119564" y="3494916"/>
                  <a:pt x="163773" y="3480179"/>
                </a:cubicBezTo>
                <a:cubicBezTo>
                  <a:pt x="207051" y="3465753"/>
                  <a:pt x="184815" y="3469293"/>
                  <a:pt x="218364" y="3459707"/>
                </a:cubicBezTo>
                <a:cubicBezTo>
                  <a:pt x="227382" y="3457131"/>
                  <a:pt x="236641" y="3455459"/>
                  <a:pt x="245659" y="3452883"/>
                </a:cubicBezTo>
                <a:cubicBezTo>
                  <a:pt x="252575" y="3450907"/>
                  <a:pt x="259191" y="3447953"/>
                  <a:pt x="266131" y="3446060"/>
                </a:cubicBezTo>
                <a:cubicBezTo>
                  <a:pt x="284227" y="3441125"/>
                  <a:pt x="302794" y="3437928"/>
                  <a:pt x="320722" y="3432412"/>
                </a:cubicBezTo>
                <a:cubicBezTo>
                  <a:pt x="332429" y="3428810"/>
                  <a:pt x="342830" y="3421166"/>
                  <a:pt x="354841" y="3418764"/>
                </a:cubicBezTo>
                <a:cubicBezTo>
                  <a:pt x="388594" y="3412013"/>
                  <a:pt x="423080" y="3409665"/>
                  <a:pt x="457200" y="3405116"/>
                </a:cubicBezTo>
                <a:cubicBezTo>
                  <a:pt x="511109" y="3378163"/>
                  <a:pt x="464818" y="3398123"/>
                  <a:pt x="559558" y="3377821"/>
                </a:cubicBezTo>
                <a:cubicBezTo>
                  <a:pt x="566591" y="3376314"/>
                  <a:pt x="572885" y="3371837"/>
                  <a:pt x="580029" y="3370997"/>
                </a:cubicBezTo>
                <a:cubicBezTo>
                  <a:pt x="611736" y="3367267"/>
                  <a:pt x="643719" y="3366448"/>
                  <a:pt x="675564" y="3364173"/>
                </a:cubicBezTo>
                <a:cubicBezTo>
                  <a:pt x="686937" y="3361898"/>
                  <a:pt x="698431" y="3360162"/>
                  <a:pt x="709683" y="3357349"/>
                </a:cubicBezTo>
                <a:cubicBezTo>
                  <a:pt x="761912" y="3344291"/>
                  <a:pt x="688549" y="3350925"/>
                  <a:pt x="791570" y="3336877"/>
                </a:cubicBezTo>
                <a:cubicBezTo>
                  <a:pt x="820955" y="3332870"/>
                  <a:pt x="850710" y="3332328"/>
                  <a:pt x="880280" y="3330054"/>
                </a:cubicBezTo>
                <a:lnTo>
                  <a:pt x="928047" y="3316406"/>
                </a:lnTo>
                <a:cubicBezTo>
                  <a:pt x="937095" y="3313938"/>
                  <a:pt x="946561" y="3312875"/>
                  <a:pt x="955343" y="3309582"/>
                </a:cubicBezTo>
                <a:cubicBezTo>
                  <a:pt x="964868" y="3306010"/>
                  <a:pt x="972988" y="3299151"/>
                  <a:pt x="982638" y="3295934"/>
                </a:cubicBezTo>
                <a:cubicBezTo>
                  <a:pt x="1000432" y="3290002"/>
                  <a:pt x="1019234" y="3287579"/>
                  <a:pt x="1037229" y="3282286"/>
                </a:cubicBezTo>
                <a:cubicBezTo>
                  <a:pt x="1170035" y="3243226"/>
                  <a:pt x="1050548" y="3273839"/>
                  <a:pt x="1125940" y="3254991"/>
                </a:cubicBezTo>
                <a:cubicBezTo>
                  <a:pt x="1144761" y="3236170"/>
                  <a:pt x="1144712" y="3233541"/>
                  <a:pt x="1166883" y="3220872"/>
                </a:cubicBezTo>
                <a:cubicBezTo>
                  <a:pt x="1175715" y="3215825"/>
                  <a:pt x="1185597" y="3212685"/>
                  <a:pt x="1194179" y="3207224"/>
                </a:cubicBezTo>
                <a:cubicBezTo>
                  <a:pt x="1237879" y="3179415"/>
                  <a:pt x="1233989" y="3181061"/>
                  <a:pt x="1262417" y="3152633"/>
                </a:cubicBezTo>
                <a:cubicBezTo>
                  <a:pt x="1287483" y="3092475"/>
                  <a:pt x="1283959" y="3082008"/>
                  <a:pt x="1317008" y="3043451"/>
                </a:cubicBezTo>
                <a:cubicBezTo>
                  <a:pt x="1323289" y="3036124"/>
                  <a:pt x="1331302" y="3030393"/>
                  <a:pt x="1337480" y="3022979"/>
                </a:cubicBezTo>
                <a:cubicBezTo>
                  <a:pt x="1342730" y="3016678"/>
                  <a:pt x="1346093" y="3008981"/>
                  <a:pt x="1351128" y="3002507"/>
                </a:cubicBezTo>
                <a:cubicBezTo>
                  <a:pt x="1362035" y="2988484"/>
                  <a:pt x="1374340" y="2975587"/>
                  <a:pt x="1385247" y="2961564"/>
                </a:cubicBezTo>
                <a:cubicBezTo>
                  <a:pt x="1390282" y="2955090"/>
                  <a:pt x="1393096" y="2946891"/>
                  <a:pt x="1398895" y="2941092"/>
                </a:cubicBezTo>
                <a:cubicBezTo>
                  <a:pt x="1439371" y="2900617"/>
                  <a:pt x="1417708" y="2943305"/>
                  <a:pt x="1460310" y="2886501"/>
                </a:cubicBezTo>
                <a:cubicBezTo>
                  <a:pt x="1471313" y="2871830"/>
                  <a:pt x="1478170" y="2854459"/>
                  <a:pt x="1487605" y="2838734"/>
                </a:cubicBezTo>
                <a:cubicBezTo>
                  <a:pt x="1491824" y="2831702"/>
                  <a:pt x="1497184" y="2825384"/>
                  <a:pt x="1501253" y="2818263"/>
                </a:cubicBezTo>
                <a:cubicBezTo>
                  <a:pt x="1506300" y="2809431"/>
                  <a:pt x="1509509" y="2799593"/>
                  <a:pt x="1514901" y="2790967"/>
                </a:cubicBezTo>
                <a:cubicBezTo>
                  <a:pt x="1520929" y="2781323"/>
                  <a:pt x="1529850" y="2773614"/>
                  <a:pt x="1535373" y="2763672"/>
                </a:cubicBezTo>
                <a:cubicBezTo>
                  <a:pt x="1541322" y="2752964"/>
                  <a:pt x="1542444" y="2739886"/>
                  <a:pt x="1549020" y="2729552"/>
                </a:cubicBezTo>
                <a:cubicBezTo>
                  <a:pt x="1558558" y="2714564"/>
                  <a:pt x="1572634" y="2702935"/>
                  <a:pt x="1583140" y="2688609"/>
                </a:cubicBezTo>
                <a:cubicBezTo>
                  <a:pt x="1606394" y="2656899"/>
                  <a:pt x="1653435" y="2577369"/>
                  <a:pt x="1678674" y="2552131"/>
                </a:cubicBezTo>
                <a:cubicBezTo>
                  <a:pt x="1738493" y="2492315"/>
                  <a:pt x="1662606" y="2565522"/>
                  <a:pt x="1719617" y="2518012"/>
                </a:cubicBezTo>
                <a:cubicBezTo>
                  <a:pt x="1738079" y="2502626"/>
                  <a:pt x="1752636" y="2481856"/>
                  <a:pt x="1767385" y="2463421"/>
                </a:cubicBezTo>
                <a:cubicBezTo>
                  <a:pt x="1780805" y="2423157"/>
                  <a:pt x="1779224" y="2415929"/>
                  <a:pt x="1808328" y="2381534"/>
                </a:cubicBezTo>
                <a:cubicBezTo>
                  <a:pt x="1822873" y="2364344"/>
                  <a:pt x="1844510" y="2353076"/>
                  <a:pt x="1856095" y="2333767"/>
                </a:cubicBezTo>
                <a:cubicBezTo>
                  <a:pt x="1862919" y="2322394"/>
                  <a:pt x="1870635" y="2311511"/>
                  <a:pt x="1876567" y="2299648"/>
                </a:cubicBezTo>
                <a:cubicBezTo>
                  <a:pt x="1879784" y="2293214"/>
                  <a:pt x="1880174" y="2285610"/>
                  <a:pt x="1883391" y="2279176"/>
                </a:cubicBezTo>
                <a:cubicBezTo>
                  <a:pt x="1887059" y="2271841"/>
                  <a:pt x="1893370" y="2266039"/>
                  <a:pt x="1897038" y="2258704"/>
                </a:cubicBezTo>
                <a:cubicBezTo>
                  <a:pt x="1900255" y="2252271"/>
                  <a:pt x="1900645" y="2244666"/>
                  <a:pt x="1903862" y="2238233"/>
                </a:cubicBezTo>
                <a:cubicBezTo>
                  <a:pt x="1907530" y="2230897"/>
                  <a:pt x="1913842" y="2225097"/>
                  <a:pt x="1917510" y="2217761"/>
                </a:cubicBezTo>
                <a:cubicBezTo>
                  <a:pt x="1925257" y="2202267"/>
                  <a:pt x="1929687" y="2185202"/>
                  <a:pt x="1937982" y="2169994"/>
                </a:cubicBezTo>
                <a:cubicBezTo>
                  <a:pt x="1943428" y="2160010"/>
                  <a:pt x="1952722" y="2152522"/>
                  <a:pt x="1958453" y="2142698"/>
                </a:cubicBezTo>
                <a:cubicBezTo>
                  <a:pt x="1968704" y="2125124"/>
                  <a:pt x="1977330" y="2106628"/>
                  <a:pt x="1985749" y="2088107"/>
                </a:cubicBezTo>
                <a:cubicBezTo>
                  <a:pt x="1988725" y="2081559"/>
                  <a:pt x="1989356" y="2074069"/>
                  <a:pt x="1992573" y="2067636"/>
                </a:cubicBezTo>
                <a:cubicBezTo>
                  <a:pt x="1998504" y="2055773"/>
                  <a:pt x="2007113" y="2045379"/>
                  <a:pt x="2013044" y="2033516"/>
                </a:cubicBezTo>
                <a:cubicBezTo>
                  <a:pt x="2016261" y="2027083"/>
                  <a:pt x="2017410" y="2019805"/>
                  <a:pt x="2019868" y="2013045"/>
                </a:cubicBezTo>
                <a:cubicBezTo>
                  <a:pt x="2026510" y="1994781"/>
                  <a:pt x="2034625" y="1977029"/>
                  <a:pt x="2040340" y="1958454"/>
                </a:cubicBezTo>
                <a:cubicBezTo>
                  <a:pt x="2043751" y="1947368"/>
                  <a:pt x="2043496" y="1935337"/>
                  <a:pt x="2047164" y="1924334"/>
                </a:cubicBezTo>
                <a:cubicBezTo>
                  <a:pt x="2050381" y="1914684"/>
                  <a:pt x="2056804" y="1906389"/>
                  <a:pt x="2060811" y="1897039"/>
                </a:cubicBezTo>
                <a:cubicBezTo>
                  <a:pt x="2063644" y="1890427"/>
                  <a:pt x="2064801" y="1883179"/>
                  <a:pt x="2067635" y="1876567"/>
                </a:cubicBezTo>
                <a:cubicBezTo>
                  <a:pt x="2071642" y="1867217"/>
                  <a:pt x="2077276" y="1858622"/>
                  <a:pt x="2081283" y="1849272"/>
                </a:cubicBezTo>
                <a:cubicBezTo>
                  <a:pt x="2084117" y="1842660"/>
                  <a:pt x="2085130" y="1835348"/>
                  <a:pt x="2088107" y="1828800"/>
                </a:cubicBezTo>
                <a:cubicBezTo>
                  <a:pt x="2096526" y="1810279"/>
                  <a:pt x="2106304" y="1792406"/>
                  <a:pt x="2115403" y="1774209"/>
                </a:cubicBezTo>
                <a:cubicBezTo>
                  <a:pt x="2117677" y="1765110"/>
                  <a:pt x="2120498" y="1756131"/>
                  <a:pt x="2122226" y="1746913"/>
                </a:cubicBezTo>
                <a:cubicBezTo>
                  <a:pt x="2127325" y="1719715"/>
                  <a:pt x="2128272" y="1691634"/>
                  <a:pt x="2135874" y="1665027"/>
                </a:cubicBezTo>
                <a:cubicBezTo>
                  <a:pt x="2144278" y="1635612"/>
                  <a:pt x="2157282" y="1592109"/>
                  <a:pt x="2163170" y="1562669"/>
                </a:cubicBezTo>
                <a:cubicBezTo>
                  <a:pt x="2166324" y="1546897"/>
                  <a:pt x="2167548" y="1530798"/>
                  <a:pt x="2169994" y="1514901"/>
                </a:cubicBezTo>
                <a:cubicBezTo>
                  <a:pt x="2175817" y="1477051"/>
                  <a:pt x="2176540" y="1475342"/>
                  <a:pt x="2183641" y="1439839"/>
                </a:cubicBezTo>
                <a:cubicBezTo>
                  <a:pt x="2185916" y="1394346"/>
                  <a:pt x="2186833" y="1348765"/>
                  <a:pt x="2190465" y="1303361"/>
                </a:cubicBezTo>
                <a:cubicBezTo>
                  <a:pt x="2191390" y="1291800"/>
                  <a:pt x="2197289" y="1280840"/>
                  <a:pt x="2197289" y="1269242"/>
                </a:cubicBezTo>
                <a:cubicBezTo>
                  <a:pt x="2197289" y="1191871"/>
                  <a:pt x="2194235" y="1114509"/>
                  <a:pt x="2190465" y="1037230"/>
                </a:cubicBezTo>
                <a:cubicBezTo>
                  <a:pt x="2187882" y="984270"/>
                  <a:pt x="2183114" y="996628"/>
                  <a:pt x="2169994" y="948519"/>
                </a:cubicBezTo>
                <a:cubicBezTo>
                  <a:pt x="2166942" y="937329"/>
                  <a:pt x="2165686" y="925722"/>
                  <a:pt x="2163170" y="914400"/>
                </a:cubicBezTo>
                <a:cubicBezTo>
                  <a:pt x="2157457" y="888692"/>
                  <a:pt x="2157122" y="889432"/>
                  <a:pt x="2149522" y="866633"/>
                </a:cubicBezTo>
                <a:cubicBezTo>
                  <a:pt x="2136446" y="775101"/>
                  <a:pt x="2149178" y="857918"/>
                  <a:pt x="2135874" y="784746"/>
                </a:cubicBezTo>
                <a:cubicBezTo>
                  <a:pt x="2133399" y="771133"/>
                  <a:pt x="2132406" y="757226"/>
                  <a:pt x="2129050" y="743803"/>
                </a:cubicBezTo>
                <a:cubicBezTo>
                  <a:pt x="2123290" y="720764"/>
                  <a:pt x="2114935" y="698445"/>
                  <a:pt x="2108579" y="675564"/>
                </a:cubicBezTo>
                <a:cubicBezTo>
                  <a:pt x="2103559" y="657491"/>
                  <a:pt x="2099951" y="639046"/>
                  <a:pt x="2094931" y="620973"/>
                </a:cubicBezTo>
                <a:cubicBezTo>
                  <a:pt x="2088575" y="598092"/>
                  <a:pt x="2081443" y="575432"/>
                  <a:pt x="2074459" y="552734"/>
                </a:cubicBezTo>
                <a:cubicBezTo>
                  <a:pt x="2072344" y="545859"/>
                  <a:pt x="2069702" y="539152"/>
                  <a:pt x="2067635" y="532263"/>
                </a:cubicBezTo>
                <a:cubicBezTo>
                  <a:pt x="2062877" y="516402"/>
                  <a:pt x="2058345" y="500471"/>
                  <a:pt x="2053988" y="484495"/>
                </a:cubicBezTo>
                <a:cubicBezTo>
                  <a:pt x="2051520" y="475447"/>
                  <a:pt x="2049859" y="466183"/>
                  <a:pt x="2047164" y="457200"/>
                </a:cubicBezTo>
                <a:cubicBezTo>
                  <a:pt x="2043030" y="443421"/>
                  <a:pt x="2037005" y="430213"/>
                  <a:pt x="2033516" y="416257"/>
                </a:cubicBezTo>
                <a:cubicBezTo>
                  <a:pt x="2031241" y="407158"/>
                  <a:pt x="2030175" y="397669"/>
                  <a:pt x="2026692" y="388961"/>
                </a:cubicBezTo>
                <a:cubicBezTo>
                  <a:pt x="2012088" y="352453"/>
                  <a:pt x="2007210" y="349338"/>
                  <a:pt x="1985749" y="320722"/>
                </a:cubicBezTo>
                <a:cubicBezTo>
                  <a:pt x="1970332" y="274473"/>
                  <a:pt x="1987783" y="330894"/>
                  <a:pt x="1972101" y="252483"/>
                </a:cubicBezTo>
                <a:cubicBezTo>
                  <a:pt x="1970690" y="245430"/>
                  <a:pt x="1967552" y="238836"/>
                  <a:pt x="1965277" y="232012"/>
                </a:cubicBezTo>
                <a:cubicBezTo>
                  <a:pt x="1963002" y="218364"/>
                  <a:pt x="1962094" y="204417"/>
                  <a:pt x="1958453" y="191069"/>
                </a:cubicBezTo>
                <a:cubicBezTo>
                  <a:pt x="1955230" y="179251"/>
                  <a:pt x="1948325" y="168682"/>
                  <a:pt x="1944805" y="156949"/>
                </a:cubicBezTo>
                <a:cubicBezTo>
                  <a:pt x="1941472" y="145840"/>
                  <a:pt x="1940590" y="134131"/>
                  <a:pt x="1937982" y="122830"/>
                </a:cubicBezTo>
                <a:cubicBezTo>
                  <a:pt x="1933764" y="104553"/>
                  <a:pt x="1924334" y="86996"/>
                  <a:pt x="1924334" y="68239"/>
                </a:cubicBezTo>
                <a:lnTo>
                  <a:pt x="1924334" y="0"/>
                </a:lnTo>
              </a:path>
            </a:pathLst>
          </a:custGeom>
          <a:ln w="381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ln>
                <a:solidFill>
                  <a:srgbClr val="FF0000"/>
                </a:solidFill>
              </a:ln>
              <a:solidFill>
                <a:srgbClr val="FF0000"/>
              </a:solidFill>
            </a:endParaRPr>
          </a:p>
        </p:txBody>
      </p:sp>
      <p:sp>
        <p:nvSpPr>
          <p:cNvPr id="8" name="Rectangle 7">
            <a:extLst>
              <a:ext uri="{FF2B5EF4-FFF2-40B4-BE49-F238E27FC236}">
                <a16:creationId xmlns:a16="http://schemas.microsoft.com/office/drawing/2014/main" id="{6255AF2F-692D-94B2-4112-79BC396F89F8}"/>
              </a:ext>
            </a:extLst>
          </p:cNvPr>
          <p:cNvSpPr/>
          <p:nvPr/>
        </p:nvSpPr>
        <p:spPr>
          <a:xfrm>
            <a:off x="6708700" y="2845971"/>
            <a:ext cx="2312469" cy="307777"/>
          </a:xfrm>
          <a:prstGeom prst="rect">
            <a:avLst/>
          </a:prstGeom>
          <a:noFill/>
        </p:spPr>
        <p:txBody>
          <a:bodyPr wrap="square" lIns="91440" tIns="45720" rIns="91440" bIns="45720">
            <a:spAutoFit/>
          </a:bodyPr>
          <a:lstStyle/>
          <a:p>
            <a:pPr algn="ctr"/>
            <a:r>
              <a:rPr lang="en-US" sz="1400" b="1" cap="none" spc="50" dirty="0">
                <a:ln w="9525" cmpd="sng">
                  <a:solidFill>
                    <a:schemeClr val="accent1"/>
                  </a:solidFill>
                  <a:prstDash val="solid"/>
                </a:ln>
                <a:solidFill>
                  <a:srgbClr val="70AD47">
                    <a:tint val="1000"/>
                  </a:srgbClr>
                </a:solidFill>
                <a:effectLst>
                  <a:glow rad="38100">
                    <a:schemeClr val="accent1">
                      <a:alpha val="40000"/>
                    </a:schemeClr>
                  </a:glow>
                </a:effectLst>
              </a:rPr>
              <a:t>C-TMS#-FRANCIS MARION</a:t>
            </a:r>
          </a:p>
        </p:txBody>
      </p:sp>
    </p:spTree>
    <p:extLst>
      <p:ext uri="{BB962C8B-B14F-4D97-AF65-F5344CB8AC3E}">
        <p14:creationId xmlns:p14="http://schemas.microsoft.com/office/powerpoint/2010/main" val="287411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920D0339-887D-C932-A807-542EEDFD3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661" y="948316"/>
            <a:ext cx="10810677" cy="4961368"/>
          </a:xfrm>
          <a:prstGeom prst="rect">
            <a:avLst/>
          </a:prstGeom>
        </p:spPr>
      </p:pic>
      <p:sp>
        <p:nvSpPr>
          <p:cNvPr id="4" name="Oval 3">
            <a:extLst>
              <a:ext uri="{FF2B5EF4-FFF2-40B4-BE49-F238E27FC236}">
                <a16:creationId xmlns:a16="http://schemas.microsoft.com/office/drawing/2014/main" id="{DA79FF72-6F1C-6920-E7BB-F16BF9267E60}"/>
              </a:ext>
            </a:extLst>
          </p:cNvPr>
          <p:cNvSpPr/>
          <p:nvPr/>
        </p:nvSpPr>
        <p:spPr>
          <a:xfrm rot="815678">
            <a:off x="4107725" y="2614193"/>
            <a:ext cx="7170821" cy="1922119"/>
          </a:xfrm>
          <a:prstGeom prst="ellipse">
            <a:avLst/>
          </a:prstGeom>
          <a:solidFill>
            <a:srgbClr val="FFFF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04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road&#10;&#10;Description automatically generated with low confidence">
            <a:extLst>
              <a:ext uri="{FF2B5EF4-FFF2-40B4-BE49-F238E27FC236}">
                <a16:creationId xmlns:a16="http://schemas.microsoft.com/office/drawing/2014/main" id="{1DF13A9D-0E2E-450F-9DFC-F97874489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1639" y="445585"/>
            <a:ext cx="6824714" cy="5667803"/>
          </a:xfrm>
          <a:prstGeom prst="rect">
            <a:avLst/>
          </a:prstGeom>
          <a:effectLst>
            <a:outerShdw blurRad="63500" sx="102000" sy="102000" algn="ctr" rotWithShape="0">
              <a:prstClr val="black">
                <a:alpha val="40000"/>
              </a:prstClr>
            </a:outerShdw>
          </a:effectLst>
        </p:spPr>
      </p:pic>
      <p:sp>
        <p:nvSpPr>
          <p:cNvPr id="5" name="Rectangle 4">
            <a:extLst>
              <a:ext uri="{FF2B5EF4-FFF2-40B4-BE49-F238E27FC236}">
                <a16:creationId xmlns:a16="http://schemas.microsoft.com/office/drawing/2014/main" id="{C034979C-E522-8867-8D9D-23C39DB90A5E}"/>
              </a:ext>
            </a:extLst>
          </p:cNvPr>
          <p:cNvSpPr/>
          <p:nvPr/>
        </p:nvSpPr>
        <p:spPr>
          <a:xfrm>
            <a:off x="3160282" y="2095345"/>
            <a:ext cx="2312469" cy="307777"/>
          </a:xfrm>
          <a:prstGeom prst="rect">
            <a:avLst/>
          </a:prstGeom>
          <a:noFill/>
        </p:spPr>
        <p:txBody>
          <a:bodyPr wrap="square" lIns="91440" tIns="45720" rIns="91440" bIns="45720">
            <a:spAutoFit/>
          </a:bodyPr>
          <a:lstStyle/>
          <a:p>
            <a:pPr algn="ctr"/>
            <a:r>
              <a:rPr lang="en-US" sz="1400" b="1" cap="none" spc="50" dirty="0">
                <a:ln w="9525" cmpd="sng">
                  <a:solidFill>
                    <a:schemeClr val="accent1"/>
                  </a:solidFill>
                  <a:prstDash val="solid"/>
                </a:ln>
                <a:solidFill>
                  <a:srgbClr val="70AD47">
                    <a:tint val="1000"/>
                  </a:srgbClr>
                </a:solidFill>
                <a:effectLst>
                  <a:glow rad="38100">
                    <a:schemeClr val="accent1">
                      <a:alpha val="40000"/>
                    </a:schemeClr>
                  </a:glow>
                </a:effectLst>
              </a:rPr>
              <a:t>B-TMS#-USFS</a:t>
            </a:r>
          </a:p>
        </p:txBody>
      </p:sp>
      <p:sp>
        <p:nvSpPr>
          <p:cNvPr id="6" name="Rectangle 5">
            <a:extLst>
              <a:ext uri="{FF2B5EF4-FFF2-40B4-BE49-F238E27FC236}">
                <a16:creationId xmlns:a16="http://schemas.microsoft.com/office/drawing/2014/main" id="{2E0FCC9C-44DE-574E-A7BB-0BD2DA4761E6}"/>
              </a:ext>
            </a:extLst>
          </p:cNvPr>
          <p:cNvSpPr/>
          <p:nvPr/>
        </p:nvSpPr>
        <p:spPr>
          <a:xfrm>
            <a:off x="5973996" y="3646640"/>
            <a:ext cx="2312469" cy="307777"/>
          </a:xfrm>
          <a:prstGeom prst="rect">
            <a:avLst/>
          </a:prstGeom>
          <a:noFill/>
        </p:spPr>
        <p:txBody>
          <a:bodyPr wrap="square" lIns="91440" tIns="45720" rIns="91440" bIns="45720">
            <a:spAutoFit/>
          </a:bodyPr>
          <a:lstStyle/>
          <a:p>
            <a:pPr algn="ctr"/>
            <a:r>
              <a:rPr lang="en-US" sz="1400" b="1" cap="none" spc="50" dirty="0">
                <a:ln w="9525" cmpd="sng">
                  <a:solidFill>
                    <a:schemeClr val="accent1"/>
                  </a:solidFill>
                  <a:prstDash val="solid"/>
                </a:ln>
                <a:solidFill>
                  <a:srgbClr val="70AD47">
                    <a:tint val="1000"/>
                  </a:srgbClr>
                </a:solidFill>
                <a:effectLst>
                  <a:glow rad="38100">
                    <a:schemeClr val="accent1">
                      <a:alpha val="40000"/>
                    </a:schemeClr>
                  </a:glow>
                </a:effectLst>
              </a:rPr>
              <a:t>C-TMS#-FRANCIS MARION</a:t>
            </a:r>
          </a:p>
        </p:txBody>
      </p:sp>
      <p:sp>
        <p:nvSpPr>
          <p:cNvPr id="7" name="Freeform: Shape 6">
            <a:extLst>
              <a:ext uri="{FF2B5EF4-FFF2-40B4-BE49-F238E27FC236}">
                <a16:creationId xmlns:a16="http://schemas.microsoft.com/office/drawing/2014/main" id="{0AF7CC67-19A4-8B1E-5AFD-D158FF0D4255}"/>
              </a:ext>
            </a:extLst>
          </p:cNvPr>
          <p:cNvSpPr/>
          <p:nvPr/>
        </p:nvSpPr>
        <p:spPr>
          <a:xfrm>
            <a:off x="4012442" y="1869743"/>
            <a:ext cx="4032913" cy="3364173"/>
          </a:xfrm>
          <a:custGeom>
            <a:avLst/>
            <a:gdLst>
              <a:gd name="connsiteX0" fmla="*/ 0 w 4032913"/>
              <a:gd name="connsiteY0" fmla="*/ 3364173 h 3364173"/>
              <a:gd name="connsiteX1" fmla="*/ 6824 w 4032913"/>
              <a:gd name="connsiteY1" fmla="*/ 3275463 h 3364173"/>
              <a:gd name="connsiteX2" fmla="*/ 27295 w 4032913"/>
              <a:gd name="connsiteY2" fmla="*/ 3268639 h 3364173"/>
              <a:gd name="connsiteX3" fmla="*/ 47767 w 4032913"/>
              <a:gd name="connsiteY3" fmla="*/ 3241344 h 3364173"/>
              <a:gd name="connsiteX4" fmla="*/ 81886 w 4032913"/>
              <a:gd name="connsiteY4" fmla="*/ 3186753 h 3364173"/>
              <a:gd name="connsiteX5" fmla="*/ 95534 w 4032913"/>
              <a:gd name="connsiteY5" fmla="*/ 3152633 h 3364173"/>
              <a:gd name="connsiteX6" fmla="*/ 122830 w 4032913"/>
              <a:gd name="connsiteY6" fmla="*/ 3050275 h 3364173"/>
              <a:gd name="connsiteX7" fmla="*/ 143301 w 4032913"/>
              <a:gd name="connsiteY7" fmla="*/ 2975212 h 3364173"/>
              <a:gd name="connsiteX8" fmla="*/ 156949 w 4032913"/>
              <a:gd name="connsiteY8" fmla="*/ 2947917 h 3364173"/>
              <a:gd name="connsiteX9" fmla="*/ 197892 w 4032913"/>
              <a:gd name="connsiteY9" fmla="*/ 2852382 h 3364173"/>
              <a:gd name="connsiteX10" fmla="*/ 218364 w 4032913"/>
              <a:gd name="connsiteY10" fmla="*/ 2811439 h 3364173"/>
              <a:gd name="connsiteX11" fmla="*/ 245659 w 4032913"/>
              <a:gd name="connsiteY11" fmla="*/ 2743200 h 3364173"/>
              <a:gd name="connsiteX12" fmla="*/ 279779 w 4032913"/>
              <a:gd name="connsiteY12" fmla="*/ 2695433 h 3364173"/>
              <a:gd name="connsiteX13" fmla="*/ 300251 w 4032913"/>
              <a:gd name="connsiteY13" fmla="*/ 2640842 h 3364173"/>
              <a:gd name="connsiteX14" fmla="*/ 341194 w 4032913"/>
              <a:gd name="connsiteY14" fmla="*/ 2599899 h 3364173"/>
              <a:gd name="connsiteX15" fmla="*/ 375313 w 4032913"/>
              <a:gd name="connsiteY15" fmla="*/ 2545308 h 3364173"/>
              <a:gd name="connsiteX16" fmla="*/ 409433 w 4032913"/>
              <a:gd name="connsiteY16" fmla="*/ 2504364 h 3364173"/>
              <a:gd name="connsiteX17" fmla="*/ 423080 w 4032913"/>
              <a:gd name="connsiteY17" fmla="*/ 2456597 h 3364173"/>
              <a:gd name="connsiteX18" fmla="*/ 457200 w 4032913"/>
              <a:gd name="connsiteY18" fmla="*/ 2415654 h 3364173"/>
              <a:gd name="connsiteX19" fmla="*/ 491319 w 4032913"/>
              <a:gd name="connsiteY19" fmla="*/ 2367887 h 3364173"/>
              <a:gd name="connsiteX20" fmla="*/ 518615 w 4032913"/>
              <a:gd name="connsiteY20" fmla="*/ 2340591 h 3364173"/>
              <a:gd name="connsiteX21" fmla="*/ 552734 w 4032913"/>
              <a:gd name="connsiteY21" fmla="*/ 2279176 h 3364173"/>
              <a:gd name="connsiteX22" fmla="*/ 566382 w 4032913"/>
              <a:gd name="connsiteY22" fmla="*/ 2231409 h 3364173"/>
              <a:gd name="connsiteX23" fmla="*/ 593677 w 4032913"/>
              <a:gd name="connsiteY23" fmla="*/ 2169994 h 3364173"/>
              <a:gd name="connsiteX24" fmla="*/ 607325 w 4032913"/>
              <a:gd name="connsiteY24" fmla="*/ 2149523 h 3364173"/>
              <a:gd name="connsiteX25" fmla="*/ 634621 w 4032913"/>
              <a:gd name="connsiteY25" fmla="*/ 2081284 h 3364173"/>
              <a:gd name="connsiteX26" fmla="*/ 661916 w 4032913"/>
              <a:gd name="connsiteY26" fmla="*/ 2053988 h 3364173"/>
              <a:gd name="connsiteX27" fmla="*/ 682388 w 4032913"/>
              <a:gd name="connsiteY27" fmla="*/ 2019869 h 3364173"/>
              <a:gd name="connsiteX28" fmla="*/ 702859 w 4032913"/>
              <a:gd name="connsiteY28" fmla="*/ 2006221 h 3364173"/>
              <a:gd name="connsiteX29" fmla="*/ 730155 w 4032913"/>
              <a:gd name="connsiteY29" fmla="*/ 1985750 h 3364173"/>
              <a:gd name="connsiteX30" fmla="*/ 743803 w 4032913"/>
              <a:gd name="connsiteY30" fmla="*/ 1931158 h 3364173"/>
              <a:gd name="connsiteX31" fmla="*/ 777922 w 4032913"/>
              <a:gd name="connsiteY31" fmla="*/ 1794681 h 3364173"/>
              <a:gd name="connsiteX32" fmla="*/ 859809 w 4032913"/>
              <a:gd name="connsiteY32" fmla="*/ 1733266 h 3364173"/>
              <a:gd name="connsiteX33" fmla="*/ 887104 w 4032913"/>
              <a:gd name="connsiteY33" fmla="*/ 1671851 h 3364173"/>
              <a:gd name="connsiteX34" fmla="*/ 907576 w 4032913"/>
              <a:gd name="connsiteY34" fmla="*/ 1637732 h 3364173"/>
              <a:gd name="connsiteX35" fmla="*/ 941695 w 4032913"/>
              <a:gd name="connsiteY35" fmla="*/ 1549021 h 3364173"/>
              <a:gd name="connsiteX36" fmla="*/ 975815 w 4032913"/>
              <a:gd name="connsiteY36" fmla="*/ 1460311 h 3364173"/>
              <a:gd name="connsiteX37" fmla="*/ 1037230 w 4032913"/>
              <a:gd name="connsiteY37" fmla="*/ 1392072 h 3364173"/>
              <a:gd name="connsiteX38" fmla="*/ 1071349 w 4032913"/>
              <a:gd name="connsiteY38" fmla="*/ 1364776 h 3364173"/>
              <a:gd name="connsiteX39" fmla="*/ 1132764 w 4032913"/>
              <a:gd name="connsiteY39" fmla="*/ 1296538 h 3364173"/>
              <a:gd name="connsiteX40" fmla="*/ 1194179 w 4032913"/>
              <a:gd name="connsiteY40" fmla="*/ 1235123 h 3364173"/>
              <a:gd name="connsiteX41" fmla="*/ 1269242 w 4032913"/>
              <a:gd name="connsiteY41" fmla="*/ 1160060 h 3364173"/>
              <a:gd name="connsiteX42" fmla="*/ 1289713 w 4032913"/>
              <a:gd name="connsiteY42" fmla="*/ 1139588 h 3364173"/>
              <a:gd name="connsiteX43" fmla="*/ 1412543 w 4032913"/>
              <a:gd name="connsiteY43" fmla="*/ 1050878 h 3364173"/>
              <a:gd name="connsiteX44" fmla="*/ 1439839 w 4032913"/>
              <a:gd name="connsiteY44" fmla="*/ 1023582 h 3364173"/>
              <a:gd name="connsiteX45" fmla="*/ 1501254 w 4032913"/>
              <a:gd name="connsiteY45" fmla="*/ 982639 h 3364173"/>
              <a:gd name="connsiteX46" fmla="*/ 1528549 w 4032913"/>
              <a:gd name="connsiteY46" fmla="*/ 955344 h 3364173"/>
              <a:gd name="connsiteX47" fmla="*/ 1562668 w 4032913"/>
              <a:gd name="connsiteY47" fmla="*/ 941696 h 3364173"/>
              <a:gd name="connsiteX48" fmla="*/ 1658203 w 4032913"/>
              <a:gd name="connsiteY48" fmla="*/ 914400 h 3364173"/>
              <a:gd name="connsiteX49" fmla="*/ 1726442 w 4032913"/>
              <a:gd name="connsiteY49" fmla="*/ 880281 h 3364173"/>
              <a:gd name="connsiteX50" fmla="*/ 1794680 w 4032913"/>
              <a:gd name="connsiteY50" fmla="*/ 846161 h 3364173"/>
              <a:gd name="connsiteX51" fmla="*/ 1821976 w 4032913"/>
              <a:gd name="connsiteY51" fmla="*/ 839338 h 3364173"/>
              <a:gd name="connsiteX52" fmla="*/ 1890215 w 4032913"/>
              <a:gd name="connsiteY52" fmla="*/ 791570 h 3364173"/>
              <a:gd name="connsiteX53" fmla="*/ 2033516 w 4032913"/>
              <a:gd name="connsiteY53" fmla="*/ 736979 h 3364173"/>
              <a:gd name="connsiteX54" fmla="*/ 2053988 w 4032913"/>
              <a:gd name="connsiteY54" fmla="*/ 723332 h 3364173"/>
              <a:gd name="connsiteX55" fmla="*/ 2224585 w 4032913"/>
              <a:gd name="connsiteY55" fmla="*/ 682388 h 3364173"/>
              <a:gd name="connsiteX56" fmla="*/ 2265528 w 4032913"/>
              <a:gd name="connsiteY56" fmla="*/ 661917 h 3364173"/>
              <a:gd name="connsiteX57" fmla="*/ 2333767 w 4032913"/>
              <a:gd name="connsiteY57" fmla="*/ 634621 h 3364173"/>
              <a:gd name="connsiteX58" fmla="*/ 2436125 w 4032913"/>
              <a:gd name="connsiteY58" fmla="*/ 580030 h 3364173"/>
              <a:gd name="connsiteX59" fmla="*/ 2640842 w 4032913"/>
              <a:gd name="connsiteY59" fmla="*/ 504967 h 3364173"/>
              <a:gd name="connsiteX60" fmla="*/ 2709080 w 4032913"/>
              <a:gd name="connsiteY60" fmla="*/ 464024 h 3364173"/>
              <a:gd name="connsiteX61" fmla="*/ 2790967 w 4032913"/>
              <a:gd name="connsiteY61" fmla="*/ 436729 h 3364173"/>
              <a:gd name="connsiteX62" fmla="*/ 2879677 w 4032913"/>
              <a:gd name="connsiteY62" fmla="*/ 409433 h 3364173"/>
              <a:gd name="connsiteX63" fmla="*/ 3009331 w 4032913"/>
              <a:gd name="connsiteY63" fmla="*/ 348018 h 3364173"/>
              <a:gd name="connsiteX64" fmla="*/ 3091218 w 4032913"/>
              <a:gd name="connsiteY64" fmla="*/ 307075 h 3364173"/>
              <a:gd name="connsiteX65" fmla="*/ 3173104 w 4032913"/>
              <a:gd name="connsiteY65" fmla="*/ 279779 h 3364173"/>
              <a:gd name="connsiteX66" fmla="*/ 3254991 w 4032913"/>
              <a:gd name="connsiteY66" fmla="*/ 232012 h 3364173"/>
              <a:gd name="connsiteX67" fmla="*/ 3439236 w 4032913"/>
              <a:gd name="connsiteY67" fmla="*/ 204717 h 3364173"/>
              <a:gd name="connsiteX68" fmla="*/ 3473355 w 4032913"/>
              <a:gd name="connsiteY68" fmla="*/ 197893 h 3364173"/>
              <a:gd name="connsiteX69" fmla="*/ 3623480 w 4032913"/>
              <a:gd name="connsiteY69" fmla="*/ 150126 h 3364173"/>
              <a:gd name="connsiteX70" fmla="*/ 3691719 w 4032913"/>
              <a:gd name="connsiteY70" fmla="*/ 109182 h 3364173"/>
              <a:gd name="connsiteX71" fmla="*/ 3766782 w 4032913"/>
              <a:gd name="connsiteY71" fmla="*/ 81887 h 3364173"/>
              <a:gd name="connsiteX72" fmla="*/ 3800901 w 4032913"/>
              <a:gd name="connsiteY72" fmla="*/ 68239 h 3364173"/>
              <a:gd name="connsiteX73" fmla="*/ 3957851 w 4032913"/>
              <a:gd name="connsiteY73" fmla="*/ 34120 h 3364173"/>
              <a:gd name="connsiteX74" fmla="*/ 3991970 w 4032913"/>
              <a:gd name="connsiteY74" fmla="*/ 20472 h 3364173"/>
              <a:gd name="connsiteX75" fmla="*/ 4032913 w 4032913"/>
              <a:gd name="connsiteY75" fmla="*/ 0 h 33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032913" h="3364173">
                <a:moveTo>
                  <a:pt x="0" y="3364173"/>
                </a:moveTo>
                <a:cubicBezTo>
                  <a:pt x="2275" y="3334603"/>
                  <a:pt x="-1323" y="3303979"/>
                  <a:pt x="6824" y="3275463"/>
                </a:cubicBezTo>
                <a:cubicBezTo>
                  <a:pt x="8800" y="3268547"/>
                  <a:pt x="21769" y="3273244"/>
                  <a:pt x="27295" y="3268639"/>
                </a:cubicBezTo>
                <a:cubicBezTo>
                  <a:pt x="36032" y="3261358"/>
                  <a:pt x="41156" y="3250599"/>
                  <a:pt x="47767" y="3241344"/>
                </a:cubicBezTo>
                <a:cubicBezTo>
                  <a:pt x="56789" y="3228713"/>
                  <a:pt x="76573" y="3197378"/>
                  <a:pt x="81886" y="3186753"/>
                </a:cubicBezTo>
                <a:cubicBezTo>
                  <a:pt x="87364" y="3175797"/>
                  <a:pt x="90985" y="3164006"/>
                  <a:pt x="95534" y="3152633"/>
                </a:cubicBezTo>
                <a:cubicBezTo>
                  <a:pt x="106908" y="3073017"/>
                  <a:pt x="94534" y="3135163"/>
                  <a:pt x="122830" y="3050275"/>
                </a:cubicBezTo>
                <a:cubicBezTo>
                  <a:pt x="149466" y="2970368"/>
                  <a:pt x="99188" y="3096524"/>
                  <a:pt x="143301" y="2975212"/>
                </a:cubicBezTo>
                <a:cubicBezTo>
                  <a:pt x="146777" y="2965652"/>
                  <a:pt x="152818" y="2957213"/>
                  <a:pt x="156949" y="2947917"/>
                </a:cubicBezTo>
                <a:cubicBezTo>
                  <a:pt x="171020" y="2916257"/>
                  <a:pt x="182397" y="2883370"/>
                  <a:pt x="197892" y="2852382"/>
                </a:cubicBezTo>
                <a:cubicBezTo>
                  <a:pt x="204716" y="2838734"/>
                  <a:pt x="212495" y="2825524"/>
                  <a:pt x="218364" y="2811439"/>
                </a:cubicBezTo>
                <a:cubicBezTo>
                  <a:pt x="232748" y="2776918"/>
                  <a:pt x="227333" y="2771998"/>
                  <a:pt x="245659" y="2743200"/>
                </a:cubicBezTo>
                <a:cubicBezTo>
                  <a:pt x="256164" y="2726692"/>
                  <a:pt x="270571" y="2712698"/>
                  <a:pt x="279779" y="2695433"/>
                </a:cubicBezTo>
                <a:cubicBezTo>
                  <a:pt x="288925" y="2678285"/>
                  <a:pt x="289742" y="2657190"/>
                  <a:pt x="300251" y="2640842"/>
                </a:cubicBezTo>
                <a:cubicBezTo>
                  <a:pt x="310688" y="2624607"/>
                  <a:pt x="329270" y="2615076"/>
                  <a:pt x="341194" y="2599899"/>
                </a:cubicBezTo>
                <a:cubicBezTo>
                  <a:pt x="354452" y="2583026"/>
                  <a:pt x="362840" y="2562770"/>
                  <a:pt x="375313" y="2545308"/>
                </a:cubicBezTo>
                <a:cubicBezTo>
                  <a:pt x="385639" y="2530851"/>
                  <a:pt x="398060" y="2518012"/>
                  <a:pt x="409433" y="2504364"/>
                </a:cubicBezTo>
                <a:cubicBezTo>
                  <a:pt x="413982" y="2488442"/>
                  <a:pt x="415229" y="2471177"/>
                  <a:pt x="423080" y="2456597"/>
                </a:cubicBezTo>
                <a:cubicBezTo>
                  <a:pt x="431503" y="2440955"/>
                  <a:pt x="446293" y="2429677"/>
                  <a:pt x="457200" y="2415654"/>
                </a:cubicBezTo>
                <a:cubicBezTo>
                  <a:pt x="482679" y="2382896"/>
                  <a:pt x="458270" y="2405658"/>
                  <a:pt x="491319" y="2367887"/>
                </a:cubicBezTo>
                <a:cubicBezTo>
                  <a:pt x="499792" y="2358203"/>
                  <a:pt x="509516" y="2349690"/>
                  <a:pt x="518615" y="2340591"/>
                </a:cubicBezTo>
                <a:cubicBezTo>
                  <a:pt x="536977" y="2267144"/>
                  <a:pt x="507147" y="2370351"/>
                  <a:pt x="552734" y="2279176"/>
                </a:cubicBezTo>
                <a:cubicBezTo>
                  <a:pt x="560140" y="2264365"/>
                  <a:pt x="560568" y="2246914"/>
                  <a:pt x="566382" y="2231409"/>
                </a:cubicBezTo>
                <a:cubicBezTo>
                  <a:pt x="574248" y="2210433"/>
                  <a:pt x="583658" y="2190031"/>
                  <a:pt x="593677" y="2169994"/>
                </a:cubicBezTo>
                <a:cubicBezTo>
                  <a:pt x="597345" y="2162659"/>
                  <a:pt x="603888" y="2156969"/>
                  <a:pt x="607325" y="2149523"/>
                </a:cubicBezTo>
                <a:cubicBezTo>
                  <a:pt x="617592" y="2127279"/>
                  <a:pt x="622466" y="2102555"/>
                  <a:pt x="634621" y="2081284"/>
                </a:cubicBezTo>
                <a:cubicBezTo>
                  <a:pt x="641005" y="2070112"/>
                  <a:pt x="654016" y="2064145"/>
                  <a:pt x="661916" y="2053988"/>
                </a:cubicBezTo>
                <a:cubicBezTo>
                  <a:pt x="670059" y="2043519"/>
                  <a:pt x="673756" y="2029939"/>
                  <a:pt x="682388" y="2019869"/>
                </a:cubicBezTo>
                <a:cubicBezTo>
                  <a:pt x="687725" y="2013642"/>
                  <a:pt x="696185" y="2010988"/>
                  <a:pt x="702859" y="2006221"/>
                </a:cubicBezTo>
                <a:cubicBezTo>
                  <a:pt x="712114" y="1999611"/>
                  <a:pt x="721056" y="1992574"/>
                  <a:pt x="730155" y="1985750"/>
                </a:cubicBezTo>
                <a:cubicBezTo>
                  <a:pt x="738945" y="1959381"/>
                  <a:pt x="738313" y="1964097"/>
                  <a:pt x="743803" y="1931158"/>
                </a:cubicBezTo>
                <a:cubicBezTo>
                  <a:pt x="751690" y="1883839"/>
                  <a:pt x="752269" y="1838991"/>
                  <a:pt x="777922" y="1794681"/>
                </a:cubicBezTo>
                <a:cubicBezTo>
                  <a:pt x="791115" y="1771893"/>
                  <a:pt x="835943" y="1747586"/>
                  <a:pt x="859809" y="1733266"/>
                </a:cubicBezTo>
                <a:cubicBezTo>
                  <a:pt x="892020" y="1684950"/>
                  <a:pt x="852300" y="1748420"/>
                  <a:pt x="887104" y="1671851"/>
                </a:cubicBezTo>
                <a:cubicBezTo>
                  <a:pt x="892592" y="1659777"/>
                  <a:pt x="900752" y="1649105"/>
                  <a:pt x="907576" y="1637732"/>
                </a:cubicBezTo>
                <a:cubicBezTo>
                  <a:pt x="941480" y="1502120"/>
                  <a:pt x="899526" y="1647418"/>
                  <a:pt x="941695" y="1549021"/>
                </a:cubicBezTo>
                <a:cubicBezTo>
                  <a:pt x="954683" y="1518715"/>
                  <a:pt x="957561" y="1487693"/>
                  <a:pt x="975815" y="1460311"/>
                </a:cubicBezTo>
                <a:cubicBezTo>
                  <a:pt x="990899" y="1437685"/>
                  <a:pt x="1017392" y="1409926"/>
                  <a:pt x="1037230" y="1392072"/>
                </a:cubicBezTo>
                <a:cubicBezTo>
                  <a:pt x="1048056" y="1382329"/>
                  <a:pt x="1061552" y="1375553"/>
                  <a:pt x="1071349" y="1364776"/>
                </a:cubicBezTo>
                <a:cubicBezTo>
                  <a:pt x="1146983" y="1281577"/>
                  <a:pt x="1069526" y="1343964"/>
                  <a:pt x="1132764" y="1296538"/>
                </a:cubicBezTo>
                <a:cubicBezTo>
                  <a:pt x="1193635" y="1205228"/>
                  <a:pt x="1124793" y="1295835"/>
                  <a:pt x="1194179" y="1235123"/>
                </a:cubicBezTo>
                <a:cubicBezTo>
                  <a:pt x="1220809" y="1211822"/>
                  <a:pt x="1244221" y="1185081"/>
                  <a:pt x="1269242" y="1160060"/>
                </a:cubicBezTo>
                <a:cubicBezTo>
                  <a:pt x="1276066" y="1153236"/>
                  <a:pt x="1281683" y="1144941"/>
                  <a:pt x="1289713" y="1139588"/>
                </a:cubicBezTo>
                <a:cubicBezTo>
                  <a:pt x="1339476" y="1106414"/>
                  <a:pt x="1358244" y="1094996"/>
                  <a:pt x="1412543" y="1050878"/>
                </a:cubicBezTo>
                <a:cubicBezTo>
                  <a:pt x="1422530" y="1042764"/>
                  <a:pt x="1429640" y="1031427"/>
                  <a:pt x="1439839" y="1023582"/>
                </a:cubicBezTo>
                <a:cubicBezTo>
                  <a:pt x="1459341" y="1008581"/>
                  <a:pt x="1483856" y="1000037"/>
                  <a:pt x="1501254" y="982639"/>
                </a:cubicBezTo>
                <a:cubicBezTo>
                  <a:pt x="1510352" y="973541"/>
                  <a:pt x="1517843" y="962481"/>
                  <a:pt x="1528549" y="955344"/>
                </a:cubicBezTo>
                <a:cubicBezTo>
                  <a:pt x="1538741" y="948549"/>
                  <a:pt x="1550987" y="945385"/>
                  <a:pt x="1562668" y="941696"/>
                </a:cubicBezTo>
                <a:cubicBezTo>
                  <a:pt x="1594250" y="931723"/>
                  <a:pt x="1627192" y="926029"/>
                  <a:pt x="1658203" y="914400"/>
                </a:cubicBezTo>
                <a:cubicBezTo>
                  <a:pt x="1682015" y="905471"/>
                  <a:pt x="1703696" y="891654"/>
                  <a:pt x="1726442" y="880281"/>
                </a:cubicBezTo>
                <a:cubicBezTo>
                  <a:pt x="1749188" y="868908"/>
                  <a:pt x="1770008" y="852328"/>
                  <a:pt x="1794680" y="846161"/>
                </a:cubicBezTo>
                <a:lnTo>
                  <a:pt x="1821976" y="839338"/>
                </a:lnTo>
                <a:cubicBezTo>
                  <a:pt x="1844722" y="823415"/>
                  <a:pt x="1866670" y="806286"/>
                  <a:pt x="1890215" y="791570"/>
                </a:cubicBezTo>
                <a:cubicBezTo>
                  <a:pt x="1936277" y="762781"/>
                  <a:pt x="1980438" y="757620"/>
                  <a:pt x="2033516" y="736979"/>
                </a:cubicBezTo>
                <a:cubicBezTo>
                  <a:pt x="2041160" y="734007"/>
                  <a:pt x="2046102" y="725585"/>
                  <a:pt x="2053988" y="723332"/>
                </a:cubicBezTo>
                <a:cubicBezTo>
                  <a:pt x="2110218" y="707266"/>
                  <a:pt x="2167719" y="696036"/>
                  <a:pt x="2224585" y="682388"/>
                </a:cubicBezTo>
                <a:cubicBezTo>
                  <a:pt x="2238233" y="675564"/>
                  <a:pt x="2251549" y="668033"/>
                  <a:pt x="2265528" y="661917"/>
                </a:cubicBezTo>
                <a:cubicBezTo>
                  <a:pt x="2287973" y="652098"/>
                  <a:pt x="2311855" y="645577"/>
                  <a:pt x="2333767" y="634621"/>
                </a:cubicBezTo>
                <a:cubicBezTo>
                  <a:pt x="2416980" y="593014"/>
                  <a:pt x="2357387" y="607588"/>
                  <a:pt x="2436125" y="580030"/>
                </a:cubicBezTo>
                <a:cubicBezTo>
                  <a:pt x="2495884" y="559115"/>
                  <a:pt x="2589388" y="539269"/>
                  <a:pt x="2640842" y="504967"/>
                </a:cubicBezTo>
                <a:cubicBezTo>
                  <a:pt x="2661542" y="491167"/>
                  <a:pt x="2687802" y="472983"/>
                  <a:pt x="2709080" y="464024"/>
                </a:cubicBezTo>
                <a:cubicBezTo>
                  <a:pt x="2735597" y="452859"/>
                  <a:pt x="2763564" y="445498"/>
                  <a:pt x="2790967" y="436729"/>
                </a:cubicBezTo>
                <a:cubicBezTo>
                  <a:pt x="2820433" y="427300"/>
                  <a:pt x="2853148" y="425351"/>
                  <a:pt x="2879677" y="409433"/>
                </a:cubicBezTo>
                <a:cubicBezTo>
                  <a:pt x="2953324" y="365245"/>
                  <a:pt x="2875959" y="409574"/>
                  <a:pt x="3009331" y="348018"/>
                </a:cubicBezTo>
                <a:cubicBezTo>
                  <a:pt x="3037040" y="335230"/>
                  <a:pt x="3063048" y="318813"/>
                  <a:pt x="3091218" y="307075"/>
                </a:cubicBezTo>
                <a:cubicBezTo>
                  <a:pt x="3117777" y="296009"/>
                  <a:pt x="3148251" y="294276"/>
                  <a:pt x="3173104" y="279779"/>
                </a:cubicBezTo>
                <a:cubicBezTo>
                  <a:pt x="3200400" y="263857"/>
                  <a:pt x="3224577" y="240590"/>
                  <a:pt x="3254991" y="232012"/>
                </a:cubicBezTo>
                <a:cubicBezTo>
                  <a:pt x="3314745" y="215159"/>
                  <a:pt x="3377895" y="214301"/>
                  <a:pt x="3439236" y="204717"/>
                </a:cubicBezTo>
                <a:cubicBezTo>
                  <a:pt x="3450695" y="202927"/>
                  <a:pt x="3461982" y="200168"/>
                  <a:pt x="3473355" y="197893"/>
                </a:cubicBezTo>
                <a:cubicBezTo>
                  <a:pt x="3560458" y="154340"/>
                  <a:pt x="3468500" y="196620"/>
                  <a:pt x="3623480" y="150126"/>
                </a:cubicBezTo>
                <a:cubicBezTo>
                  <a:pt x="3646385" y="143254"/>
                  <a:pt x="3673047" y="119366"/>
                  <a:pt x="3691719" y="109182"/>
                </a:cubicBezTo>
                <a:cubicBezTo>
                  <a:pt x="3708666" y="99939"/>
                  <a:pt x="3750074" y="87963"/>
                  <a:pt x="3766782" y="81887"/>
                </a:cubicBezTo>
                <a:cubicBezTo>
                  <a:pt x="3778294" y="77701"/>
                  <a:pt x="3789018" y="71210"/>
                  <a:pt x="3800901" y="68239"/>
                </a:cubicBezTo>
                <a:cubicBezTo>
                  <a:pt x="3852841" y="55254"/>
                  <a:pt x="3905911" y="47105"/>
                  <a:pt x="3957851" y="34120"/>
                </a:cubicBezTo>
                <a:cubicBezTo>
                  <a:pt x="3969734" y="31149"/>
                  <a:pt x="3980819" y="25541"/>
                  <a:pt x="3991970" y="20472"/>
                </a:cubicBezTo>
                <a:cubicBezTo>
                  <a:pt x="4005861" y="14158"/>
                  <a:pt x="4032913" y="0"/>
                  <a:pt x="403291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28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B6D443-8CDF-4AF9-B107-37BC53F96F45}"/>
              </a:ext>
            </a:extLst>
          </p:cNvPr>
          <p:cNvSpPr>
            <a:spLocks noGrp="1"/>
          </p:cNvSpPr>
          <p:nvPr>
            <p:ph type="sldNum" sz="quarter" idx="12"/>
          </p:nvPr>
        </p:nvSpPr>
        <p:spPr/>
        <p:txBody>
          <a:bodyPr/>
          <a:lstStyle/>
          <a:p>
            <a:fld id="{784DC4BC-AE01-4C6D-870D-ADD2363A0B6C}" type="slidenum">
              <a:rPr lang="en-US" smtClean="0"/>
              <a:t>28</a:t>
            </a:fld>
            <a:endParaRPr lang="en-US" dirty="0"/>
          </a:p>
        </p:txBody>
      </p:sp>
      <p:pic>
        <p:nvPicPr>
          <p:cNvPr id="11" name="Picture 10" descr="A road with trees on the side&#10;&#10;Description automatically generated with low confidence">
            <a:extLst>
              <a:ext uri="{FF2B5EF4-FFF2-40B4-BE49-F238E27FC236}">
                <a16:creationId xmlns:a16="http://schemas.microsoft.com/office/drawing/2014/main" id="{210D4327-6056-80B9-2B70-989974E8F0BC}"/>
              </a:ext>
            </a:extLst>
          </p:cNvPr>
          <p:cNvPicPr>
            <a:picLocks noChangeAspect="1"/>
          </p:cNvPicPr>
          <p:nvPr/>
        </p:nvPicPr>
        <p:blipFill rotWithShape="1">
          <a:blip r:embed="rId3">
            <a:extLst>
              <a:ext uri="{28A0092B-C50C-407E-A947-70E740481C1C}">
                <a14:useLocalDpi xmlns:a14="http://schemas.microsoft.com/office/drawing/2010/main" val="0"/>
              </a:ext>
            </a:extLst>
          </a:blip>
          <a:srcRect t="16955"/>
          <a:stretch/>
        </p:blipFill>
        <p:spPr>
          <a:xfrm>
            <a:off x="6210703" y="221380"/>
            <a:ext cx="5752699" cy="3583004"/>
          </a:xfrm>
          <a:prstGeom prst="rect">
            <a:avLst/>
          </a:prstGeom>
        </p:spPr>
      </p:pic>
      <p:pic>
        <p:nvPicPr>
          <p:cNvPr id="14" name="Picture 13" descr="Map&#10;&#10;Description automatically generated">
            <a:extLst>
              <a:ext uri="{FF2B5EF4-FFF2-40B4-BE49-F238E27FC236}">
                <a16:creationId xmlns:a16="http://schemas.microsoft.com/office/drawing/2014/main" id="{A0439095-2A5A-788D-A28F-D02ADECD1BFF}"/>
              </a:ext>
            </a:extLst>
          </p:cNvPr>
          <p:cNvPicPr>
            <a:picLocks noChangeAspect="1"/>
          </p:cNvPicPr>
          <p:nvPr/>
        </p:nvPicPr>
        <p:blipFill rotWithShape="1">
          <a:blip r:embed="rId4">
            <a:extLst>
              <a:ext uri="{28A0092B-C50C-407E-A947-70E740481C1C}">
                <a14:useLocalDpi xmlns:a14="http://schemas.microsoft.com/office/drawing/2010/main" val="0"/>
              </a:ext>
            </a:extLst>
          </a:blip>
          <a:srcRect l="20027" t="15035" r="20547" b="9195"/>
          <a:stretch/>
        </p:blipFill>
        <p:spPr>
          <a:xfrm>
            <a:off x="7848600" y="3721366"/>
            <a:ext cx="2743200" cy="2623263"/>
          </a:xfrm>
          <a:prstGeom prst="rect">
            <a:avLst/>
          </a:prstGeom>
        </p:spPr>
      </p:pic>
      <p:pic>
        <p:nvPicPr>
          <p:cNvPr id="3" name="Picture 2" descr="A picture containing outdoor, grass, tree, forest&#10;&#10;Description automatically generated">
            <a:extLst>
              <a:ext uri="{FF2B5EF4-FFF2-40B4-BE49-F238E27FC236}">
                <a16:creationId xmlns:a16="http://schemas.microsoft.com/office/drawing/2014/main" id="{3C562FDE-2F98-20CF-919B-E2BC150C4F58}"/>
              </a:ext>
            </a:extLst>
          </p:cNvPr>
          <p:cNvPicPr>
            <a:picLocks noChangeAspect="1"/>
          </p:cNvPicPr>
          <p:nvPr/>
        </p:nvPicPr>
        <p:blipFill rotWithShape="1">
          <a:blip r:embed="rId5">
            <a:extLst>
              <a:ext uri="{28A0092B-C50C-407E-A947-70E740481C1C}">
                <a14:useLocalDpi xmlns:a14="http://schemas.microsoft.com/office/drawing/2010/main" val="0"/>
              </a:ext>
            </a:extLst>
          </a:blip>
          <a:srcRect t="16955"/>
          <a:stretch/>
        </p:blipFill>
        <p:spPr>
          <a:xfrm>
            <a:off x="228600" y="221380"/>
            <a:ext cx="5752699" cy="3583004"/>
          </a:xfrm>
          <a:prstGeom prst="rect">
            <a:avLst/>
          </a:prstGeom>
        </p:spPr>
      </p:pic>
      <p:pic>
        <p:nvPicPr>
          <p:cNvPr id="7" name="Picture 6" descr="A hole in the ground&#10;&#10;Description automatically generated with medium confidence">
            <a:extLst>
              <a:ext uri="{FF2B5EF4-FFF2-40B4-BE49-F238E27FC236}">
                <a16:creationId xmlns:a16="http://schemas.microsoft.com/office/drawing/2014/main" id="{C0231296-E613-9A47-8EB4-33C865BFE9C9}"/>
              </a:ext>
            </a:extLst>
          </p:cNvPr>
          <p:cNvPicPr>
            <a:picLocks noChangeAspect="1"/>
          </p:cNvPicPr>
          <p:nvPr/>
        </p:nvPicPr>
        <p:blipFill rotWithShape="1">
          <a:blip r:embed="rId6">
            <a:extLst>
              <a:ext uri="{28A0092B-C50C-407E-A947-70E740481C1C}">
                <a14:useLocalDpi xmlns:a14="http://schemas.microsoft.com/office/drawing/2010/main" val="0"/>
              </a:ext>
            </a:extLst>
          </a:blip>
          <a:srcRect l="34992" t="33302" r="32376" b="34978"/>
          <a:stretch/>
        </p:blipFill>
        <p:spPr>
          <a:xfrm>
            <a:off x="1164657" y="3804384"/>
            <a:ext cx="3370534" cy="2457228"/>
          </a:xfrm>
          <a:prstGeom prst="rect">
            <a:avLst/>
          </a:prstGeom>
        </p:spPr>
      </p:pic>
    </p:spTree>
    <p:extLst>
      <p:ext uri="{BB962C8B-B14F-4D97-AF65-F5344CB8AC3E}">
        <p14:creationId xmlns:p14="http://schemas.microsoft.com/office/powerpoint/2010/main" val="3433923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B6D443-8CDF-4AF9-B107-37BC53F96F45}"/>
              </a:ext>
            </a:extLst>
          </p:cNvPr>
          <p:cNvSpPr>
            <a:spLocks noGrp="1"/>
          </p:cNvSpPr>
          <p:nvPr>
            <p:ph type="sldNum" sz="quarter" idx="12"/>
          </p:nvPr>
        </p:nvSpPr>
        <p:spPr/>
        <p:txBody>
          <a:bodyPr/>
          <a:lstStyle/>
          <a:p>
            <a:fld id="{784DC4BC-AE01-4C6D-870D-ADD2363A0B6C}" type="slidenum">
              <a:rPr lang="en-US" smtClean="0"/>
              <a:t>29</a:t>
            </a:fld>
            <a:endParaRPr lang="en-US" dirty="0"/>
          </a:p>
        </p:txBody>
      </p:sp>
      <p:pic>
        <p:nvPicPr>
          <p:cNvPr id="5" name="Picture 4">
            <a:extLst>
              <a:ext uri="{FF2B5EF4-FFF2-40B4-BE49-F238E27FC236}">
                <a16:creationId xmlns:a16="http://schemas.microsoft.com/office/drawing/2014/main" id="{B9B15BEF-C899-73E9-5F9F-8D2EBD69C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811" y="974556"/>
            <a:ext cx="6112043" cy="458403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5E69DCB-D57B-C80B-6358-1242C3045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9304" y="1200900"/>
            <a:ext cx="5508458" cy="4131344"/>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18910978-DA4B-5F32-8E3A-631FEDC41944}"/>
              </a:ext>
            </a:extLst>
          </p:cNvPr>
          <p:cNvCxnSpPr/>
          <p:nvPr/>
        </p:nvCxnSpPr>
        <p:spPr>
          <a:xfrm>
            <a:off x="3988468" y="3037973"/>
            <a:ext cx="0" cy="8181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38F5F80-D0DB-5211-C543-61DBF942A2C4}"/>
              </a:ext>
            </a:extLst>
          </p:cNvPr>
          <p:cNvSpPr>
            <a:spLocks noGrp="1"/>
          </p:cNvSpPr>
          <p:nvPr>
            <p:ph type="title"/>
          </p:nvPr>
        </p:nvSpPr>
        <p:spPr>
          <a:xfrm>
            <a:off x="838200" y="365130"/>
            <a:ext cx="10515600" cy="501504"/>
          </a:xfrm>
        </p:spPr>
        <p:txBody>
          <a:bodyPr>
            <a:noAutofit/>
          </a:bodyPr>
          <a:lstStyle/>
          <a:p>
            <a:pPr algn="ctr"/>
            <a:r>
              <a:rPr lang="en-US" sz="4050" dirty="0">
                <a:solidFill>
                  <a:schemeClr val="tx1"/>
                </a:solidFill>
              </a:rPr>
              <a:t>Guerin Creek @ Guerin’s Bridge Road</a:t>
            </a:r>
          </a:p>
        </p:txBody>
      </p:sp>
    </p:spTree>
    <p:extLst>
      <p:ext uri="{BB962C8B-B14F-4D97-AF65-F5344CB8AC3E}">
        <p14:creationId xmlns:p14="http://schemas.microsoft.com/office/powerpoint/2010/main" val="11177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06CC-F42E-435F-BB3F-DD2C83CA34FD}"/>
              </a:ext>
            </a:extLst>
          </p:cNvPr>
          <p:cNvSpPr>
            <a:spLocks noGrp="1"/>
          </p:cNvSpPr>
          <p:nvPr>
            <p:ph type="title"/>
          </p:nvPr>
        </p:nvSpPr>
        <p:spPr>
          <a:xfrm>
            <a:off x="228600" y="175867"/>
            <a:ext cx="2959223" cy="1160119"/>
          </a:xfrm>
        </p:spPr>
        <p:txBody>
          <a:bodyPr/>
          <a:lstStyle/>
          <a:p>
            <a:r>
              <a:rPr lang="en-US" u="sng" dirty="0"/>
              <a:t>The Reason…</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C4BC-AE01-4C6D-870D-ADD2363A0B6C}" type="slidenum">
              <a:rPr kumimoji="0" lang="en-US" sz="100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id="{21701BE4-BF5B-4D06-9257-D26B1E52B7F4}"/>
              </a:ext>
            </a:extLst>
          </p:cNvPr>
          <p:cNvSpPr txBox="1"/>
          <p:nvPr/>
        </p:nvSpPr>
        <p:spPr>
          <a:xfrm>
            <a:off x="461639" y="1784930"/>
            <a:ext cx="10857390" cy="341632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Passage of time and growth has led to confusion over statutory county descriptions and the locations of county boundary lines </a:t>
            </a:r>
          </a:p>
          <a:p>
            <a:endParaRPr lang="en-US"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Exact and precise locations and boundaries of state’s political subdivisions are critical for services, enforcement of property rights and election of public officials. </a:t>
            </a:r>
          </a:p>
          <a:p>
            <a:endParaRPr lang="en-US"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Necessary for state government and political subdivisions </a:t>
            </a:r>
          </a:p>
          <a:p>
            <a:endParaRPr lang="en-US"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Technology exists now to cost-effectively provide definite and permanent markers of boundary lines </a:t>
            </a:r>
          </a:p>
          <a:p>
            <a:endParaRPr lang="en-US" dirty="0">
              <a:solidFill>
                <a:srgbClr val="002060"/>
              </a:solidFill>
              <a:latin typeface="Franklin Gothic Medium" panose="020B0603020102020204" pitchFamily="34" charset="0"/>
            </a:endParaRPr>
          </a:p>
          <a:p>
            <a:endParaRPr lang="en-US" dirty="0">
              <a:solidFill>
                <a:srgbClr val="002060"/>
              </a:solidFill>
              <a:latin typeface="Franklin Gothic Medium" panose="020B0603020102020204" pitchFamily="34" charset="0"/>
            </a:endParaRPr>
          </a:p>
          <a:p>
            <a:endParaRPr lang="en-US" dirty="0">
              <a:solidFill>
                <a:srgbClr val="002060"/>
              </a:solidFill>
            </a:endParaRPr>
          </a:p>
        </p:txBody>
      </p:sp>
    </p:spTree>
    <p:extLst>
      <p:ext uri="{BB962C8B-B14F-4D97-AF65-F5344CB8AC3E}">
        <p14:creationId xmlns:p14="http://schemas.microsoft.com/office/powerpoint/2010/main" val="3277774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96355"/>
            <a:ext cx="10515600" cy="1006473"/>
          </a:xfrm>
        </p:spPr>
        <p:txBody>
          <a:bodyPr>
            <a:noAutofit/>
          </a:bodyPr>
          <a:lstStyle/>
          <a:p>
            <a:pPr algn="ctr"/>
            <a:r>
              <a:rPr lang="en-US" sz="4050" dirty="0">
                <a:solidFill>
                  <a:schemeClr val="tx1"/>
                </a:solidFill>
              </a:rPr>
              <a:t>QUESTIONS?</a:t>
            </a:r>
            <a:br>
              <a:rPr lang="en-US" sz="4050" dirty="0">
                <a:solidFill>
                  <a:schemeClr val="tx1"/>
                </a:solidFill>
              </a:rPr>
            </a:br>
            <a:r>
              <a:rPr lang="en-US" sz="2000" dirty="0">
                <a:solidFill>
                  <a:schemeClr val="tx1"/>
                </a:solidFill>
              </a:rPr>
              <a:t>Or Information You Would Like to Provide?</a:t>
            </a:r>
            <a:endParaRPr lang="en-US" sz="4050" dirty="0">
              <a:solidFill>
                <a:schemeClr val="tx1"/>
              </a:solidFil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
        <p:nvSpPr>
          <p:cNvPr id="7" name="Title 1"/>
          <p:cNvSpPr txBox="1">
            <a:spLocks/>
          </p:cNvSpPr>
          <p:nvPr/>
        </p:nvSpPr>
        <p:spPr>
          <a:xfrm>
            <a:off x="1981200" y="3581400"/>
            <a:ext cx="8077200" cy="943514"/>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PLEASE CALL: </a:t>
            </a:r>
            <a:r>
              <a:rPr kumimoji="0" lang="en-US" sz="2400" b="0" i="0" u="sng" strike="noStrike" kern="1200" cap="none" spc="0" normalizeH="0" baseline="0" noProof="0" dirty="0">
                <a:ln>
                  <a:noFill/>
                </a:ln>
                <a:solidFill>
                  <a:srgbClr val="5B9BD5"/>
                </a:solidFill>
                <a:effectLst/>
                <a:uLnTx/>
                <a:uFillTx/>
                <a:latin typeface="Calibri Light" panose="020F0302020204030204"/>
                <a:ea typeface="+mj-ea"/>
                <a:cs typeface="+mj-cs"/>
              </a:rPr>
              <a:t>803-734-0959</a:t>
            </a: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       or EMAIL:  </a:t>
            </a:r>
            <a:r>
              <a:rPr kumimoji="0" lang="en-US" sz="2400" b="0" i="0" u="sng" strike="noStrike" kern="1200" cap="none" spc="0" normalizeH="0" baseline="0" noProof="0" dirty="0">
                <a:ln>
                  <a:noFill/>
                </a:ln>
                <a:solidFill>
                  <a:srgbClr val="5B9BD5"/>
                </a:solidFill>
                <a:effectLst/>
                <a:uLnTx/>
                <a:uFillTx/>
                <a:latin typeface="Calibri Light" panose="020F0302020204030204"/>
                <a:ea typeface="+mj-ea"/>
                <a:cs typeface="+mj-cs"/>
              </a:rPr>
              <a:t>boundary@rfa.sc.gov</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We Will Work to Address Questions Promptly or Direct Questions to the Appropriate Agency or Jurisdictional Entity</a:t>
            </a:r>
          </a:p>
        </p:txBody>
      </p:sp>
      <p:sp>
        <p:nvSpPr>
          <p:cNvPr id="3" name="TextBox 2">
            <a:extLst>
              <a:ext uri="{FF2B5EF4-FFF2-40B4-BE49-F238E27FC236}">
                <a16:creationId xmlns:a16="http://schemas.microsoft.com/office/drawing/2014/main" id="{DEF79D4D-649F-BF74-8B0F-CC4000FC07E7}"/>
              </a:ext>
            </a:extLst>
          </p:cNvPr>
          <p:cNvSpPr txBox="1"/>
          <p:nvPr/>
        </p:nvSpPr>
        <p:spPr>
          <a:xfrm>
            <a:off x="891309" y="1217783"/>
            <a:ext cx="10409382" cy="461665"/>
          </a:xfrm>
          <a:prstGeom prst="rect">
            <a:avLst/>
          </a:prstGeom>
          <a:solidFill>
            <a:schemeClr val="bg1">
              <a:lumMod val="85000"/>
            </a:schemeClr>
          </a:solidFill>
          <a:ln w="12700">
            <a:solidFill>
              <a:srgbClr val="002060"/>
            </a:solidFill>
          </a:ln>
        </p:spPr>
        <p:txBody>
          <a:bodyPr wrap="square" rtlCol="0">
            <a:spAutoFit/>
          </a:bodyPr>
          <a:lstStyle/>
          <a:p>
            <a:pPr algn="ctr"/>
            <a:r>
              <a:rPr lang="en-US" sz="2400" u="sng" dirty="0">
                <a:hlinkClick r:id="rId3"/>
              </a:rPr>
              <a:t>https://rfa.sc.gov/programs-services/geodetic/county/berkeley-charleston-USFS</a:t>
            </a:r>
            <a:endParaRPr lang="en-US" sz="2400" dirty="0">
              <a:solidFill>
                <a:srgbClr val="002060"/>
              </a:solidFill>
              <a:latin typeface="Calibri Light" panose="020F0302020204030204"/>
            </a:endParaRPr>
          </a:p>
        </p:txBody>
      </p:sp>
      <p:sp>
        <p:nvSpPr>
          <p:cNvPr id="4" name="Title 1">
            <a:extLst>
              <a:ext uri="{FF2B5EF4-FFF2-40B4-BE49-F238E27FC236}">
                <a16:creationId xmlns:a16="http://schemas.microsoft.com/office/drawing/2014/main" id="{BCC7CD85-068A-63AA-62D1-BDB626A7B8E3}"/>
              </a:ext>
            </a:extLst>
          </p:cNvPr>
          <p:cNvSpPr txBox="1">
            <a:spLocks/>
          </p:cNvSpPr>
          <p:nvPr/>
        </p:nvSpPr>
        <p:spPr>
          <a:xfrm>
            <a:off x="762000" y="345468"/>
            <a:ext cx="10515600" cy="61465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000" b="0" kern="1200">
                <a:solidFill>
                  <a:srgbClr val="002060"/>
                </a:solidFill>
                <a:latin typeface="Franklin Gothic Medium" panose="020B0603020102020204" pitchFamily="34"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50" b="0" i="0" u="none" strike="noStrike" kern="1200" cap="none" spc="0" normalizeH="0" baseline="0" noProof="0" dirty="0">
                <a:ln>
                  <a:noFill/>
                </a:ln>
                <a:solidFill>
                  <a:prstClr val="black"/>
                </a:solidFill>
                <a:effectLst/>
                <a:uLnTx/>
                <a:uFillTx/>
                <a:latin typeface="Franklin Gothic Medium" panose="020B0603020102020204" pitchFamily="34" charset="0"/>
                <a:ea typeface="+mj-ea"/>
                <a:cs typeface="+mj-cs"/>
              </a:rPr>
              <a:t>Project Page:</a:t>
            </a:r>
          </a:p>
        </p:txBody>
      </p:sp>
    </p:spTree>
    <p:extLst>
      <p:ext uri="{BB962C8B-B14F-4D97-AF65-F5344CB8AC3E}">
        <p14:creationId xmlns:p14="http://schemas.microsoft.com/office/powerpoint/2010/main" val="302475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65D07-3C60-49E7-99C4-FE92BFD300DC}"/>
              </a:ext>
            </a:extLst>
          </p:cNvPr>
          <p:cNvSpPr>
            <a:spLocks noGrp="1"/>
          </p:cNvSpPr>
          <p:nvPr>
            <p:ph type="title"/>
          </p:nvPr>
        </p:nvSpPr>
        <p:spPr>
          <a:xfrm>
            <a:off x="272558" y="248855"/>
            <a:ext cx="5959566" cy="851975"/>
          </a:xfrm>
        </p:spPr>
        <p:txBody>
          <a:bodyPr/>
          <a:lstStyle/>
          <a:p>
            <a:r>
              <a:rPr lang="en-US" u="sng" dirty="0"/>
              <a:t>Why the SC Geodetic Survey?</a:t>
            </a:r>
          </a:p>
        </p:txBody>
      </p:sp>
      <p:sp>
        <p:nvSpPr>
          <p:cNvPr id="3" name="Slide Number Placeholder 2">
            <a:extLst>
              <a:ext uri="{FF2B5EF4-FFF2-40B4-BE49-F238E27FC236}">
                <a16:creationId xmlns:a16="http://schemas.microsoft.com/office/drawing/2014/main" id="{ADA0A134-E32C-453E-8536-191D68BDE559}"/>
              </a:ext>
            </a:extLst>
          </p:cNvPr>
          <p:cNvSpPr>
            <a:spLocks noGrp="1"/>
          </p:cNvSpPr>
          <p:nvPr>
            <p:ph type="sldNum" sz="quarter" idx="12"/>
          </p:nvPr>
        </p:nvSpPr>
        <p:spPr/>
        <p:txBody>
          <a:bodyPr/>
          <a:lstStyle/>
          <a:p>
            <a:fld id="{784DC4BC-AE01-4C6D-870D-ADD2363A0B6C}" type="slidenum">
              <a:rPr lang="en-US" smtClean="0"/>
              <a:pPr/>
              <a:t>4</a:t>
            </a:fld>
            <a:endParaRPr lang="en-US" dirty="0"/>
          </a:p>
        </p:txBody>
      </p:sp>
      <p:sp>
        <p:nvSpPr>
          <p:cNvPr id="4" name="TextBox 3">
            <a:extLst>
              <a:ext uri="{FF2B5EF4-FFF2-40B4-BE49-F238E27FC236}">
                <a16:creationId xmlns:a16="http://schemas.microsoft.com/office/drawing/2014/main" id="{7EC95385-C3D7-44AE-8908-9D2CD3E6FE3B}"/>
              </a:ext>
            </a:extLst>
          </p:cNvPr>
          <p:cNvSpPr txBox="1"/>
          <p:nvPr/>
        </p:nvSpPr>
        <p:spPr>
          <a:xfrm>
            <a:off x="532660" y="1180730"/>
            <a:ext cx="10147177"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Over the last 30+ years, the South Carolina Geodetic Survey has worked with South</a:t>
            </a:r>
            <a:r>
              <a:rPr lang="en-US" baseline="0" dirty="0">
                <a:solidFill>
                  <a:srgbClr val="002060"/>
                </a:solidFill>
                <a:latin typeface="Franklin Gothic Medium" panose="020B0603020102020204" pitchFamily="34" charset="0"/>
              </a:rPr>
              <a:t> Carolina counties to help resolve some of the ambiguities present in the current Code of Law</a:t>
            </a:r>
          </a:p>
          <a:p>
            <a:endParaRPr lang="en-US" baseline="0"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SC Geodetic Survey was also used in the clarification of the NC/SC boundary</a:t>
            </a:r>
          </a:p>
          <a:p>
            <a:endParaRPr lang="en-US" baseline="0"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In the early 90’s Greenville and Spartanburg counties asked the Geodetic Survey to help them work out the location of their Statutory Boundary. Their boundary was clarified and placed into law.</a:t>
            </a:r>
          </a:p>
          <a:p>
            <a:pPr marL="285750" indent="-285750">
              <a:buFont typeface="Arial" panose="020B0604020202020204" pitchFamily="34" charset="0"/>
              <a:buChar char="•"/>
            </a:pPr>
            <a:endParaRPr lang="en-US" baseline="0"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After it’s completion the General Assembly decided to enact legislation assigning the SC Geodetic Survey as the mediator to resolve disputes between counties.</a:t>
            </a:r>
            <a:endParaRPr lang="en-US" baseline="0" dirty="0">
              <a:solidFill>
                <a:srgbClr val="002060"/>
              </a:solidFill>
              <a:latin typeface="Franklin Gothic Medium" panose="020B0603020102020204"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42921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8156B-62DD-43BB-A630-5D48579273B7}"/>
              </a:ext>
            </a:extLst>
          </p:cNvPr>
          <p:cNvSpPr>
            <a:spLocks noGrp="1"/>
          </p:cNvSpPr>
          <p:nvPr>
            <p:ph type="title"/>
          </p:nvPr>
        </p:nvSpPr>
        <p:spPr>
          <a:xfrm>
            <a:off x="838200" y="266329"/>
            <a:ext cx="10515600" cy="887767"/>
          </a:xfrm>
        </p:spPr>
        <p:txBody>
          <a:bodyPr>
            <a:normAutofit/>
          </a:bodyPr>
          <a:lstStyle/>
          <a:p>
            <a:r>
              <a:rPr lang="en-US" sz="2800" dirty="0"/>
              <a:t>The duties of the SC Geodetic Survey (SCGS) </a:t>
            </a:r>
            <a:br>
              <a:rPr lang="en-US" sz="2800" dirty="0"/>
            </a:br>
            <a:r>
              <a:rPr lang="en-US" sz="2800" dirty="0"/>
              <a:t>with respect to determining county boundaries</a:t>
            </a:r>
          </a:p>
        </p:txBody>
      </p:sp>
      <p:sp>
        <p:nvSpPr>
          <p:cNvPr id="3" name="Slide Number Placeholder 2">
            <a:extLst>
              <a:ext uri="{FF2B5EF4-FFF2-40B4-BE49-F238E27FC236}">
                <a16:creationId xmlns:a16="http://schemas.microsoft.com/office/drawing/2014/main" id="{1767E62F-DDB7-4DCB-A419-9BD4396AA0A8}"/>
              </a:ext>
            </a:extLst>
          </p:cNvPr>
          <p:cNvSpPr>
            <a:spLocks noGrp="1"/>
          </p:cNvSpPr>
          <p:nvPr>
            <p:ph type="sldNum" sz="quarter" idx="12"/>
          </p:nvPr>
        </p:nvSpPr>
        <p:spPr/>
        <p:txBody>
          <a:bodyPr/>
          <a:lstStyle/>
          <a:p>
            <a:fld id="{784DC4BC-AE01-4C6D-870D-ADD2363A0B6C}" type="slidenum">
              <a:rPr lang="en-US" smtClean="0"/>
              <a:pPr/>
              <a:t>5</a:t>
            </a:fld>
            <a:endParaRPr lang="en-US" dirty="0"/>
          </a:p>
        </p:txBody>
      </p:sp>
      <p:sp>
        <p:nvSpPr>
          <p:cNvPr id="7" name="TextBox 6">
            <a:extLst>
              <a:ext uri="{FF2B5EF4-FFF2-40B4-BE49-F238E27FC236}">
                <a16:creationId xmlns:a16="http://schemas.microsoft.com/office/drawing/2014/main" id="{1D223C5D-81A2-4933-9755-5CADA6EE93CE}"/>
              </a:ext>
            </a:extLst>
          </p:cNvPr>
          <p:cNvSpPr txBox="1"/>
          <p:nvPr/>
        </p:nvSpPr>
        <p:spPr>
          <a:xfrm>
            <a:off x="334537" y="1082471"/>
            <a:ext cx="11496907" cy="5509200"/>
          </a:xfrm>
          <a:prstGeom prst="rect">
            <a:avLst/>
          </a:prstGeom>
          <a:noFill/>
        </p:spPr>
        <p:txBody>
          <a:bodyPr wrap="square" rtlCol="0">
            <a:spAutoFit/>
          </a:bodyPr>
          <a:lstStyle/>
          <a:p>
            <a:r>
              <a:rPr lang="en-US" u="sng" dirty="0">
                <a:solidFill>
                  <a:srgbClr val="002060"/>
                </a:solidFill>
                <a:latin typeface="Franklin Gothic Medium" panose="020B0603020102020204" pitchFamily="34" charset="0"/>
              </a:rPr>
              <a:t>SC Code of Laws §27-2-105</a:t>
            </a:r>
            <a:r>
              <a:rPr lang="en-US" dirty="0">
                <a:solidFill>
                  <a:srgbClr val="002060"/>
                </a:solidFill>
                <a:latin typeface="Franklin Gothic Medium" panose="020B0603020102020204" pitchFamily="34" charset="0"/>
              </a:rPr>
              <a:t>          </a:t>
            </a:r>
          </a:p>
          <a:p>
            <a:r>
              <a:rPr lang="en-US" u="sng" dirty="0">
                <a:solidFill>
                  <a:srgbClr val="002060"/>
                </a:solidFill>
                <a:latin typeface="Franklin Gothic Medium" panose="020B0603020102020204" pitchFamily="34" charset="0"/>
              </a:rPr>
              <a:t>Act No. 262 of 2014</a:t>
            </a:r>
          </a:p>
          <a:p>
            <a:endParaRPr lang="en-US" u="sng"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sz="1600" dirty="0">
                <a:solidFill>
                  <a:srgbClr val="002060"/>
                </a:solidFill>
                <a:latin typeface="Franklin Gothic Medium" panose="020B0603020102020204" pitchFamily="34" charset="0"/>
              </a:rPr>
              <a:t>(1994) Dispute between two or more counties- SCGS will act as mediator to resolve the dispute</a:t>
            </a:r>
          </a:p>
          <a:p>
            <a:pPr>
              <a:lnSpc>
                <a:spcPct val="50000"/>
              </a:lnSpc>
            </a:pPr>
            <a:endParaRPr lang="en-US" sz="1600"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sz="1600" dirty="0">
                <a:solidFill>
                  <a:srgbClr val="002060"/>
                </a:solidFill>
                <a:latin typeface="Franklin Gothic Medium" panose="020B0603020102020204" pitchFamily="34" charset="0"/>
              </a:rPr>
              <a:t>(1994/2014) SCGS to assist counties in defining and </a:t>
            </a:r>
            <a:r>
              <a:rPr lang="en-US" sz="1600" dirty="0" err="1">
                <a:solidFill>
                  <a:srgbClr val="002060"/>
                </a:solidFill>
                <a:latin typeface="Franklin Gothic Medium" panose="020B0603020102020204" pitchFamily="34" charset="0"/>
              </a:rPr>
              <a:t>monumenting</a:t>
            </a:r>
            <a:r>
              <a:rPr lang="en-US" sz="1600" dirty="0">
                <a:solidFill>
                  <a:srgbClr val="002060"/>
                </a:solidFill>
                <a:latin typeface="Franklin Gothic Medium" panose="020B0603020102020204" pitchFamily="34" charset="0"/>
              </a:rPr>
              <a:t> the locations of county boundaries and positioning the monuments using geodetic surveys where counties are ill-defined, unmarked, or poorly marked</a:t>
            </a:r>
          </a:p>
          <a:p>
            <a:pPr>
              <a:lnSpc>
                <a:spcPct val="50000"/>
              </a:lnSpc>
            </a:pPr>
            <a:endParaRPr lang="en-US" sz="1600"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sz="1600" dirty="0">
                <a:solidFill>
                  <a:srgbClr val="002060"/>
                </a:solidFill>
                <a:latin typeface="Franklin Gothic Medium" panose="020B0603020102020204" pitchFamily="34" charset="0"/>
              </a:rPr>
              <a:t>(2014) SCGS will clarify county boundaries as defined in Chapter 3, Title 4</a:t>
            </a:r>
          </a:p>
          <a:p>
            <a:pPr>
              <a:lnSpc>
                <a:spcPct val="50000"/>
              </a:lnSpc>
            </a:pPr>
            <a:endParaRPr lang="en-US" sz="1600"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sz="1600" dirty="0">
                <a:solidFill>
                  <a:srgbClr val="002060"/>
                </a:solidFill>
                <a:latin typeface="Franklin Gothic Medium" panose="020B0603020102020204" pitchFamily="34" charset="0"/>
              </a:rPr>
              <a:t>(2014) SCGS will analyze archival and other evidence and perform field surveys to position geographically all county boundaries in accordance with statutory descriptions</a:t>
            </a:r>
          </a:p>
          <a:p>
            <a:pPr>
              <a:lnSpc>
                <a:spcPct val="50000"/>
              </a:lnSpc>
            </a:pPr>
            <a:endParaRPr lang="en-US" sz="1600"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sz="1600" dirty="0">
                <a:solidFill>
                  <a:srgbClr val="002060"/>
                </a:solidFill>
                <a:latin typeface="Franklin Gothic Medium" panose="020B0603020102020204" pitchFamily="34" charset="0"/>
              </a:rPr>
              <a:t>(2014) To amend section 27-2-105, Code of Laws of South Carolina, 1976, relating to the duties of the South Carolina Geodetic Survey (SCGS) with respect to determining county boundaries, so as to authorize and direct the SCGS to clarify county boundaries and mediate boundary disputes between counties by providing a procedure allowing the SCGS administratively to adjust county boundaries, to provide the procedures including notice that SCGS must follow in making such adjustments, to provide that affected parties may appeal these adjustments to the Administrative Law Court in a de novo hearing, to provide the method of determining the effective date of these administrative county boundary adjustments and the notice requirements for these adjustments to be effective and to provide that nothing contained in this administrative process restricts the authority of the General Assembly by legislative enactment to adjust or otherwise clarify county boundaries by legislative enactment.</a:t>
            </a:r>
          </a:p>
          <a:p>
            <a:endParaRPr lang="en-US" u="sng" dirty="0">
              <a:solidFill>
                <a:srgbClr val="002060"/>
              </a:solidFill>
              <a:latin typeface="Franklin Gothic Medium" panose="020B0603020102020204" pitchFamily="34" charset="0"/>
            </a:endParaRPr>
          </a:p>
        </p:txBody>
      </p:sp>
    </p:spTree>
    <p:extLst>
      <p:ext uri="{BB962C8B-B14F-4D97-AF65-F5344CB8AC3E}">
        <p14:creationId xmlns:p14="http://schemas.microsoft.com/office/powerpoint/2010/main" val="1661987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889" y="1323459"/>
            <a:ext cx="3429000" cy="228600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1" y="3690449"/>
            <a:ext cx="1943589" cy="2591453"/>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7385" y="1319435"/>
            <a:ext cx="1452134" cy="2582385"/>
          </a:xfrm>
          <a:prstGeom prst="rect">
            <a:avLst/>
          </a:prstGeom>
          <a:ln>
            <a:noFill/>
          </a:ln>
          <a:effectLst>
            <a:outerShdw blurRad="190500" algn="tl" rotWithShape="0">
              <a:srgbClr val="000000">
                <a:alpha val="70000"/>
              </a:srgbClr>
            </a:outerShdw>
          </a:effectLst>
        </p:spPr>
      </p:pic>
      <p:sp>
        <p:nvSpPr>
          <p:cNvPr id="8" name="Title 1"/>
          <p:cNvSpPr txBox="1">
            <a:spLocks/>
          </p:cNvSpPr>
          <p:nvPr/>
        </p:nvSpPr>
        <p:spPr>
          <a:xfrm>
            <a:off x="2705589" y="623876"/>
            <a:ext cx="2133600" cy="446678"/>
          </a:xfrm>
          <a:prstGeom prst="rect">
            <a:avLst/>
          </a:prstGeom>
          <a:ln>
            <a:noFill/>
          </a:ln>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Franklin Gothic Medium" panose="020B0603020102020204" pitchFamily="34" charset="0"/>
              </a:rPr>
              <a:t>MONUMENTS</a:t>
            </a:r>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30670" r="13333"/>
          <a:stretch/>
        </p:blipFill>
        <p:spPr>
          <a:xfrm>
            <a:off x="3886200" y="3690448"/>
            <a:ext cx="1920240" cy="2571750"/>
          </a:xfrm>
          <a:prstGeom prst="rect">
            <a:avLst/>
          </a:prstGeom>
          <a:ln>
            <a:noFill/>
          </a:ln>
          <a:effectLst>
            <a:outerShdw blurRad="190500" algn="tl" rotWithShape="0">
              <a:srgbClr val="000000">
                <a:alpha val="70000"/>
              </a:srgbClr>
            </a:outerShdw>
          </a:effectLst>
        </p:spPr>
      </p:pic>
      <p:sp>
        <p:nvSpPr>
          <p:cNvPr id="11"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
        <p:nvSpPr>
          <p:cNvPr id="13" name="Title 1">
            <a:extLst>
              <a:ext uri="{FF2B5EF4-FFF2-40B4-BE49-F238E27FC236}">
                <a16:creationId xmlns:a16="http://schemas.microsoft.com/office/drawing/2014/main" id="{0088433B-BBE1-4196-9FA9-447BD2E361B3}"/>
              </a:ext>
            </a:extLst>
          </p:cNvPr>
          <p:cNvSpPr txBox="1">
            <a:spLocks/>
          </p:cNvSpPr>
          <p:nvPr/>
        </p:nvSpPr>
        <p:spPr>
          <a:xfrm>
            <a:off x="5122689" y="619865"/>
            <a:ext cx="2133600" cy="446678"/>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Franklin Gothic Medium" panose="020B0603020102020204" pitchFamily="34" charset="0"/>
              </a:rPr>
              <a:t>VS</a:t>
            </a:r>
          </a:p>
        </p:txBody>
      </p:sp>
      <p:pic>
        <p:nvPicPr>
          <p:cNvPr id="14" name="Picture 13">
            <a:extLst>
              <a:ext uri="{FF2B5EF4-FFF2-40B4-BE49-F238E27FC236}">
                <a16:creationId xmlns:a16="http://schemas.microsoft.com/office/drawing/2014/main" id="{FB387A69-F5A9-48B1-9442-959E164FB6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150983" y="4322029"/>
            <a:ext cx="2324939" cy="1743705"/>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3B03F716-A045-4FFB-B450-040746618B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58666" y="1269054"/>
            <a:ext cx="1552676" cy="2173347"/>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BBBC7A77-70DC-4C2F-AFF4-DEE488D31D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8026544" y="4261847"/>
            <a:ext cx="2939560" cy="1428952"/>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080E0563-313A-416D-B31E-E11E27BB1D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08520" y="3108292"/>
            <a:ext cx="2560321" cy="1920241"/>
          </a:xfrm>
          <a:prstGeom prst="rect">
            <a:avLst/>
          </a:prstGeom>
          <a:ln>
            <a:noFill/>
          </a:ln>
          <a:effectLst>
            <a:outerShdw blurRad="190500" algn="tl" rotWithShape="0">
              <a:srgbClr val="000000">
                <a:alpha val="70000"/>
              </a:srgbClr>
            </a:outerShdw>
          </a:effectLst>
        </p:spPr>
      </p:pic>
      <p:sp>
        <p:nvSpPr>
          <p:cNvPr id="18" name="Title 1">
            <a:extLst>
              <a:ext uri="{FF2B5EF4-FFF2-40B4-BE49-F238E27FC236}">
                <a16:creationId xmlns:a16="http://schemas.microsoft.com/office/drawing/2014/main" id="{BD0DA505-F937-4E3E-8F3A-4A3D97B235F1}"/>
              </a:ext>
            </a:extLst>
          </p:cNvPr>
          <p:cNvSpPr txBox="1">
            <a:spLocks/>
          </p:cNvSpPr>
          <p:nvPr/>
        </p:nvSpPr>
        <p:spPr>
          <a:xfrm>
            <a:off x="7362724" y="619865"/>
            <a:ext cx="2133600" cy="446678"/>
          </a:xfrm>
          <a:prstGeom prst="rect">
            <a:avLst/>
          </a:prstGeom>
          <a:ln>
            <a:noFill/>
          </a:ln>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Franklin Gothic Medium" panose="020B0603020102020204" pitchFamily="34" charset="0"/>
              </a:rPr>
              <a:t>MONUMENTS</a:t>
            </a:r>
          </a:p>
        </p:txBody>
      </p:sp>
    </p:spTree>
    <p:extLst>
      <p:ext uri="{BB962C8B-B14F-4D97-AF65-F5344CB8AC3E}">
        <p14:creationId xmlns:p14="http://schemas.microsoft.com/office/powerpoint/2010/main" val="388618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F68B49-C20A-4F24-8F66-95A91341F7DD}"/>
              </a:ext>
            </a:extLst>
          </p:cNvPr>
          <p:cNvSpPr>
            <a:spLocks noGrp="1"/>
          </p:cNvSpPr>
          <p:nvPr>
            <p:ph type="sldNum" sz="quarter" idx="12"/>
          </p:nvPr>
        </p:nvSpPr>
        <p:spPr/>
        <p:txBody>
          <a:bodyPr/>
          <a:lstStyle/>
          <a:p>
            <a:fld id="{784DC4BC-AE01-4C6D-870D-ADD2363A0B6C}" type="slidenum">
              <a:rPr lang="en-US" smtClean="0"/>
              <a:pPr/>
              <a:t>7</a:t>
            </a:fld>
            <a:endParaRPr lang="en-US" dirty="0"/>
          </a:p>
        </p:txBody>
      </p:sp>
      <p:sp>
        <p:nvSpPr>
          <p:cNvPr id="4" name="Title 1">
            <a:extLst>
              <a:ext uri="{FF2B5EF4-FFF2-40B4-BE49-F238E27FC236}">
                <a16:creationId xmlns:a16="http://schemas.microsoft.com/office/drawing/2014/main" id="{9C98275B-654F-48DB-87B7-60293F6C81A0}"/>
              </a:ext>
            </a:extLst>
          </p:cNvPr>
          <p:cNvSpPr txBox="1">
            <a:spLocks/>
          </p:cNvSpPr>
          <p:nvPr/>
        </p:nvSpPr>
        <p:spPr>
          <a:xfrm>
            <a:off x="838200" y="266329"/>
            <a:ext cx="10515600" cy="887767"/>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600" b="0" kern="1200">
                <a:solidFill>
                  <a:srgbClr val="002060"/>
                </a:solidFill>
                <a:latin typeface="Franklin Gothic Medium" panose="020B0603020102020204" pitchFamily="34" charset="0"/>
                <a:ea typeface="+mj-ea"/>
                <a:cs typeface="+mj-cs"/>
              </a:defRPr>
            </a:lvl1pPr>
          </a:lstStyle>
          <a:p>
            <a:r>
              <a:rPr lang="en-US" sz="2800" dirty="0"/>
              <a:t>Geodetic Surveys &amp; Common Geographic Coordinate Systems </a:t>
            </a:r>
          </a:p>
          <a:p>
            <a:r>
              <a:rPr lang="en-US" sz="2800" dirty="0"/>
              <a:t>Why we use them for boundary surveys.</a:t>
            </a:r>
          </a:p>
        </p:txBody>
      </p:sp>
      <p:pic>
        <p:nvPicPr>
          <p:cNvPr id="5" name="Picture 4" descr="A road with a sign on it&#10;&#10;Description automatically generated with low confidence">
            <a:extLst>
              <a:ext uri="{FF2B5EF4-FFF2-40B4-BE49-F238E27FC236}">
                <a16:creationId xmlns:a16="http://schemas.microsoft.com/office/drawing/2014/main" id="{7767DA43-FE45-C45E-1009-A767D7572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571" y="1281746"/>
            <a:ext cx="6414858" cy="4811144"/>
          </a:xfrm>
          <a:prstGeom prst="rect">
            <a:avLst/>
          </a:prstGeom>
        </p:spPr>
      </p:pic>
    </p:spTree>
    <p:extLst>
      <p:ext uri="{BB962C8B-B14F-4D97-AF65-F5344CB8AC3E}">
        <p14:creationId xmlns:p14="http://schemas.microsoft.com/office/powerpoint/2010/main" val="2513575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ctr">
              <a:defRPr/>
            </a:pPr>
            <a:r>
              <a:rPr lang="en-US" sz="3600" dirty="0">
                <a:solidFill>
                  <a:schemeClr val="tx1"/>
                </a:solidFill>
              </a:rPr>
              <a:t>Scatter Gram of Differences</a:t>
            </a:r>
            <a:br>
              <a:rPr lang="en-US" sz="3600" dirty="0">
                <a:solidFill>
                  <a:schemeClr val="tx1"/>
                </a:solidFill>
              </a:rPr>
            </a:br>
            <a:r>
              <a:rPr lang="en-US" sz="3600" dirty="0">
                <a:solidFill>
                  <a:schemeClr val="tx1"/>
                </a:solidFill>
              </a:rPr>
              <a:t>Between Observations</a:t>
            </a:r>
            <a:br>
              <a:rPr lang="en-US" dirty="0"/>
            </a:br>
            <a:r>
              <a:rPr lang="en-US" sz="1800" dirty="0">
                <a:solidFill>
                  <a:schemeClr val="tx1"/>
                </a:solidFill>
              </a:rPr>
              <a:t>2 – Five Minute Sessions</a:t>
            </a:r>
          </a:p>
        </p:txBody>
      </p:sp>
      <p:graphicFrame>
        <p:nvGraphicFramePr>
          <p:cNvPr id="4" name="Content Placeholder 3"/>
          <p:cNvGraphicFramePr>
            <a:graphicFrameLocks noGrp="1"/>
          </p:cNvGraphicFramePr>
          <p:nvPr>
            <p:ph idx="1"/>
          </p:nvPr>
        </p:nvGraphicFramePr>
        <p:xfrm>
          <a:off x="838200" y="1544638"/>
          <a:ext cx="10515600" cy="4632325"/>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pPr>
              <a:defRPr/>
            </a:pPr>
            <a:fld id="{753F07CF-6503-4887-A1B1-2E2BCEE34CB9}" type="slidenum">
              <a:rPr lang="en-US">
                <a:solidFill>
                  <a:srgbClr val="1F497D">
                    <a:shade val="90000"/>
                  </a:srgbClr>
                </a:solidFill>
                <a:latin typeface="Georgia"/>
              </a:rPr>
              <a:pPr>
                <a:defRPr/>
              </a:pPr>
              <a:t>8</a:t>
            </a:fld>
            <a:endParaRPr lang="en-US" dirty="0">
              <a:solidFill>
                <a:srgbClr val="1F497D">
                  <a:shade val="90000"/>
                </a:srgbClr>
              </a:solidFill>
              <a:latin typeface="Georgia"/>
            </a:endParaRPr>
          </a:p>
        </p:txBody>
      </p:sp>
      <p:sp>
        <p:nvSpPr>
          <p:cNvPr id="30724" name="Oval 4"/>
          <p:cNvSpPr>
            <a:spLocks noChangeArrowheads="1"/>
          </p:cNvSpPr>
          <p:nvPr/>
        </p:nvSpPr>
        <p:spPr bwMode="auto">
          <a:xfrm>
            <a:off x="3810000" y="2590800"/>
            <a:ext cx="3657600" cy="3200400"/>
          </a:xfrm>
          <a:prstGeom prst="ellipse">
            <a:avLst/>
          </a:prstGeom>
          <a:noFill/>
          <a:ln w="28575" algn="ctr">
            <a:solidFill>
              <a:schemeClr val="tx1"/>
            </a:solidFill>
            <a:round/>
            <a:headEnd type="diamond" w="med" len="med"/>
            <a:tailEnd type="triangle" w="med" len="med"/>
          </a:ln>
        </p:spPr>
        <p:txBody>
          <a:bodyPr anchor="b"/>
          <a:lstStyle/>
          <a:p>
            <a:pPr fontAlgn="base">
              <a:spcBef>
                <a:spcPct val="0"/>
              </a:spcBef>
              <a:spcAft>
                <a:spcPct val="0"/>
              </a:spcAft>
              <a:defRPr/>
            </a:pPr>
            <a:endParaRPr lang="en-US" sz="2400" dirty="0">
              <a:solidFill>
                <a:prstClr val="black"/>
              </a:solidFill>
              <a:latin typeface="Calibri" pitchFamily="34" charset="0"/>
            </a:endParaRPr>
          </a:p>
        </p:txBody>
      </p:sp>
      <p:sp>
        <p:nvSpPr>
          <p:cNvPr id="44037" name="Rectangle 5"/>
          <p:cNvSpPr>
            <a:spLocks noChangeArrowheads="1"/>
          </p:cNvSpPr>
          <p:nvPr/>
        </p:nvSpPr>
        <p:spPr bwMode="auto">
          <a:xfrm>
            <a:off x="4283075" y="1603376"/>
            <a:ext cx="3642344"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RMSE(2-D) = 0.020m @95%</a:t>
            </a:r>
          </a:p>
        </p:txBody>
      </p:sp>
      <p:sp>
        <p:nvSpPr>
          <p:cNvPr id="44038" name="Rectangle 6"/>
          <p:cNvSpPr>
            <a:spLocks noChangeArrowheads="1"/>
          </p:cNvSpPr>
          <p:nvPr/>
        </p:nvSpPr>
        <p:spPr bwMode="auto">
          <a:xfrm>
            <a:off x="9852192" y="5838409"/>
            <a:ext cx="1840184" cy="338554"/>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600" dirty="0">
                <a:solidFill>
                  <a:prstClr val="black">
                    <a:lumMod val="85000"/>
                    <a:lumOff val="15000"/>
                  </a:prstClr>
                </a:solidFill>
                <a:latin typeface="Calibri" pitchFamily="34" charset="0"/>
              </a:rPr>
              <a:t>Axis Units in Meters</a:t>
            </a:r>
          </a:p>
        </p:txBody>
      </p:sp>
      <p:sp>
        <p:nvSpPr>
          <p:cNvPr id="30727" name="TextBox 6"/>
          <p:cNvSpPr txBox="1">
            <a:spLocks noChangeArrowheads="1"/>
          </p:cNvSpPr>
          <p:nvPr/>
        </p:nvSpPr>
        <p:spPr bwMode="auto">
          <a:xfrm>
            <a:off x="6734175" y="2147890"/>
            <a:ext cx="2194832"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srgbClr val="FF0000"/>
                </a:solidFill>
                <a:latin typeface="Calibri" pitchFamily="34" charset="0"/>
              </a:rPr>
              <a:t>0.015m = ~0.05’</a:t>
            </a:r>
          </a:p>
        </p:txBody>
      </p:sp>
    </p:spTree>
    <p:extLst>
      <p:ext uri="{BB962C8B-B14F-4D97-AF65-F5344CB8AC3E}">
        <p14:creationId xmlns:p14="http://schemas.microsoft.com/office/powerpoint/2010/main" val="3821940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ctr">
              <a:defRPr/>
            </a:pPr>
            <a:r>
              <a:rPr lang="en-US" sz="3600" dirty="0">
                <a:solidFill>
                  <a:schemeClr val="tx1"/>
                </a:solidFill>
              </a:rPr>
              <a:t>Scatter Gram of Differences</a:t>
            </a:r>
            <a:br>
              <a:rPr lang="en-US" sz="3600" dirty="0">
                <a:solidFill>
                  <a:schemeClr val="tx1"/>
                </a:solidFill>
              </a:rPr>
            </a:br>
            <a:r>
              <a:rPr lang="en-US" sz="3600" dirty="0">
                <a:solidFill>
                  <a:schemeClr val="tx1"/>
                </a:solidFill>
              </a:rPr>
              <a:t>Between Observations</a:t>
            </a:r>
            <a:br>
              <a:rPr lang="en-US" dirty="0"/>
            </a:br>
            <a:r>
              <a:rPr lang="en-US" sz="1800" dirty="0">
                <a:solidFill>
                  <a:schemeClr val="tx1"/>
                </a:solidFill>
              </a:rPr>
              <a:t>2 – Five Minute Sessions</a:t>
            </a:r>
          </a:p>
        </p:txBody>
      </p:sp>
      <p:graphicFrame>
        <p:nvGraphicFramePr>
          <p:cNvPr id="4" name="Content Placeholder 3"/>
          <p:cNvGraphicFramePr>
            <a:graphicFrameLocks noGrp="1"/>
          </p:cNvGraphicFramePr>
          <p:nvPr>
            <p:ph idx="1"/>
          </p:nvPr>
        </p:nvGraphicFramePr>
        <p:xfrm>
          <a:off x="838200" y="1544638"/>
          <a:ext cx="10515600" cy="4632325"/>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pPr>
              <a:defRPr/>
            </a:pPr>
            <a:fld id="{753F07CF-6503-4887-A1B1-2E2BCEE34CB9}" type="slidenum">
              <a:rPr lang="en-US">
                <a:solidFill>
                  <a:srgbClr val="1F497D">
                    <a:shade val="90000"/>
                  </a:srgbClr>
                </a:solidFill>
                <a:latin typeface="Georgia"/>
              </a:rPr>
              <a:pPr>
                <a:defRPr/>
              </a:pPr>
              <a:t>9</a:t>
            </a:fld>
            <a:endParaRPr lang="en-US" dirty="0">
              <a:solidFill>
                <a:srgbClr val="1F497D">
                  <a:shade val="90000"/>
                </a:srgbClr>
              </a:solidFill>
              <a:latin typeface="Georgia"/>
            </a:endParaRPr>
          </a:p>
        </p:txBody>
      </p:sp>
      <p:sp>
        <p:nvSpPr>
          <p:cNvPr id="30724" name="Oval 4"/>
          <p:cNvSpPr>
            <a:spLocks noChangeArrowheads="1"/>
          </p:cNvSpPr>
          <p:nvPr/>
        </p:nvSpPr>
        <p:spPr bwMode="auto">
          <a:xfrm>
            <a:off x="3810000" y="2590800"/>
            <a:ext cx="3657600" cy="3200400"/>
          </a:xfrm>
          <a:prstGeom prst="ellipse">
            <a:avLst/>
          </a:prstGeom>
          <a:noFill/>
          <a:ln w="28575" algn="ctr">
            <a:solidFill>
              <a:schemeClr val="tx1"/>
            </a:solidFill>
            <a:round/>
            <a:headEnd type="diamond" w="med" len="med"/>
            <a:tailEnd type="triangle" w="med" len="med"/>
          </a:ln>
        </p:spPr>
        <p:txBody>
          <a:bodyPr anchor="b"/>
          <a:lstStyle/>
          <a:p>
            <a:pPr fontAlgn="base">
              <a:spcBef>
                <a:spcPct val="0"/>
              </a:spcBef>
              <a:spcAft>
                <a:spcPct val="0"/>
              </a:spcAft>
              <a:defRPr/>
            </a:pPr>
            <a:endParaRPr lang="en-US" sz="2400" dirty="0">
              <a:solidFill>
                <a:prstClr val="black"/>
              </a:solidFill>
              <a:latin typeface="Calibri" pitchFamily="34" charset="0"/>
            </a:endParaRPr>
          </a:p>
        </p:txBody>
      </p:sp>
      <p:sp>
        <p:nvSpPr>
          <p:cNvPr id="44037" name="Rectangle 5"/>
          <p:cNvSpPr>
            <a:spLocks noChangeArrowheads="1"/>
          </p:cNvSpPr>
          <p:nvPr/>
        </p:nvSpPr>
        <p:spPr bwMode="auto">
          <a:xfrm>
            <a:off x="4283075" y="1603376"/>
            <a:ext cx="3642344"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RMSE(2-D) = 0.020m @95%</a:t>
            </a:r>
          </a:p>
        </p:txBody>
      </p:sp>
      <p:sp>
        <p:nvSpPr>
          <p:cNvPr id="30727" name="TextBox 6"/>
          <p:cNvSpPr txBox="1">
            <a:spLocks noChangeArrowheads="1"/>
          </p:cNvSpPr>
          <p:nvPr/>
        </p:nvSpPr>
        <p:spPr bwMode="auto">
          <a:xfrm>
            <a:off x="6734175" y="2147890"/>
            <a:ext cx="2194832"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srgbClr val="FF0000"/>
                </a:solidFill>
                <a:latin typeface="Calibri" pitchFamily="34" charset="0"/>
              </a:rPr>
              <a:t>0.015m = ~0.05’</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2578596"/>
            <a:ext cx="3352800" cy="3301266"/>
          </a:xfrm>
          <a:prstGeom prst="rect">
            <a:avLst/>
          </a:prstGeom>
        </p:spPr>
      </p:pic>
      <p:sp>
        <p:nvSpPr>
          <p:cNvPr id="10" name="Rectangle 6">
            <a:extLst>
              <a:ext uri="{FF2B5EF4-FFF2-40B4-BE49-F238E27FC236}">
                <a16:creationId xmlns:a16="http://schemas.microsoft.com/office/drawing/2014/main" id="{C34641BB-FED7-4860-9C9F-E1EBE94DC49D}"/>
              </a:ext>
            </a:extLst>
          </p:cNvPr>
          <p:cNvSpPr>
            <a:spLocks noChangeArrowheads="1"/>
          </p:cNvSpPr>
          <p:nvPr/>
        </p:nvSpPr>
        <p:spPr bwMode="auto">
          <a:xfrm>
            <a:off x="9852192" y="5838409"/>
            <a:ext cx="1840184" cy="338554"/>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600" dirty="0">
                <a:solidFill>
                  <a:prstClr val="black">
                    <a:lumMod val="85000"/>
                    <a:lumOff val="15000"/>
                  </a:prstClr>
                </a:solidFill>
                <a:latin typeface="Calibri" pitchFamily="34" charset="0"/>
              </a:rPr>
              <a:t>Axis Units in Meters</a:t>
            </a:r>
          </a:p>
        </p:txBody>
      </p:sp>
    </p:spTree>
    <p:extLst>
      <p:ext uri="{BB962C8B-B14F-4D97-AF65-F5344CB8AC3E}">
        <p14:creationId xmlns:p14="http://schemas.microsoft.com/office/powerpoint/2010/main" val="118613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RFA widescreen PowerPoint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FA widescreen PowerPoint Theme" id="{B99C1916-097F-450E-A27C-6FB5AF3B078F}" vid="{0F182D99-7C5B-4F14-A3E1-DBE999373D2F}"/>
    </a:ext>
  </a:extLst>
</a:theme>
</file>

<file path=ppt/theme/theme2.xml><?xml version="1.0" encoding="utf-8"?>
<a:theme xmlns:a="http://schemas.openxmlformats.org/drawingml/2006/main" name="2_RFA widescreen PowerPoint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FA widescreen PowerPoint Theme" id="{B99C1916-097F-450E-A27C-6FB5AF3B078F}" vid="{0F182D99-7C5B-4F14-A3E1-DBE999373D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8098</TotalTime>
  <Words>1503</Words>
  <Application>Microsoft Office PowerPoint</Application>
  <PresentationFormat>Widescreen</PresentationFormat>
  <Paragraphs>200</Paragraphs>
  <Slides>30</Slides>
  <Notes>28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Arial</vt:lpstr>
      <vt:lpstr>Book Antiqua</vt:lpstr>
      <vt:lpstr>Calibri</vt:lpstr>
      <vt:lpstr>Calibri Light</vt:lpstr>
      <vt:lpstr>Constantia</vt:lpstr>
      <vt:lpstr>Franklin Gothic Book</vt:lpstr>
      <vt:lpstr>Franklin Gothic Medium</vt:lpstr>
      <vt:lpstr>Georgia</vt:lpstr>
      <vt:lpstr>Wingdings 2</vt:lpstr>
      <vt:lpstr>1_RFA widescreen PowerPoint Theme</vt:lpstr>
      <vt:lpstr>2_RFA widescreen PowerPoint Theme</vt:lpstr>
      <vt:lpstr>BERKELEY-CHARLESTON COUNTY BOUNDARY RE-ESTABLISHMENT</vt:lpstr>
      <vt:lpstr>Overview</vt:lpstr>
      <vt:lpstr>The Reason…</vt:lpstr>
      <vt:lpstr>Why the SC Geodetic Survey?</vt:lpstr>
      <vt:lpstr>The duties of the SC Geodetic Survey (SCGS)  with respect to determining county boundaries</vt:lpstr>
      <vt:lpstr>PowerPoint Presentation</vt:lpstr>
      <vt:lpstr>PowerPoint Presentation</vt:lpstr>
      <vt:lpstr>Scatter Gram of Differences Between Observations 2 – Five Minute Sessions</vt:lpstr>
      <vt:lpstr>Scatter Gram of Differences Between Observations 2 – Five Minute Sessions</vt:lpstr>
      <vt:lpstr>Act 262 of 2014 </vt:lpstr>
      <vt:lpstr>SCGS Steps for Clarifying Boundaries </vt:lpstr>
      <vt:lpstr>SC Code of Law SECTION 27-2-105</vt:lpstr>
      <vt:lpstr>Title 4, Chapter 5  </vt:lpstr>
      <vt:lpstr>PowerPoint Presentation</vt:lpstr>
      <vt:lpstr>Public Meeting Notification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Guerin Creek @ Guerin’s Bridge Road</vt:lpstr>
      <vt:lpstr>QUESTIONS? Or Information You Would Like to Provide?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DILLON/ MARION  COUNTY BOUDARY RE-ESTABLISHMENT</dc:title>
  <dc:creator>Jacob Braxton</dc:creator>
  <cp:lastModifiedBy>David K. Ballard</cp:lastModifiedBy>
  <cp:revision>80</cp:revision>
  <dcterms:created xsi:type="dcterms:W3CDTF">2022-02-07T17:45:16Z</dcterms:created>
  <dcterms:modified xsi:type="dcterms:W3CDTF">2022-09-19T18:51:04Z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c8b0b85-d75e-4e7c-989b-349f33915dc1_Enabled">
    <vt:lpwstr>true</vt:lpwstr>
  </property>
  <property fmtid="{D5CDD505-2E9C-101B-9397-08002B2CF9AE}" pid="3" name="MSIP_Label_1c8b0b85-d75e-4e7c-989b-349f33915dc1_SetDate">
    <vt:lpwstr>2022-09-14T19:39:21Z</vt:lpwstr>
  </property>
  <property fmtid="{D5CDD505-2E9C-101B-9397-08002B2CF9AE}" pid="4" name="MSIP_Label_1c8b0b85-d75e-4e7c-989b-349f33915dc1_Method">
    <vt:lpwstr>Standard</vt:lpwstr>
  </property>
  <property fmtid="{D5CDD505-2E9C-101B-9397-08002B2CF9AE}" pid="5" name="MSIP_Label_1c8b0b85-d75e-4e7c-989b-349f33915dc1_Name">
    <vt:lpwstr>defa4170-0d19-0005-0004-bc88714345d2</vt:lpwstr>
  </property>
  <property fmtid="{D5CDD505-2E9C-101B-9397-08002B2CF9AE}" pid="6" name="MSIP_Label_1c8b0b85-d75e-4e7c-989b-349f33915dc1_SiteId">
    <vt:lpwstr>663161ba-5851-41e6-8516-19e102d02698</vt:lpwstr>
  </property>
  <property fmtid="{D5CDD505-2E9C-101B-9397-08002B2CF9AE}" pid="7" name="MSIP_Label_1c8b0b85-d75e-4e7c-989b-349f33915dc1_ActionId">
    <vt:lpwstr>b5d6ff46-0e9b-4e90-9d34-8981776f9ecf</vt:lpwstr>
  </property>
  <property fmtid="{D5CDD505-2E9C-101B-9397-08002B2CF9AE}" pid="8" name="MSIP_Label_1c8b0b85-d75e-4e7c-989b-349f33915dc1_ContentBits">
    <vt:lpwstr>0</vt:lpwstr>
  </property>
</Properties>
</file>