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drawings/drawing8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drawings/drawing11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drawings/drawing1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18"/>
  </p:notesMasterIdLst>
  <p:handoutMasterIdLst>
    <p:handoutMasterId r:id="rId19"/>
  </p:handoutMasterIdLst>
  <p:sldIdLst>
    <p:sldId id="256" r:id="rId2"/>
    <p:sldId id="668" r:id="rId3"/>
    <p:sldId id="674" r:id="rId4"/>
    <p:sldId id="676" r:id="rId5"/>
    <p:sldId id="677" r:id="rId6"/>
    <p:sldId id="673" r:id="rId7"/>
    <p:sldId id="679" r:id="rId8"/>
    <p:sldId id="344" r:id="rId9"/>
    <p:sldId id="346" r:id="rId10"/>
    <p:sldId id="678" r:id="rId11"/>
    <p:sldId id="661" r:id="rId12"/>
    <p:sldId id="664" r:id="rId13"/>
    <p:sldId id="665" r:id="rId14"/>
    <p:sldId id="660" r:id="rId15"/>
    <p:sldId id="667" r:id="rId16"/>
    <p:sldId id="670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5" autoAdjust="0"/>
    <p:restoredTop sz="84592" autoAdjust="0"/>
  </p:normalViewPr>
  <p:slideViewPr>
    <p:cSldViewPr snapToGrid="0">
      <p:cViewPr>
        <p:scale>
          <a:sx n="66" d="100"/>
          <a:sy n="66" d="100"/>
        </p:scale>
        <p:origin x="-256" y="-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80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9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10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11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chartUserShapes" Target="../drawings/drawing12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8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1970 POPULATION PYRAMID</a:t>
            </a:r>
          </a:p>
        </c:rich>
      </c:tx>
      <c:layout>
        <c:manualLayout>
          <c:xMode val="edge"/>
          <c:yMode val="edge"/>
          <c:x val="0.20385672379187897"/>
          <c:y val="2.74134070945534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8180098811178014E-2"/>
          <c:y val="0.12958290070778231"/>
          <c:w val="0.91387864304144573"/>
          <c:h val="0.72260744560749623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'1970 DATA'!$I$4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'1970 DATA'!$A$5:$A$22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'1970 DATA'!$I$5:$I$22</c:f>
              <c:numCache>
                <c:formatCode>0.0%</c:formatCode>
                <c:ptCount val="18"/>
                <c:pt idx="0">
                  <c:v>-4.5697582984656683E-2</c:v>
                </c:pt>
                <c:pt idx="1">
                  <c:v>-5.3236255886391436E-2</c:v>
                </c:pt>
                <c:pt idx="2">
                  <c:v>-5.5635012269789452E-2</c:v>
                </c:pt>
                <c:pt idx="3">
                  <c:v>-5.7681328264059299E-2</c:v>
                </c:pt>
                <c:pt idx="4">
                  <c:v>-4.6608600857978105E-2</c:v>
                </c:pt>
                <c:pt idx="5">
                  <c:v>-3.3723488318318909E-2</c:v>
                </c:pt>
                <c:pt idx="6">
                  <c:v>-2.7242908633013822E-2</c:v>
                </c:pt>
                <c:pt idx="7">
                  <c:v>-2.6497109255362555E-2</c:v>
                </c:pt>
                <c:pt idx="8">
                  <c:v>-2.663685013254152E-2</c:v>
                </c:pt>
                <c:pt idx="9">
                  <c:v>-2.7170336022766181E-2</c:v>
                </c:pt>
                <c:pt idx="10">
                  <c:v>-2.4051257880208097E-2</c:v>
                </c:pt>
                <c:pt idx="11">
                  <c:v>-2.0771593536250983E-2</c:v>
                </c:pt>
                <c:pt idx="12">
                  <c:v>-1.6518375346312252E-2</c:v>
                </c:pt>
                <c:pt idx="13">
                  <c:v>-1.2165948854066903E-2</c:v>
                </c:pt>
                <c:pt idx="14">
                  <c:v>-7.9744945877431809E-3</c:v>
                </c:pt>
                <c:pt idx="15">
                  <c:v>-4.9692936793502744E-3</c:v>
                </c:pt>
                <c:pt idx="16">
                  <c:v>-2.5798018844945146E-3</c:v>
                </c:pt>
                <c:pt idx="17">
                  <c:v>-1.7081585124776636E-3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50-4005-8BA4-B821AF9CB064}"/>
            </c:ext>
          </c:extLst>
        </c:ser>
        <c:ser>
          <c:idx val="0"/>
          <c:order val="1"/>
          <c:tx>
            <c:strRef>
              <c:f>'1970 DATA'!$J$4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'1970 DATA'!$A$5:$A$22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'1970 DATA'!$J$5:$J$22</c:f>
              <c:numCache>
                <c:formatCode>0.0%</c:formatCode>
                <c:ptCount val="18"/>
                <c:pt idx="0">
                  <c:v>4.4448407629543073E-2</c:v>
                </c:pt>
                <c:pt idx="1">
                  <c:v>5.1800630686865017E-2</c:v>
                </c:pt>
                <c:pt idx="2">
                  <c:v>5.4208651658805278E-2</c:v>
                </c:pt>
                <c:pt idx="3">
                  <c:v>5.2027613106150179E-2</c:v>
                </c:pt>
                <c:pt idx="4">
                  <c:v>4.2898133146806287E-2</c:v>
                </c:pt>
                <c:pt idx="5">
                  <c:v>3.3496119874511149E-2</c:v>
                </c:pt>
                <c:pt idx="6">
                  <c:v>2.8681236004198404E-2</c:v>
                </c:pt>
                <c:pt idx="7">
                  <c:v>2.8619858105105984E-2</c:v>
                </c:pt>
                <c:pt idx="8">
                  <c:v>2.9156432191511397E-2</c:v>
                </c:pt>
                <c:pt idx="9">
                  <c:v>2.9130954573020205E-2</c:v>
                </c:pt>
                <c:pt idx="10">
                  <c:v>2.5710391278316345E-2</c:v>
                </c:pt>
                <c:pt idx="11">
                  <c:v>2.3835470172078151E-2</c:v>
                </c:pt>
                <c:pt idx="12">
                  <c:v>2.0455825476769236E-2</c:v>
                </c:pt>
                <c:pt idx="13">
                  <c:v>1.6396005572650009E-2</c:v>
                </c:pt>
                <c:pt idx="14">
                  <c:v>1.2006520726235655E-2</c:v>
                </c:pt>
                <c:pt idx="15">
                  <c:v>8.1767714375823447E-3</c:v>
                </c:pt>
                <c:pt idx="16">
                  <c:v>4.817586041970902E-3</c:v>
                </c:pt>
                <c:pt idx="17">
                  <c:v>3.264995412098549E-3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50-4005-8BA4-B821AF9CB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2240240"/>
        <c:axId val="502243848"/>
        <c:extLst/>
      </c:barChart>
      <c:catAx>
        <c:axId val="502240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243848"/>
        <c:crosses val="autoZero"/>
        <c:auto val="1"/>
        <c:lblAlgn val="ctr"/>
        <c:lblOffset val="100"/>
        <c:noMultiLvlLbl val="0"/>
      </c:catAx>
      <c:valAx>
        <c:axId val="502243848"/>
        <c:scaling>
          <c:orientation val="minMax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240240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972537440172919"/>
          <c:y val="0.90816451176829105"/>
          <c:w val="0.22646672842365292"/>
          <c:h val="3.40246301273736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SC</a:t>
            </a:r>
            <a:r>
              <a:rPr lang="en-US" sz="1800" baseline="0" dirty="0"/>
              <a:t> RETIRED INDIVIDUALS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944820850882016E-2"/>
          <c:y val="8.3254769921436586E-2"/>
          <c:w val="0.88815448940975406"/>
          <c:h val="0.78513251984694499"/>
        </c:manualLayout>
      </c:layout>
      <c:barChart>
        <c:barDir val="col"/>
        <c:grouping val="clustered"/>
        <c:varyColors val="0"/>
        <c:ser>
          <c:idx val="3"/>
          <c:order val="3"/>
          <c:spPr>
            <a:solidFill>
              <a:schemeClr val="accent3">
                <a:lumMod val="40000"/>
                <a:lumOff val="60000"/>
                <a:alpha val="68000"/>
              </a:schemeClr>
            </a:solidFill>
            <a:ln>
              <a:noFill/>
            </a:ln>
            <a:effectLst/>
          </c:spPr>
          <c:invertIfNegative val="0"/>
          <c:cat>
            <c:numRef>
              <c:f>'B - SC Retired thru 3.22'!$I$13:$I$223</c:f>
              <c:numCache>
                <c:formatCode>m/d/yyyy</c:formatCode>
                <c:ptCount val="211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  <c:pt idx="180">
                  <c:v>43831</c:v>
                </c:pt>
                <c:pt idx="181">
                  <c:v>43862</c:v>
                </c:pt>
                <c:pt idx="182">
                  <c:v>43891</c:v>
                </c:pt>
                <c:pt idx="183">
                  <c:v>43922</c:v>
                </c:pt>
                <c:pt idx="184">
                  <c:v>43952</c:v>
                </c:pt>
                <c:pt idx="185">
                  <c:v>43983</c:v>
                </c:pt>
                <c:pt idx="186">
                  <c:v>44013</c:v>
                </c:pt>
                <c:pt idx="187">
                  <c:v>44044</c:v>
                </c:pt>
                <c:pt idx="188">
                  <c:v>44075</c:v>
                </c:pt>
                <c:pt idx="189">
                  <c:v>44105</c:v>
                </c:pt>
                <c:pt idx="190">
                  <c:v>44136</c:v>
                </c:pt>
                <c:pt idx="191">
                  <c:v>44166</c:v>
                </c:pt>
                <c:pt idx="192">
                  <c:v>44197</c:v>
                </c:pt>
                <c:pt idx="193">
                  <c:v>44228</c:v>
                </c:pt>
                <c:pt idx="194">
                  <c:v>44256</c:v>
                </c:pt>
                <c:pt idx="195">
                  <c:v>44287</c:v>
                </c:pt>
                <c:pt idx="196">
                  <c:v>44317</c:v>
                </c:pt>
                <c:pt idx="197">
                  <c:v>44348</c:v>
                </c:pt>
                <c:pt idx="198">
                  <c:v>44378</c:v>
                </c:pt>
                <c:pt idx="199">
                  <c:v>44409</c:v>
                </c:pt>
                <c:pt idx="200">
                  <c:v>44440</c:v>
                </c:pt>
                <c:pt idx="201">
                  <c:v>44470</c:v>
                </c:pt>
                <c:pt idx="202">
                  <c:v>44501</c:v>
                </c:pt>
                <c:pt idx="203">
                  <c:v>44531</c:v>
                </c:pt>
                <c:pt idx="204">
                  <c:v>44562</c:v>
                </c:pt>
                <c:pt idx="205">
                  <c:v>44593</c:v>
                </c:pt>
                <c:pt idx="206">
                  <c:v>44621</c:v>
                </c:pt>
                <c:pt idx="207">
                  <c:v>44652</c:v>
                </c:pt>
                <c:pt idx="208">
                  <c:v>44682</c:v>
                </c:pt>
                <c:pt idx="209">
                  <c:v>44713</c:v>
                </c:pt>
                <c:pt idx="210">
                  <c:v>44743</c:v>
                </c:pt>
              </c:numCache>
            </c:numRef>
          </c:cat>
          <c:val>
            <c:numRef>
              <c:f>'B - SC Retired thru 3.22'!$M$13:$M$223</c:f>
              <c:numCache>
                <c:formatCode>General</c:formatCode>
                <c:ptCount val="211"/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18-4D81-A735-36512138A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37572592"/>
        <c:axId val="875113936"/>
      </c:barChart>
      <c:lineChart>
        <c:grouping val="standard"/>
        <c:varyColors val="0"/>
        <c:ser>
          <c:idx val="1"/>
          <c:order val="0"/>
          <c:tx>
            <c:v>Estimated Individuals</c:v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'B - SC Retired thru 3.22'!$I$13:$I$223</c:f>
              <c:numCache>
                <c:formatCode>m/d/yyyy</c:formatCode>
                <c:ptCount val="211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  <c:pt idx="180">
                  <c:v>43831</c:v>
                </c:pt>
                <c:pt idx="181">
                  <c:v>43862</c:v>
                </c:pt>
                <c:pt idx="182">
                  <c:v>43891</c:v>
                </c:pt>
                <c:pt idx="183">
                  <c:v>43922</c:v>
                </c:pt>
                <c:pt idx="184">
                  <c:v>43952</c:v>
                </c:pt>
                <c:pt idx="185">
                  <c:v>43983</c:v>
                </c:pt>
                <c:pt idx="186">
                  <c:v>44013</c:v>
                </c:pt>
                <c:pt idx="187">
                  <c:v>44044</c:v>
                </c:pt>
                <c:pt idx="188">
                  <c:v>44075</c:v>
                </c:pt>
                <c:pt idx="189">
                  <c:v>44105</c:v>
                </c:pt>
                <c:pt idx="190">
                  <c:v>44136</c:v>
                </c:pt>
                <c:pt idx="191">
                  <c:v>44166</c:v>
                </c:pt>
                <c:pt idx="192">
                  <c:v>44197</c:v>
                </c:pt>
                <c:pt idx="193">
                  <c:v>44228</c:v>
                </c:pt>
                <c:pt idx="194">
                  <c:v>44256</c:v>
                </c:pt>
                <c:pt idx="195">
                  <c:v>44287</c:v>
                </c:pt>
                <c:pt idx="196">
                  <c:v>44317</c:v>
                </c:pt>
                <c:pt idx="197">
                  <c:v>44348</c:v>
                </c:pt>
                <c:pt idx="198">
                  <c:v>44378</c:v>
                </c:pt>
                <c:pt idx="199">
                  <c:v>44409</c:v>
                </c:pt>
                <c:pt idx="200">
                  <c:v>44440</c:v>
                </c:pt>
                <c:pt idx="201">
                  <c:v>44470</c:v>
                </c:pt>
                <c:pt idx="202">
                  <c:v>44501</c:v>
                </c:pt>
                <c:pt idx="203">
                  <c:v>44531</c:v>
                </c:pt>
                <c:pt idx="204">
                  <c:v>44562</c:v>
                </c:pt>
                <c:pt idx="205">
                  <c:v>44593</c:v>
                </c:pt>
                <c:pt idx="206">
                  <c:v>44621</c:v>
                </c:pt>
                <c:pt idx="207">
                  <c:v>44652</c:v>
                </c:pt>
                <c:pt idx="208">
                  <c:v>44682</c:v>
                </c:pt>
                <c:pt idx="209">
                  <c:v>44713</c:v>
                </c:pt>
                <c:pt idx="210">
                  <c:v>44743</c:v>
                </c:pt>
              </c:numCache>
            </c:numRef>
          </c:cat>
          <c:val>
            <c:numRef>
              <c:f>'B - SC Retired thru 3.22'!$J$13:$J$223</c:f>
              <c:numCache>
                <c:formatCode>_(* #,##0_);_(* \(#,##0\);_(* "-"??_);_(@_)</c:formatCode>
                <c:ptCount val="211"/>
                <c:pt idx="0">
                  <c:v>488167.97962499998</c:v>
                </c:pt>
                <c:pt idx="1">
                  <c:v>490172.37320833327</c:v>
                </c:pt>
                <c:pt idx="2">
                  <c:v>492237.72955833323</c:v>
                </c:pt>
                <c:pt idx="3">
                  <c:v>492382.96957499994</c:v>
                </c:pt>
                <c:pt idx="4">
                  <c:v>491886.42669999989</c:v>
                </c:pt>
                <c:pt idx="5">
                  <c:v>496832.47674166644</c:v>
                </c:pt>
                <c:pt idx="6">
                  <c:v>499661.68616666645</c:v>
                </c:pt>
                <c:pt idx="7">
                  <c:v>501061.62024166645</c:v>
                </c:pt>
                <c:pt idx="8">
                  <c:v>499988.79115833319</c:v>
                </c:pt>
                <c:pt idx="9">
                  <c:v>494378.04242499993</c:v>
                </c:pt>
                <c:pt idx="10">
                  <c:v>491804.99821666651</c:v>
                </c:pt>
                <c:pt idx="11">
                  <c:v>492971.33076666662</c:v>
                </c:pt>
                <c:pt idx="12">
                  <c:v>491636.42058333318</c:v>
                </c:pt>
                <c:pt idx="13">
                  <c:v>490054.29790833319</c:v>
                </c:pt>
                <c:pt idx="14">
                  <c:v>491639.04895833327</c:v>
                </c:pt>
                <c:pt idx="15">
                  <c:v>489819.2579833332</c:v>
                </c:pt>
                <c:pt idx="16">
                  <c:v>492409.02783333324</c:v>
                </c:pt>
                <c:pt idx="17">
                  <c:v>492715.93324166659</c:v>
                </c:pt>
                <c:pt idx="18">
                  <c:v>497996.84384166659</c:v>
                </c:pt>
                <c:pt idx="19">
                  <c:v>505791.69904166664</c:v>
                </c:pt>
                <c:pt idx="20">
                  <c:v>513275.65065833321</c:v>
                </c:pt>
                <c:pt idx="21">
                  <c:v>519294.85404999997</c:v>
                </c:pt>
                <c:pt idx="22">
                  <c:v>517655.59341666655</c:v>
                </c:pt>
                <c:pt idx="23">
                  <c:v>515094.12351666664</c:v>
                </c:pt>
                <c:pt idx="24">
                  <c:v>514366.43099166657</c:v>
                </c:pt>
                <c:pt idx="25">
                  <c:v>513627.52044166654</c:v>
                </c:pt>
                <c:pt idx="26">
                  <c:v>514826.09662500001</c:v>
                </c:pt>
                <c:pt idx="27">
                  <c:v>516845.30368333333</c:v>
                </c:pt>
                <c:pt idx="28">
                  <c:v>518038.62044166663</c:v>
                </c:pt>
                <c:pt idx="29">
                  <c:v>520126.87610833329</c:v>
                </c:pt>
                <c:pt idx="30">
                  <c:v>525191.00355833326</c:v>
                </c:pt>
                <c:pt idx="31">
                  <c:v>528194.48817500006</c:v>
                </c:pt>
                <c:pt idx="32">
                  <c:v>536054.78976666671</c:v>
                </c:pt>
                <c:pt idx="33">
                  <c:v>548073.62152499997</c:v>
                </c:pt>
                <c:pt idx="34">
                  <c:v>559480.25806666666</c:v>
                </c:pt>
                <c:pt idx="35">
                  <c:v>571145.3115833333</c:v>
                </c:pt>
                <c:pt idx="36">
                  <c:v>578014.93496666674</c:v>
                </c:pt>
                <c:pt idx="37">
                  <c:v>581345.24749999994</c:v>
                </c:pt>
                <c:pt idx="38">
                  <c:v>580038.58146666666</c:v>
                </c:pt>
                <c:pt idx="39">
                  <c:v>582242.07247499994</c:v>
                </c:pt>
                <c:pt idx="40">
                  <c:v>582114.65614166658</c:v>
                </c:pt>
                <c:pt idx="41">
                  <c:v>585818.0439583332</c:v>
                </c:pt>
                <c:pt idx="42">
                  <c:v>586302.51165833336</c:v>
                </c:pt>
                <c:pt idx="43">
                  <c:v>586029.10462499992</c:v>
                </c:pt>
                <c:pt idx="44">
                  <c:v>584423.11414166668</c:v>
                </c:pt>
                <c:pt idx="45">
                  <c:v>579737.34120833338</c:v>
                </c:pt>
                <c:pt idx="46">
                  <c:v>578300.20644999994</c:v>
                </c:pt>
                <c:pt idx="47">
                  <c:v>578122.0222416668</c:v>
                </c:pt>
                <c:pt idx="48">
                  <c:v>580504.20591666666</c:v>
                </c:pt>
                <c:pt idx="49">
                  <c:v>585815.26387499995</c:v>
                </c:pt>
                <c:pt idx="50">
                  <c:v>594926.14009999984</c:v>
                </c:pt>
                <c:pt idx="51">
                  <c:v>597305.54443333321</c:v>
                </c:pt>
                <c:pt idx="52">
                  <c:v>600893.16190833319</c:v>
                </c:pt>
                <c:pt idx="53">
                  <c:v>607345.7672333332</c:v>
                </c:pt>
                <c:pt idx="54">
                  <c:v>610872.9486499998</c:v>
                </c:pt>
                <c:pt idx="55">
                  <c:v>616729.51220833312</c:v>
                </c:pt>
                <c:pt idx="56">
                  <c:v>619912.28378333326</c:v>
                </c:pt>
                <c:pt idx="57">
                  <c:v>621631.8946499998</c:v>
                </c:pt>
                <c:pt idx="58">
                  <c:v>625102.78101666656</c:v>
                </c:pt>
                <c:pt idx="59">
                  <c:v>624115.04873333301</c:v>
                </c:pt>
                <c:pt idx="60">
                  <c:v>626428.61579166632</c:v>
                </c:pt>
                <c:pt idx="61">
                  <c:v>625312.77965833317</c:v>
                </c:pt>
                <c:pt idx="62">
                  <c:v>622773.6293583333</c:v>
                </c:pt>
                <c:pt idx="63">
                  <c:v>623532.78877499991</c:v>
                </c:pt>
                <c:pt idx="64">
                  <c:v>621991.29168333323</c:v>
                </c:pt>
                <c:pt idx="65">
                  <c:v>620390.65304999985</c:v>
                </c:pt>
                <c:pt idx="66">
                  <c:v>619925.40349166666</c:v>
                </c:pt>
                <c:pt idx="67">
                  <c:v>616659.71704166662</c:v>
                </c:pt>
                <c:pt idx="68">
                  <c:v>618210.17811666674</c:v>
                </c:pt>
                <c:pt idx="69">
                  <c:v>620450.35695833352</c:v>
                </c:pt>
                <c:pt idx="70">
                  <c:v>625063.48420833342</c:v>
                </c:pt>
                <c:pt idx="71">
                  <c:v>629330.98920000019</c:v>
                </c:pt>
                <c:pt idx="72">
                  <c:v>630417.6834916668</c:v>
                </c:pt>
                <c:pt idx="73">
                  <c:v>635210.65179166675</c:v>
                </c:pt>
                <c:pt idx="74">
                  <c:v>638631.34630000009</c:v>
                </c:pt>
                <c:pt idx="75">
                  <c:v>642015.88975833345</c:v>
                </c:pt>
                <c:pt idx="76">
                  <c:v>647006.47501666693</c:v>
                </c:pt>
                <c:pt idx="77">
                  <c:v>651886.99400833354</c:v>
                </c:pt>
                <c:pt idx="78">
                  <c:v>653805.48891666695</c:v>
                </c:pt>
                <c:pt idx="79">
                  <c:v>657000.36468333355</c:v>
                </c:pt>
                <c:pt idx="80">
                  <c:v>658490.20676666673</c:v>
                </c:pt>
                <c:pt idx="81">
                  <c:v>657766.81681666675</c:v>
                </c:pt>
                <c:pt idx="82">
                  <c:v>656184.7940916667</c:v>
                </c:pt>
                <c:pt idx="83">
                  <c:v>654594.05882500007</c:v>
                </c:pt>
                <c:pt idx="84">
                  <c:v>653289.52540000016</c:v>
                </c:pt>
                <c:pt idx="85">
                  <c:v>650487.15966666664</c:v>
                </c:pt>
                <c:pt idx="86">
                  <c:v>647378.69031666662</c:v>
                </c:pt>
                <c:pt idx="87">
                  <c:v>648412.04334999993</c:v>
                </c:pt>
                <c:pt idx="88">
                  <c:v>649531.12019999989</c:v>
                </c:pt>
                <c:pt idx="89">
                  <c:v>648993.12601666653</c:v>
                </c:pt>
                <c:pt idx="90">
                  <c:v>649772.90210833319</c:v>
                </c:pt>
                <c:pt idx="91">
                  <c:v>653218.85778333328</c:v>
                </c:pt>
                <c:pt idx="92">
                  <c:v>652442.13598333334</c:v>
                </c:pt>
                <c:pt idx="93">
                  <c:v>652784.21956666652</c:v>
                </c:pt>
                <c:pt idx="94">
                  <c:v>650401.88748333324</c:v>
                </c:pt>
                <c:pt idx="95">
                  <c:v>649292.71908333327</c:v>
                </c:pt>
                <c:pt idx="96">
                  <c:v>649499.42678333318</c:v>
                </c:pt>
                <c:pt idx="97">
                  <c:v>651232.86363333324</c:v>
                </c:pt>
                <c:pt idx="98">
                  <c:v>652110.43434166652</c:v>
                </c:pt>
                <c:pt idx="99">
                  <c:v>651051.21774999995</c:v>
                </c:pt>
                <c:pt idx="100">
                  <c:v>652319.20700000005</c:v>
                </c:pt>
                <c:pt idx="101">
                  <c:v>652172.8924416668</c:v>
                </c:pt>
                <c:pt idx="102">
                  <c:v>657074.36894166691</c:v>
                </c:pt>
                <c:pt idx="103">
                  <c:v>657038.26567500015</c:v>
                </c:pt>
                <c:pt idx="104">
                  <c:v>659476.48211666674</c:v>
                </c:pt>
                <c:pt idx="105">
                  <c:v>663139.06779166684</c:v>
                </c:pt>
                <c:pt idx="106">
                  <c:v>668108.3434416668</c:v>
                </c:pt>
                <c:pt idx="107">
                  <c:v>671960.40362499992</c:v>
                </c:pt>
                <c:pt idx="108">
                  <c:v>675133.81874166662</c:v>
                </c:pt>
                <c:pt idx="109">
                  <c:v>679320.49101666675</c:v>
                </c:pt>
                <c:pt idx="110">
                  <c:v>685483.43914166687</c:v>
                </c:pt>
                <c:pt idx="111">
                  <c:v>690399.63046666665</c:v>
                </c:pt>
                <c:pt idx="112">
                  <c:v>693599.97805000003</c:v>
                </c:pt>
                <c:pt idx="113">
                  <c:v>693405.34909166675</c:v>
                </c:pt>
                <c:pt idx="114">
                  <c:v>690351.53705000004</c:v>
                </c:pt>
                <c:pt idx="115">
                  <c:v>690336.02834166691</c:v>
                </c:pt>
                <c:pt idx="116">
                  <c:v>691833.75905000023</c:v>
                </c:pt>
                <c:pt idx="117">
                  <c:v>695547.67527500016</c:v>
                </c:pt>
                <c:pt idx="118">
                  <c:v>695291.22860000015</c:v>
                </c:pt>
                <c:pt idx="119">
                  <c:v>696724.95321666682</c:v>
                </c:pt>
                <c:pt idx="120">
                  <c:v>696785.59419166681</c:v>
                </c:pt>
                <c:pt idx="121">
                  <c:v>696788.58662500011</c:v>
                </c:pt>
                <c:pt idx="122">
                  <c:v>697340.7307333335</c:v>
                </c:pt>
                <c:pt idx="123">
                  <c:v>692044.59173333354</c:v>
                </c:pt>
                <c:pt idx="124">
                  <c:v>688273.36220000021</c:v>
                </c:pt>
                <c:pt idx="125">
                  <c:v>692439.45516666665</c:v>
                </c:pt>
                <c:pt idx="126">
                  <c:v>695830.15702499996</c:v>
                </c:pt>
                <c:pt idx="127">
                  <c:v>702652.170575</c:v>
                </c:pt>
                <c:pt idx="128">
                  <c:v>708832.22466666671</c:v>
                </c:pt>
                <c:pt idx="129">
                  <c:v>710873.81091666676</c:v>
                </c:pt>
                <c:pt idx="130">
                  <c:v>712168.09489999991</c:v>
                </c:pt>
                <c:pt idx="131">
                  <c:v>712835.29947499989</c:v>
                </c:pt>
                <c:pt idx="132">
                  <c:v>710285.05540833343</c:v>
                </c:pt>
                <c:pt idx="133">
                  <c:v>710040.40904166678</c:v>
                </c:pt>
                <c:pt idx="134">
                  <c:v>710386.05317500012</c:v>
                </c:pt>
                <c:pt idx="135">
                  <c:v>717059.60213333357</c:v>
                </c:pt>
                <c:pt idx="136">
                  <c:v>726322.01342500013</c:v>
                </c:pt>
                <c:pt idx="137">
                  <c:v>730473.69658333343</c:v>
                </c:pt>
                <c:pt idx="138">
                  <c:v>735679.11049166694</c:v>
                </c:pt>
                <c:pt idx="139">
                  <c:v>737506.75837500021</c:v>
                </c:pt>
                <c:pt idx="140">
                  <c:v>737986.27981666673</c:v>
                </c:pt>
                <c:pt idx="141">
                  <c:v>740606.17795833352</c:v>
                </c:pt>
                <c:pt idx="142">
                  <c:v>747005.53020000027</c:v>
                </c:pt>
                <c:pt idx="143">
                  <c:v>753949.17880000023</c:v>
                </c:pt>
                <c:pt idx="144">
                  <c:v>765097.84315833356</c:v>
                </c:pt>
                <c:pt idx="145">
                  <c:v>770413.68499999994</c:v>
                </c:pt>
                <c:pt idx="146">
                  <c:v>773396.78335833328</c:v>
                </c:pt>
                <c:pt idx="147">
                  <c:v>781484.12323333358</c:v>
                </c:pt>
                <c:pt idx="148">
                  <c:v>787151.94494166679</c:v>
                </c:pt>
                <c:pt idx="149">
                  <c:v>788134.03799166682</c:v>
                </c:pt>
                <c:pt idx="150">
                  <c:v>787504.64654166682</c:v>
                </c:pt>
                <c:pt idx="151">
                  <c:v>785634.60773333348</c:v>
                </c:pt>
                <c:pt idx="152">
                  <c:v>781083.04804166697</c:v>
                </c:pt>
                <c:pt idx="153">
                  <c:v>782317.19034166681</c:v>
                </c:pt>
                <c:pt idx="154">
                  <c:v>785421.71520000033</c:v>
                </c:pt>
                <c:pt idx="155">
                  <c:v>789058.70926666691</c:v>
                </c:pt>
                <c:pt idx="156">
                  <c:v>793627.17375833355</c:v>
                </c:pt>
                <c:pt idx="157">
                  <c:v>798507.73623333347</c:v>
                </c:pt>
                <c:pt idx="158">
                  <c:v>803614.36009166669</c:v>
                </c:pt>
                <c:pt idx="159">
                  <c:v>805481.29430000007</c:v>
                </c:pt>
                <c:pt idx="160">
                  <c:v>805059.40489999996</c:v>
                </c:pt>
                <c:pt idx="161">
                  <c:v>808166.37945000001</c:v>
                </c:pt>
                <c:pt idx="162">
                  <c:v>810996.55064166663</c:v>
                </c:pt>
                <c:pt idx="163">
                  <c:v>815883.35053333326</c:v>
                </c:pt>
                <c:pt idx="164">
                  <c:v>825060.26231666666</c:v>
                </c:pt>
                <c:pt idx="165">
                  <c:v>830477.57741666667</c:v>
                </c:pt>
                <c:pt idx="166">
                  <c:v>837563.80925833341</c:v>
                </c:pt>
                <c:pt idx="167">
                  <c:v>841676.38966666663</c:v>
                </c:pt>
                <c:pt idx="168">
                  <c:v>842328.70613333338</c:v>
                </c:pt>
                <c:pt idx="169">
                  <c:v>842599.17700833327</c:v>
                </c:pt>
                <c:pt idx="170">
                  <c:v>842736.37717499991</c:v>
                </c:pt>
                <c:pt idx="171">
                  <c:v>841199.16989999975</c:v>
                </c:pt>
                <c:pt idx="172">
                  <c:v>841357.96557499981</c:v>
                </c:pt>
                <c:pt idx="173">
                  <c:v>840942.32919999969</c:v>
                </c:pt>
                <c:pt idx="174">
                  <c:v>838320.70145833306</c:v>
                </c:pt>
                <c:pt idx="175">
                  <c:v>841269.02639166638</c:v>
                </c:pt>
                <c:pt idx="176">
                  <c:v>845645.41525833309</c:v>
                </c:pt>
                <c:pt idx="177">
                  <c:v>850166.45613333315</c:v>
                </c:pt>
                <c:pt idx="178">
                  <c:v>852150.43166666629</c:v>
                </c:pt>
                <c:pt idx="179">
                  <c:v>852571.35906666657</c:v>
                </c:pt>
                <c:pt idx="180">
                  <c:v>855512.23109999963</c:v>
                </c:pt>
                <c:pt idx="181">
                  <c:v>858899.62791666633</c:v>
                </c:pt>
                <c:pt idx="182">
                  <c:v>861199.74314166652</c:v>
                </c:pt>
                <c:pt idx="183">
                  <c:v>862254.63588333328</c:v>
                </c:pt>
                <c:pt idx="184">
                  <c:v>863669.06423333322</c:v>
                </c:pt>
                <c:pt idx="185">
                  <c:v>868632.56260833319</c:v>
                </c:pt>
                <c:pt idx="186">
                  <c:v>879126.46280833334</c:v>
                </c:pt>
                <c:pt idx="187">
                  <c:v>888531.85403333337</c:v>
                </c:pt>
                <c:pt idx="188">
                  <c:v>893739.12164999999</c:v>
                </c:pt>
                <c:pt idx="189">
                  <c:v>895747.59529166669</c:v>
                </c:pt>
                <c:pt idx="190">
                  <c:v>903156.61316666671</c:v>
                </c:pt>
                <c:pt idx="191">
                  <c:v>911365.59655833337</c:v>
                </c:pt>
                <c:pt idx="192">
                  <c:v>918779.30030833336</c:v>
                </c:pt>
                <c:pt idx="193">
                  <c:v>923698.53518333344</c:v>
                </c:pt>
                <c:pt idx="194">
                  <c:v>927356.64080833353</c:v>
                </c:pt>
                <c:pt idx="195">
                  <c:v>936446.4613000002</c:v>
                </c:pt>
                <c:pt idx="196">
                  <c:v>944932.70157500019</c:v>
                </c:pt>
                <c:pt idx="197">
                  <c:v>953762.88583333336</c:v>
                </c:pt>
                <c:pt idx="198">
                  <c:v>958682.31470833346</c:v>
                </c:pt>
                <c:pt idx="199">
                  <c:v>959712.7633583335</c:v>
                </c:pt>
                <c:pt idx="200">
                  <c:v>963081.04847500008</c:v>
                </c:pt>
                <c:pt idx="201">
                  <c:v>970465.93110833317</c:v>
                </c:pt>
                <c:pt idx="202">
                  <c:v>974221.77334166656</c:v>
                </c:pt>
                <c:pt idx="203">
                  <c:v>977365.45498333347</c:v>
                </c:pt>
                <c:pt idx="204">
                  <c:v>978035.38935833343</c:v>
                </c:pt>
                <c:pt idx="205">
                  <c:v>979606.98904166662</c:v>
                </c:pt>
                <c:pt idx="206">
                  <c:v>980257.57810000004</c:v>
                </c:pt>
                <c:pt idx="207">
                  <c:v>977754.90431666665</c:v>
                </c:pt>
                <c:pt idx="208">
                  <c:v>976024.84506666672</c:v>
                </c:pt>
                <c:pt idx="209">
                  <c:v>972491.67684166681</c:v>
                </c:pt>
                <c:pt idx="210">
                  <c:v>973549.09002500016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5B18-4D81-A735-36512138A9FC}"/>
            </c:ext>
          </c:extLst>
        </c:ser>
        <c:ser>
          <c:idx val="2"/>
          <c:order val="2"/>
          <c:tx>
            <c:v>Trend</c:v>
          </c:tx>
          <c:spPr>
            <a:ln w="19050" cap="rnd">
              <a:solidFill>
                <a:schemeClr val="accent5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'B - SC Retired thru 3.22'!$I$13:$I$223</c:f>
              <c:numCache>
                <c:formatCode>m/d/yyyy</c:formatCode>
                <c:ptCount val="211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  <c:pt idx="180">
                  <c:v>43831</c:v>
                </c:pt>
                <c:pt idx="181">
                  <c:v>43862</c:v>
                </c:pt>
                <c:pt idx="182">
                  <c:v>43891</c:v>
                </c:pt>
                <c:pt idx="183">
                  <c:v>43922</c:v>
                </c:pt>
                <c:pt idx="184">
                  <c:v>43952</c:v>
                </c:pt>
                <c:pt idx="185">
                  <c:v>43983</c:v>
                </c:pt>
                <c:pt idx="186">
                  <c:v>44013</c:v>
                </c:pt>
                <c:pt idx="187">
                  <c:v>44044</c:v>
                </c:pt>
                <c:pt idx="188">
                  <c:v>44075</c:v>
                </c:pt>
                <c:pt idx="189">
                  <c:v>44105</c:v>
                </c:pt>
                <c:pt idx="190">
                  <c:v>44136</c:v>
                </c:pt>
                <c:pt idx="191">
                  <c:v>44166</c:v>
                </c:pt>
                <c:pt idx="192">
                  <c:v>44197</c:v>
                </c:pt>
                <c:pt idx="193">
                  <c:v>44228</c:v>
                </c:pt>
                <c:pt idx="194">
                  <c:v>44256</c:v>
                </c:pt>
                <c:pt idx="195">
                  <c:v>44287</c:v>
                </c:pt>
                <c:pt idx="196">
                  <c:v>44317</c:v>
                </c:pt>
                <c:pt idx="197">
                  <c:v>44348</c:v>
                </c:pt>
                <c:pt idx="198">
                  <c:v>44378</c:v>
                </c:pt>
                <c:pt idx="199">
                  <c:v>44409</c:v>
                </c:pt>
                <c:pt idx="200">
                  <c:v>44440</c:v>
                </c:pt>
                <c:pt idx="201">
                  <c:v>44470</c:v>
                </c:pt>
                <c:pt idx="202">
                  <c:v>44501</c:v>
                </c:pt>
                <c:pt idx="203">
                  <c:v>44531</c:v>
                </c:pt>
                <c:pt idx="204">
                  <c:v>44562</c:v>
                </c:pt>
                <c:pt idx="205">
                  <c:v>44593</c:v>
                </c:pt>
                <c:pt idx="206">
                  <c:v>44621</c:v>
                </c:pt>
                <c:pt idx="207">
                  <c:v>44652</c:v>
                </c:pt>
                <c:pt idx="208">
                  <c:v>44682</c:v>
                </c:pt>
                <c:pt idx="209">
                  <c:v>44713</c:v>
                </c:pt>
                <c:pt idx="210">
                  <c:v>44743</c:v>
                </c:pt>
              </c:numCache>
            </c:numRef>
          </c:cat>
          <c:val>
            <c:numRef>
              <c:f>'B - SC Retired thru 3.22'!$L$13:$L$223</c:f>
              <c:numCache>
                <c:formatCode>_(* #,##0_);_(* \(#,##0\);_(* "-"??_);_(@_)</c:formatCode>
                <c:ptCount val="211"/>
                <c:pt idx="0">
                  <c:v>473345.0405572516</c:v>
                </c:pt>
                <c:pt idx="1">
                  <c:v>475467.65986672835</c:v>
                </c:pt>
                <c:pt idx="2">
                  <c:v>477590.27917620511</c:v>
                </c:pt>
                <c:pt idx="3">
                  <c:v>479712.8984856818</c:v>
                </c:pt>
                <c:pt idx="4">
                  <c:v>481835.51779515855</c:v>
                </c:pt>
                <c:pt idx="5">
                  <c:v>483958.1371046353</c:v>
                </c:pt>
                <c:pt idx="6">
                  <c:v>486080.75641411199</c:v>
                </c:pt>
                <c:pt idx="7">
                  <c:v>488203.37572358875</c:v>
                </c:pt>
                <c:pt idx="8">
                  <c:v>490325.99503306544</c:v>
                </c:pt>
                <c:pt idx="9">
                  <c:v>492448.61434254219</c:v>
                </c:pt>
                <c:pt idx="10">
                  <c:v>494571.23365201894</c:v>
                </c:pt>
                <c:pt idx="11">
                  <c:v>496693.85296149564</c:v>
                </c:pt>
                <c:pt idx="12">
                  <c:v>498816.47227097239</c:v>
                </c:pt>
                <c:pt idx="13">
                  <c:v>500939.09158044914</c:v>
                </c:pt>
                <c:pt idx="14">
                  <c:v>503061.71088992583</c:v>
                </c:pt>
                <c:pt idx="15">
                  <c:v>505184.33019940258</c:v>
                </c:pt>
                <c:pt idx="16">
                  <c:v>507306.94950887933</c:v>
                </c:pt>
                <c:pt idx="17">
                  <c:v>509429.56881835603</c:v>
                </c:pt>
                <c:pt idx="18">
                  <c:v>511552.18812783278</c:v>
                </c:pt>
                <c:pt idx="19">
                  <c:v>513674.80743730953</c:v>
                </c:pt>
                <c:pt idx="20">
                  <c:v>515797.42674678622</c:v>
                </c:pt>
                <c:pt idx="21">
                  <c:v>517920.04605626297</c:v>
                </c:pt>
                <c:pt idx="22">
                  <c:v>520042.66536573973</c:v>
                </c:pt>
                <c:pt idx="23">
                  <c:v>522165.28467521642</c:v>
                </c:pt>
                <c:pt idx="24">
                  <c:v>524287.90398469317</c:v>
                </c:pt>
                <c:pt idx="25">
                  <c:v>526410.52329416992</c:v>
                </c:pt>
                <c:pt idx="26">
                  <c:v>528533.14260364661</c:v>
                </c:pt>
                <c:pt idx="27">
                  <c:v>530655.76191312331</c:v>
                </c:pt>
                <c:pt idx="28">
                  <c:v>532778.38122260012</c:v>
                </c:pt>
                <c:pt idx="29">
                  <c:v>534901.00053207681</c:v>
                </c:pt>
                <c:pt idx="30">
                  <c:v>537023.6198415535</c:v>
                </c:pt>
                <c:pt idx="31">
                  <c:v>539146.23915103031</c:v>
                </c:pt>
                <c:pt idx="32">
                  <c:v>541268.85846050701</c:v>
                </c:pt>
                <c:pt idx="33">
                  <c:v>543391.4777699837</c:v>
                </c:pt>
                <c:pt idx="34">
                  <c:v>545514.09707946051</c:v>
                </c:pt>
                <c:pt idx="35">
                  <c:v>547636.7163889372</c:v>
                </c:pt>
                <c:pt idx="36">
                  <c:v>549759.3356984139</c:v>
                </c:pt>
                <c:pt idx="37">
                  <c:v>551881.95500789071</c:v>
                </c:pt>
                <c:pt idx="38">
                  <c:v>554004.5743173674</c:v>
                </c:pt>
                <c:pt idx="39">
                  <c:v>556127.19362684409</c:v>
                </c:pt>
                <c:pt idx="40">
                  <c:v>558249.8129363209</c:v>
                </c:pt>
                <c:pt idx="41">
                  <c:v>560372.43224579759</c:v>
                </c:pt>
                <c:pt idx="42">
                  <c:v>562495.05155527429</c:v>
                </c:pt>
                <c:pt idx="43">
                  <c:v>564617.6708647511</c:v>
                </c:pt>
                <c:pt idx="44">
                  <c:v>566740.29017422779</c:v>
                </c:pt>
                <c:pt idx="45">
                  <c:v>568862.90948370448</c:v>
                </c:pt>
                <c:pt idx="46">
                  <c:v>570985.52879318129</c:v>
                </c:pt>
                <c:pt idx="47">
                  <c:v>573108.14810265799</c:v>
                </c:pt>
                <c:pt idx="48">
                  <c:v>575230.76741213468</c:v>
                </c:pt>
                <c:pt idx="49">
                  <c:v>577353.38672161149</c:v>
                </c:pt>
                <c:pt idx="50">
                  <c:v>579476.00603108818</c:v>
                </c:pt>
                <c:pt idx="51">
                  <c:v>581598.62534056487</c:v>
                </c:pt>
                <c:pt idx="52">
                  <c:v>583721.24465004168</c:v>
                </c:pt>
                <c:pt idx="53">
                  <c:v>585843.86395951838</c:v>
                </c:pt>
                <c:pt idx="54">
                  <c:v>587966.48326899507</c:v>
                </c:pt>
                <c:pt idx="55">
                  <c:v>590089.10257847188</c:v>
                </c:pt>
                <c:pt idx="56">
                  <c:v>592211.72188794857</c:v>
                </c:pt>
                <c:pt idx="57">
                  <c:v>594334.34119742527</c:v>
                </c:pt>
                <c:pt idx="58">
                  <c:v>596456.96050690208</c:v>
                </c:pt>
                <c:pt idx="59">
                  <c:v>598579.57981637877</c:v>
                </c:pt>
                <c:pt idx="60">
                  <c:v>600702.19912585546</c:v>
                </c:pt>
                <c:pt idx="61">
                  <c:v>602824.81843533227</c:v>
                </c:pt>
                <c:pt idx="62">
                  <c:v>604947.43774480897</c:v>
                </c:pt>
                <c:pt idx="63">
                  <c:v>607070.05705428566</c:v>
                </c:pt>
                <c:pt idx="64">
                  <c:v>609192.67636376247</c:v>
                </c:pt>
                <c:pt idx="65">
                  <c:v>611315.29567323916</c:v>
                </c:pt>
                <c:pt idx="66">
                  <c:v>613437.91498271585</c:v>
                </c:pt>
                <c:pt idx="67">
                  <c:v>615560.53429219255</c:v>
                </c:pt>
                <c:pt idx="68">
                  <c:v>617683.15360166936</c:v>
                </c:pt>
                <c:pt idx="69">
                  <c:v>619805.77291114605</c:v>
                </c:pt>
                <c:pt idx="70">
                  <c:v>621928.39222062274</c:v>
                </c:pt>
                <c:pt idx="71">
                  <c:v>624051.01153009955</c:v>
                </c:pt>
                <c:pt idx="72">
                  <c:v>626173.63083957625</c:v>
                </c:pt>
                <c:pt idx="73">
                  <c:v>628296.25014905294</c:v>
                </c:pt>
                <c:pt idx="74">
                  <c:v>630418.86945852975</c:v>
                </c:pt>
                <c:pt idx="75">
                  <c:v>632541.48876800644</c:v>
                </c:pt>
                <c:pt idx="76">
                  <c:v>634664.10807748314</c:v>
                </c:pt>
                <c:pt idx="77">
                  <c:v>636786.72738695983</c:v>
                </c:pt>
                <c:pt idx="78">
                  <c:v>638909.34669643664</c:v>
                </c:pt>
                <c:pt idx="79">
                  <c:v>641031.96600591333</c:v>
                </c:pt>
                <c:pt idx="80">
                  <c:v>643154.58531539002</c:v>
                </c:pt>
                <c:pt idx="81">
                  <c:v>645277.20462486683</c:v>
                </c:pt>
                <c:pt idx="82">
                  <c:v>647399.82393434353</c:v>
                </c:pt>
                <c:pt idx="83">
                  <c:v>649522.44324382022</c:v>
                </c:pt>
                <c:pt idx="84">
                  <c:v>651645.06255329703</c:v>
                </c:pt>
                <c:pt idx="85">
                  <c:v>653767.68186277372</c:v>
                </c:pt>
                <c:pt idx="86">
                  <c:v>655890.30117225042</c:v>
                </c:pt>
                <c:pt idx="87">
                  <c:v>658012.92048172723</c:v>
                </c:pt>
                <c:pt idx="88">
                  <c:v>660135.53979120392</c:v>
                </c:pt>
                <c:pt idx="89">
                  <c:v>662258.15910068061</c:v>
                </c:pt>
                <c:pt idx="90">
                  <c:v>664380.77841015742</c:v>
                </c:pt>
                <c:pt idx="91">
                  <c:v>666503.39771963411</c:v>
                </c:pt>
                <c:pt idx="92">
                  <c:v>668626.01702911081</c:v>
                </c:pt>
                <c:pt idx="93">
                  <c:v>670748.63633858762</c:v>
                </c:pt>
                <c:pt idx="94">
                  <c:v>672871.25564806431</c:v>
                </c:pt>
                <c:pt idx="95">
                  <c:v>674993.874957541</c:v>
                </c:pt>
                <c:pt idx="96">
                  <c:v>677116.49426701781</c:v>
                </c:pt>
                <c:pt idx="97">
                  <c:v>679239.11357649451</c:v>
                </c:pt>
                <c:pt idx="98">
                  <c:v>681361.7328859712</c:v>
                </c:pt>
                <c:pt idx="99">
                  <c:v>683484.35219544801</c:v>
                </c:pt>
                <c:pt idx="100">
                  <c:v>685606.9715049247</c:v>
                </c:pt>
                <c:pt idx="101">
                  <c:v>687729.5908144014</c:v>
                </c:pt>
                <c:pt idx="102">
                  <c:v>689852.21012387821</c:v>
                </c:pt>
                <c:pt idx="103">
                  <c:v>691974.8294333549</c:v>
                </c:pt>
                <c:pt idx="104">
                  <c:v>694097.44874283159</c:v>
                </c:pt>
                <c:pt idx="105">
                  <c:v>696220.0680523084</c:v>
                </c:pt>
                <c:pt idx="106">
                  <c:v>698342.68736178509</c:v>
                </c:pt>
                <c:pt idx="107">
                  <c:v>700465.30667126179</c:v>
                </c:pt>
                <c:pt idx="108">
                  <c:v>702587.9259807386</c:v>
                </c:pt>
                <c:pt idx="109">
                  <c:v>704710.54529021529</c:v>
                </c:pt>
                <c:pt idx="110">
                  <c:v>706833.16459969198</c:v>
                </c:pt>
                <c:pt idx="111">
                  <c:v>708955.78390916879</c:v>
                </c:pt>
                <c:pt idx="112">
                  <c:v>711078.40321864549</c:v>
                </c:pt>
                <c:pt idx="113">
                  <c:v>713201.02252812218</c:v>
                </c:pt>
                <c:pt idx="114">
                  <c:v>715323.64183759899</c:v>
                </c:pt>
                <c:pt idx="115">
                  <c:v>717446.26114707568</c:v>
                </c:pt>
                <c:pt idx="116">
                  <c:v>719568.88045655238</c:v>
                </c:pt>
                <c:pt idx="117">
                  <c:v>721691.49976602918</c:v>
                </c:pt>
                <c:pt idx="118">
                  <c:v>723814.11907550588</c:v>
                </c:pt>
                <c:pt idx="119">
                  <c:v>725936.73838498257</c:v>
                </c:pt>
                <c:pt idx="120">
                  <c:v>728059.35769445938</c:v>
                </c:pt>
                <c:pt idx="121">
                  <c:v>730181.97700393607</c:v>
                </c:pt>
                <c:pt idx="122">
                  <c:v>732304.59631341277</c:v>
                </c:pt>
                <c:pt idx="123">
                  <c:v>734427.21562288958</c:v>
                </c:pt>
                <c:pt idx="124">
                  <c:v>736549.83493236627</c:v>
                </c:pt>
                <c:pt idx="125">
                  <c:v>738672.45424184296</c:v>
                </c:pt>
                <c:pt idx="126">
                  <c:v>740795.07355131977</c:v>
                </c:pt>
                <c:pt idx="127">
                  <c:v>742917.69286079647</c:v>
                </c:pt>
                <c:pt idx="128">
                  <c:v>745040.31217027316</c:v>
                </c:pt>
                <c:pt idx="129">
                  <c:v>747162.93147974997</c:v>
                </c:pt>
                <c:pt idx="130">
                  <c:v>749285.55078922666</c:v>
                </c:pt>
                <c:pt idx="131">
                  <c:v>751408.17009870335</c:v>
                </c:pt>
                <c:pt idx="132">
                  <c:v>753530.78940818016</c:v>
                </c:pt>
                <c:pt idx="133">
                  <c:v>755653.40871765686</c:v>
                </c:pt>
                <c:pt idx="134">
                  <c:v>757776.02802713355</c:v>
                </c:pt>
                <c:pt idx="135">
                  <c:v>759898.64733661024</c:v>
                </c:pt>
                <c:pt idx="136">
                  <c:v>762021.26664608705</c:v>
                </c:pt>
                <c:pt idx="137">
                  <c:v>764143.88595556375</c:v>
                </c:pt>
                <c:pt idx="138">
                  <c:v>766266.50526504044</c:v>
                </c:pt>
                <c:pt idx="139">
                  <c:v>768389.12457451725</c:v>
                </c:pt>
                <c:pt idx="140">
                  <c:v>770511.74388399394</c:v>
                </c:pt>
                <c:pt idx="141">
                  <c:v>772634.36319347064</c:v>
                </c:pt>
                <c:pt idx="142">
                  <c:v>774756.98250294745</c:v>
                </c:pt>
                <c:pt idx="143">
                  <c:v>776879.60181242414</c:v>
                </c:pt>
                <c:pt idx="144">
                  <c:v>779002.22112190083</c:v>
                </c:pt>
                <c:pt idx="145">
                  <c:v>781124.84043137764</c:v>
                </c:pt>
                <c:pt idx="146">
                  <c:v>783247.45974085433</c:v>
                </c:pt>
                <c:pt idx="147">
                  <c:v>785370.07905033103</c:v>
                </c:pt>
                <c:pt idx="148">
                  <c:v>787492.69835980784</c:v>
                </c:pt>
                <c:pt idx="149">
                  <c:v>789615.31766928453</c:v>
                </c:pt>
                <c:pt idx="150">
                  <c:v>791737.93697876122</c:v>
                </c:pt>
                <c:pt idx="151">
                  <c:v>793860.55628823803</c:v>
                </c:pt>
                <c:pt idx="152">
                  <c:v>795983.17559771473</c:v>
                </c:pt>
                <c:pt idx="153">
                  <c:v>798105.79490719142</c:v>
                </c:pt>
                <c:pt idx="154">
                  <c:v>800228.41421666823</c:v>
                </c:pt>
                <c:pt idx="155">
                  <c:v>802351.03352614492</c:v>
                </c:pt>
                <c:pt idx="156">
                  <c:v>804473.65283562161</c:v>
                </c:pt>
                <c:pt idx="157">
                  <c:v>806596.27214509842</c:v>
                </c:pt>
                <c:pt idx="158">
                  <c:v>808718.89145457512</c:v>
                </c:pt>
                <c:pt idx="159">
                  <c:v>810841.51076405181</c:v>
                </c:pt>
                <c:pt idx="160">
                  <c:v>812964.1300735285</c:v>
                </c:pt>
                <c:pt idx="161">
                  <c:v>815086.74938300531</c:v>
                </c:pt>
                <c:pt idx="162">
                  <c:v>817209.36869248201</c:v>
                </c:pt>
                <c:pt idx="163">
                  <c:v>819331.9880019587</c:v>
                </c:pt>
                <c:pt idx="164">
                  <c:v>821454.60731143551</c:v>
                </c:pt>
                <c:pt idx="165">
                  <c:v>823577.2266209122</c:v>
                </c:pt>
                <c:pt idx="166">
                  <c:v>825699.8459303889</c:v>
                </c:pt>
                <c:pt idx="167">
                  <c:v>827822.46523986571</c:v>
                </c:pt>
                <c:pt idx="168">
                  <c:v>829945.0845493424</c:v>
                </c:pt>
                <c:pt idx="169">
                  <c:v>832067.70385881909</c:v>
                </c:pt>
                <c:pt idx="170">
                  <c:v>834190.3231682959</c:v>
                </c:pt>
                <c:pt idx="171">
                  <c:v>836312.94247777259</c:v>
                </c:pt>
                <c:pt idx="172">
                  <c:v>838435.56178724929</c:v>
                </c:pt>
                <c:pt idx="173">
                  <c:v>840558.1810967261</c:v>
                </c:pt>
                <c:pt idx="174">
                  <c:v>842680.80040620279</c:v>
                </c:pt>
                <c:pt idx="175">
                  <c:v>844803.41971567948</c:v>
                </c:pt>
                <c:pt idx="176">
                  <c:v>846926.03902515629</c:v>
                </c:pt>
                <c:pt idx="177">
                  <c:v>849048.65833463299</c:v>
                </c:pt>
                <c:pt idx="178">
                  <c:v>851171.27764410968</c:v>
                </c:pt>
                <c:pt idx="179">
                  <c:v>853293.89695358649</c:v>
                </c:pt>
                <c:pt idx="180">
                  <c:v>855416.51626306318</c:v>
                </c:pt>
                <c:pt idx="181">
                  <c:v>857539.13557253988</c:v>
                </c:pt>
                <c:pt idx="182">
                  <c:v>859661.75488201668</c:v>
                </c:pt>
                <c:pt idx="183">
                  <c:v>861784.37419149338</c:v>
                </c:pt>
                <c:pt idx="184">
                  <c:v>863906.99350097007</c:v>
                </c:pt>
                <c:pt idx="185">
                  <c:v>866029.61281044688</c:v>
                </c:pt>
                <c:pt idx="186">
                  <c:v>868152.23211992357</c:v>
                </c:pt>
                <c:pt idx="187">
                  <c:v>870274.85142940027</c:v>
                </c:pt>
                <c:pt idx="188">
                  <c:v>872397.47073887708</c:v>
                </c:pt>
                <c:pt idx="189">
                  <c:v>874520.09004835377</c:v>
                </c:pt>
                <c:pt idx="190">
                  <c:v>876642.70935783046</c:v>
                </c:pt>
                <c:pt idx="191">
                  <c:v>878765.32866730727</c:v>
                </c:pt>
                <c:pt idx="192">
                  <c:v>880887.94797678397</c:v>
                </c:pt>
                <c:pt idx="193">
                  <c:v>883010.56728626066</c:v>
                </c:pt>
                <c:pt idx="194">
                  <c:v>885133.18659573747</c:v>
                </c:pt>
                <c:pt idx="195">
                  <c:v>887255.80590521416</c:v>
                </c:pt>
                <c:pt idx="196">
                  <c:v>889378.42521469085</c:v>
                </c:pt>
                <c:pt idx="197">
                  <c:v>891501.04452416766</c:v>
                </c:pt>
                <c:pt idx="198">
                  <c:v>893623.66383364436</c:v>
                </c:pt>
                <c:pt idx="199">
                  <c:v>895746.28314312105</c:v>
                </c:pt>
                <c:pt idx="200">
                  <c:v>897868.90245259786</c:v>
                </c:pt>
                <c:pt idx="201">
                  <c:v>899991.52176207455</c:v>
                </c:pt>
                <c:pt idx="202">
                  <c:v>902114.14107155125</c:v>
                </c:pt>
                <c:pt idx="203">
                  <c:v>904236.76038102794</c:v>
                </c:pt>
                <c:pt idx="204">
                  <c:v>906359.37969050475</c:v>
                </c:pt>
                <c:pt idx="205">
                  <c:v>908481.99899998144</c:v>
                </c:pt>
                <c:pt idx="206">
                  <c:v>910604.61830945814</c:v>
                </c:pt>
                <c:pt idx="207">
                  <c:v>912727.23761893495</c:v>
                </c:pt>
                <c:pt idx="208">
                  <c:v>914849.85692841164</c:v>
                </c:pt>
                <c:pt idx="209">
                  <c:v>916972.47623788833</c:v>
                </c:pt>
                <c:pt idx="210">
                  <c:v>919095.09554736514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18-4D81-A735-36512138A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026080"/>
        <c:axId val="53254944"/>
        <c:extLst>
          <c:ext xmlns:c15="http://schemas.microsoft.com/office/drawing/2012/chart" uri="{02D57815-91ED-43cb-92C2-25804820EDAC}">
            <c15:filteredLineSeries>
              <c15:ser>
                <c:idx val="0"/>
                <c:order val="1"/>
                <c:spPr>
                  <a:ln w="28575" cap="rnd">
                    <a:solidFill>
                      <a:schemeClr val="accent5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'B - SC Retired thru 3.22'!$I$13:$I$223</c15:sqref>
                        </c15:formulaRef>
                      </c:ext>
                    </c:extLst>
                    <c:numCache>
                      <c:formatCode>m/d/yyyy</c:formatCode>
                      <c:ptCount val="211"/>
                      <c:pt idx="0">
                        <c:v>38353</c:v>
                      </c:pt>
                      <c:pt idx="1">
                        <c:v>38384</c:v>
                      </c:pt>
                      <c:pt idx="2">
                        <c:v>38412</c:v>
                      </c:pt>
                      <c:pt idx="3">
                        <c:v>38443</c:v>
                      </c:pt>
                      <c:pt idx="4">
                        <c:v>38473</c:v>
                      </c:pt>
                      <c:pt idx="5">
                        <c:v>38504</c:v>
                      </c:pt>
                      <c:pt idx="6">
                        <c:v>38534</c:v>
                      </c:pt>
                      <c:pt idx="7">
                        <c:v>38565</c:v>
                      </c:pt>
                      <c:pt idx="8">
                        <c:v>38596</c:v>
                      </c:pt>
                      <c:pt idx="9">
                        <c:v>38626</c:v>
                      </c:pt>
                      <c:pt idx="10">
                        <c:v>38657</c:v>
                      </c:pt>
                      <c:pt idx="11">
                        <c:v>38687</c:v>
                      </c:pt>
                      <c:pt idx="12">
                        <c:v>38718</c:v>
                      </c:pt>
                      <c:pt idx="13">
                        <c:v>38749</c:v>
                      </c:pt>
                      <c:pt idx="14">
                        <c:v>38777</c:v>
                      </c:pt>
                      <c:pt idx="15">
                        <c:v>38808</c:v>
                      </c:pt>
                      <c:pt idx="16">
                        <c:v>38838</c:v>
                      </c:pt>
                      <c:pt idx="17">
                        <c:v>38869</c:v>
                      </c:pt>
                      <c:pt idx="18">
                        <c:v>38899</c:v>
                      </c:pt>
                      <c:pt idx="19">
                        <c:v>38930</c:v>
                      </c:pt>
                      <c:pt idx="20">
                        <c:v>38961</c:v>
                      </c:pt>
                      <c:pt idx="21">
                        <c:v>38991</c:v>
                      </c:pt>
                      <c:pt idx="22">
                        <c:v>39022</c:v>
                      </c:pt>
                      <c:pt idx="23">
                        <c:v>39052</c:v>
                      </c:pt>
                      <c:pt idx="24">
                        <c:v>39083</c:v>
                      </c:pt>
                      <c:pt idx="25">
                        <c:v>39114</c:v>
                      </c:pt>
                      <c:pt idx="26">
                        <c:v>39142</c:v>
                      </c:pt>
                      <c:pt idx="27">
                        <c:v>39173</c:v>
                      </c:pt>
                      <c:pt idx="28">
                        <c:v>39203</c:v>
                      </c:pt>
                      <c:pt idx="29">
                        <c:v>39234</c:v>
                      </c:pt>
                      <c:pt idx="30">
                        <c:v>39264</c:v>
                      </c:pt>
                      <c:pt idx="31">
                        <c:v>39295</c:v>
                      </c:pt>
                      <c:pt idx="32">
                        <c:v>39326</c:v>
                      </c:pt>
                      <c:pt idx="33">
                        <c:v>39356</c:v>
                      </c:pt>
                      <c:pt idx="34">
                        <c:v>39387</c:v>
                      </c:pt>
                      <c:pt idx="35">
                        <c:v>39417</c:v>
                      </c:pt>
                      <c:pt idx="36">
                        <c:v>39448</c:v>
                      </c:pt>
                      <c:pt idx="37">
                        <c:v>39479</c:v>
                      </c:pt>
                      <c:pt idx="38">
                        <c:v>39508</c:v>
                      </c:pt>
                      <c:pt idx="39">
                        <c:v>39539</c:v>
                      </c:pt>
                      <c:pt idx="40">
                        <c:v>39569</c:v>
                      </c:pt>
                      <c:pt idx="41">
                        <c:v>39600</c:v>
                      </c:pt>
                      <c:pt idx="42">
                        <c:v>39630</c:v>
                      </c:pt>
                      <c:pt idx="43">
                        <c:v>39661</c:v>
                      </c:pt>
                      <c:pt idx="44">
                        <c:v>39692</c:v>
                      </c:pt>
                      <c:pt idx="45">
                        <c:v>39722</c:v>
                      </c:pt>
                      <c:pt idx="46">
                        <c:v>39753</c:v>
                      </c:pt>
                      <c:pt idx="47">
                        <c:v>39783</c:v>
                      </c:pt>
                      <c:pt idx="48">
                        <c:v>39814</c:v>
                      </c:pt>
                      <c:pt idx="49">
                        <c:v>39845</c:v>
                      </c:pt>
                      <c:pt idx="50">
                        <c:v>39873</c:v>
                      </c:pt>
                      <c:pt idx="51">
                        <c:v>39904</c:v>
                      </c:pt>
                      <c:pt idx="52">
                        <c:v>39934</c:v>
                      </c:pt>
                      <c:pt idx="53">
                        <c:v>39965</c:v>
                      </c:pt>
                      <c:pt idx="54">
                        <c:v>39995</c:v>
                      </c:pt>
                      <c:pt idx="55">
                        <c:v>40026</c:v>
                      </c:pt>
                      <c:pt idx="56">
                        <c:v>40057</c:v>
                      </c:pt>
                      <c:pt idx="57">
                        <c:v>40087</c:v>
                      </c:pt>
                      <c:pt idx="58">
                        <c:v>40118</c:v>
                      </c:pt>
                      <c:pt idx="59">
                        <c:v>40148</c:v>
                      </c:pt>
                      <c:pt idx="60">
                        <c:v>40179</c:v>
                      </c:pt>
                      <c:pt idx="61">
                        <c:v>40210</c:v>
                      </c:pt>
                      <c:pt idx="62">
                        <c:v>40238</c:v>
                      </c:pt>
                      <c:pt idx="63">
                        <c:v>40269</c:v>
                      </c:pt>
                      <c:pt idx="64">
                        <c:v>40299</c:v>
                      </c:pt>
                      <c:pt idx="65">
                        <c:v>40330</c:v>
                      </c:pt>
                      <c:pt idx="66">
                        <c:v>40360</c:v>
                      </c:pt>
                      <c:pt idx="67">
                        <c:v>40391</c:v>
                      </c:pt>
                      <c:pt idx="68">
                        <c:v>40422</c:v>
                      </c:pt>
                      <c:pt idx="69">
                        <c:v>40452</c:v>
                      </c:pt>
                      <c:pt idx="70">
                        <c:v>40483</c:v>
                      </c:pt>
                      <c:pt idx="71">
                        <c:v>40513</c:v>
                      </c:pt>
                      <c:pt idx="72">
                        <c:v>40544</c:v>
                      </c:pt>
                      <c:pt idx="73">
                        <c:v>40575</c:v>
                      </c:pt>
                      <c:pt idx="74">
                        <c:v>40603</c:v>
                      </c:pt>
                      <c:pt idx="75">
                        <c:v>40634</c:v>
                      </c:pt>
                      <c:pt idx="76">
                        <c:v>40664</c:v>
                      </c:pt>
                      <c:pt idx="77">
                        <c:v>40695</c:v>
                      </c:pt>
                      <c:pt idx="78">
                        <c:v>40725</c:v>
                      </c:pt>
                      <c:pt idx="79">
                        <c:v>40756</c:v>
                      </c:pt>
                      <c:pt idx="80">
                        <c:v>40787</c:v>
                      </c:pt>
                      <c:pt idx="81">
                        <c:v>40817</c:v>
                      </c:pt>
                      <c:pt idx="82">
                        <c:v>40848</c:v>
                      </c:pt>
                      <c:pt idx="83">
                        <c:v>40878</c:v>
                      </c:pt>
                      <c:pt idx="84">
                        <c:v>40909</c:v>
                      </c:pt>
                      <c:pt idx="85">
                        <c:v>40940</c:v>
                      </c:pt>
                      <c:pt idx="86">
                        <c:v>40969</c:v>
                      </c:pt>
                      <c:pt idx="87">
                        <c:v>41000</c:v>
                      </c:pt>
                      <c:pt idx="88">
                        <c:v>41030</c:v>
                      </c:pt>
                      <c:pt idx="89">
                        <c:v>41061</c:v>
                      </c:pt>
                      <c:pt idx="90">
                        <c:v>41091</c:v>
                      </c:pt>
                      <c:pt idx="91">
                        <c:v>41122</c:v>
                      </c:pt>
                      <c:pt idx="92">
                        <c:v>41153</c:v>
                      </c:pt>
                      <c:pt idx="93">
                        <c:v>41183</c:v>
                      </c:pt>
                      <c:pt idx="94">
                        <c:v>41214</c:v>
                      </c:pt>
                      <c:pt idx="95">
                        <c:v>41244</c:v>
                      </c:pt>
                      <c:pt idx="96">
                        <c:v>41275</c:v>
                      </c:pt>
                      <c:pt idx="97">
                        <c:v>41306</c:v>
                      </c:pt>
                      <c:pt idx="98">
                        <c:v>41334</c:v>
                      </c:pt>
                      <c:pt idx="99">
                        <c:v>41365</c:v>
                      </c:pt>
                      <c:pt idx="100">
                        <c:v>41395</c:v>
                      </c:pt>
                      <c:pt idx="101">
                        <c:v>41426</c:v>
                      </c:pt>
                      <c:pt idx="102">
                        <c:v>41456</c:v>
                      </c:pt>
                      <c:pt idx="103">
                        <c:v>41487</c:v>
                      </c:pt>
                      <c:pt idx="104">
                        <c:v>41518</c:v>
                      </c:pt>
                      <c:pt idx="105">
                        <c:v>41548</c:v>
                      </c:pt>
                      <c:pt idx="106">
                        <c:v>41579</c:v>
                      </c:pt>
                      <c:pt idx="107">
                        <c:v>41609</c:v>
                      </c:pt>
                      <c:pt idx="108">
                        <c:v>41640</c:v>
                      </c:pt>
                      <c:pt idx="109">
                        <c:v>41671</c:v>
                      </c:pt>
                      <c:pt idx="110">
                        <c:v>41699</c:v>
                      </c:pt>
                      <c:pt idx="111">
                        <c:v>41730</c:v>
                      </c:pt>
                      <c:pt idx="112">
                        <c:v>41760</c:v>
                      </c:pt>
                      <c:pt idx="113">
                        <c:v>41791</c:v>
                      </c:pt>
                      <c:pt idx="114">
                        <c:v>41821</c:v>
                      </c:pt>
                      <c:pt idx="115">
                        <c:v>41852</c:v>
                      </c:pt>
                      <c:pt idx="116">
                        <c:v>41883</c:v>
                      </c:pt>
                      <c:pt idx="117">
                        <c:v>41913</c:v>
                      </c:pt>
                      <c:pt idx="118">
                        <c:v>41944</c:v>
                      </c:pt>
                      <c:pt idx="119">
                        <c:v>41974</c:v>
                      </c:pt>
                      <c:pt idx="120">
                        <c:v>42005</c:v>
                      </c:pt>
                      <c:pt idx="121">
                        <c:v>42036</c:v>
                      </c:pt>
                      <c:pt idx="122">
                        <c:v>42064</c:v>
                      </c:pt>
                      <c:pt idx="123">
                        <c:v>42095</c:v>
                      </c:pt>
                      <c:pt idx="124">
                        <c:v>42125</c:v>
                      </c:pt>
                      <c:pt idx="125">
                        <c:v>42156</c:v>
                      </c:pt>
                      <c:pt idx="126">
                        <c:v>42186</c:v>
                      </c:pt>
                      <c:pt idx="127">
                        <c:v>42217</c:v>
                      </c:pt>
                      <c:pt idx="128">
                        <c:v>42248</c:v>
                      </c:pt>
                      <c:pt idx="129">
                        <c:v>42278</c:v>
                      </c:pt>
                      <c:pt idx="130">
                        <c:v>42309</c:v>
                      </c:pt>
                      <c:pt idx="131">
                        <c:v>42339</c:v>
                      </c:pt>
                      <c:pt idx="132">
                        <c:v>42370</c:v>
                      </c:pt>
                      <c:pt idx="133">
                        <c:v>42401</c:v>
                      </c:pt>
                      <c:pt idx="134">
                        <c:v>42430</c:v>
                      </c:pt>
                      <c:pt idx="135">
                        <c:v>42461</c:v>
                      </c:pt>
                      <c:pt idx="136">
                        <c:v>42491</c:v>
                      </c:pt>
                      <c:pt idx="137">
                        <c:v>42522</c:v>
                      </c:pt>
                      <c:pt idx="138">
                        <c:v>42552</c:v>
                      </c:pt>
                      <c:pt idx="139">
                        <c:v>42583</c:v>
                      </c:pt>
                      <c:pt idx="140">
                        <c:v>42614</c:v>
                      </c:pt>
                      <c:pt idx="141">
                        <c:v>42644</c:v>
                      </c:pt>
                      <c:pt idx="142">
                        <c:v>42675</c:v>
                      </c:pt>
                      <c:pt idx="143">
                        <c:v>42705</c:v>
                      </c:pt>
                      <c:pt idx="144">
                        <c:v>42736</c:v>
                      </c:pt>
                      <c:pt idx="145">
                        <c:v>42767</c:v>
                      </c:pt>
                      <c:pt idx="146">
                        <c:v>42795</c:v>
                      </c:pt>
                      <c:pt idx="147">
                        <c:v>42826</c:v>
                      </c:pt>
                      <c:pt idx="148">
                        <c:v>42856</c:v>
                      </c:pt>
                      <c:pt idx="149">
                        <c:v>42887</c:v>
                      </c:pt>
                      <c:pt idx="150">
                        <c:v>42917</c:v>
                      </c:pt>
                      <c:pt idx="151">
                        <c:v>42948</c:v>
                      </c:pt>
                      <c:pt idx="152">
                        <c:v>42979</c:v>
                      </c:pt>
                      <c:pt idx="153">
                        <c:v>43009</c:v>
                      </c:pt>
                      <c:pt idx="154">
                        <c:v>43040</c:v>
                      </c:pt>
                      <c:pt idx="155">
                        <c:v>43070</c:v>
                      </c:pt>
                      <c:pt idx="156">
                        <c:v>43101</c:v>
                      </c:pt>
                      <c:pt idx="157">
                        <c:v>43132</c:v>
                      </c:pt>
                      <c:pt idx="158">
                        <c:v>43160</c:v>
                      </c:pt>
                      <c:pt idx="159">
                        <c:v>43191</c:v>
                      </c:pt>
                      <c:pt idx="160">
                        <c:v>43221</c:v>
                      </c:pt>
                      <c:pt idx="161">
                        <c:v>43252</c:v>
                      </c:pt>
                      <c:pt idx="162">
                        <c:v>43282</c:v>
                      </c:pt>
                      <c:pt idx="163">
                        <c:v>43313</c:v>
                      </c:pt>
                      <c:pt idx="164">
                        <c:v>43344</c:v>
                      </c:pt>
                      <c:pt idx="165">
                        <c:v>43374</c:v>
                      </c:pt>
                      <c:pt idx="166">
                        <c:v>43405</c:v>
                      </c:pt>
                      <c:pt idx="167">
                        <c:v>43435</c:v>
                      </c:pt>
                      <c:pt idx="168">
                        <c:v>43466</c:v>
                      </c:pt>
                      <c:pt idx="169">
                        <c:v>43497</c:v>
                      </c:pt>
                      <c:pt idx="170">
                        <c:v>43525</c:v>
                      </c:pt>
                      <c:pt idx="171">
                        <c:v>43556</c:v>
                      </c:pt>
                      <c:pt idx="172">
                        <c:v>43586</c:v>
                      </c:pt>
                      <c:pt idx="173">
                        <c:v>43617</c:v>
                      </c:pt>
                      <c:pt idx="174">
                        <c:v>43647</c:v>
                      </c:pt>
                      <c:pt idx="175">
                        <c:v>43678</c:v>
                      </c:pt>
                      <c:pt idx="176">
                        <c:v>43709</c:v>
                      </c:pt>
                      <c:pt idx="177">
                        <c:v>43739</c:v>
                      </c:pt>
                      <c:pt idx="178">
                        <c:v>43770</c:v>
                      </c:pt>
                      <c:pt idx="179">
                        <c:v>43800</c:v>
                      </c:pt>
                      <c:pt idx="180">
                        <c:v>43831</c:v>
                      </c:pt>
                      <c:pt idx="181">
                        <c:v>43862</c:v>
                      </c:pt>
                      <c:pt idx="182">
                        <c:v>43891</c:v>
                      </c:pt>
                      <c:pt idx="183">
                        <c:v>43922</c:v>
                      </c:pt>
                      <c:pt idx="184">
                        <c:v>43952</c:v>
                      </c:pt>
                      <c:pt idx="185">
                        <c:v>43983</c:v>
                      </c:pt>
                      <c:pt idx="186">
                        <c:v>44013</c:v>
                      </c:pt>
                      <c:pt idx="187">
                        <c:v>44044</c:v>
                      </c:pt>
                      <c:pt idx="188">
                        <c:v>44075</c:v>
                      </c:pt>
                      <c:pt idx="189">
                        <c:v>44105</c:v>
                      </c:pt>
                      <c:pt idx="190">
                        <c:v>44136</c:v>
                      </c:pt>
                      <c:pt idx="191">
                        <c:v>44166</c:v>
                      </c:pt>
                      <c:pt idx="192">
                        <c:v>44197</c:v>
                      </c:pt>
                      <c:pt idx="193">
                        <c:v>44228</c:v>
                      </c:pt>
                      <c:pt idx="194">
                        <c:v>44256</c:v>
                      </c:pt>
                      <c:pt idx="195">
                        <c:v>44287</c:v>
                      </c:pt>
                      <c:pt idx="196">
                        <c:v>44317</c:v>
                      </c:pt>
                      <c:pt idx="197">
                        <c:v>44348</c:v>
                      </c:pt>
                      <c:pt idx="198">
                        <c:v>44378</c:v>
                      </c:pt>
                      <c:pt idx="199">
                        <c:v>44409</c:v>
                      </c:pt>
                      <c:pt idx="200">
                        <c:v>44440</c:v>
                      </c:pt>
                      <c:pt idx="201">
                        <c:v>44470</c:v>
                      </c:pt>
                      <c:pt idx="202">
                        <c:v>44501</c:v>
                      </c:pt>
                      <c:pt idx="203">
                        <c:v>44531</c:v>
                      </c:pt>
                      <c:pt idx="204">
                        <c:v>44562</c:v>
                      </c:pt>
                      <c:pt idx="205">
                        <c:v>44593</c:v>
                      </c:pt>
                      <c:pt idx="206">
                        <c:v>44621</c:v>
                      </c:pt>
                      <c:pt idx="207">
                        <c:v>44652</c:v>
                      </c:pt>
                      <c:pt idx="208">
                        <c:v>44682</c:v>
                      </c:pt>
                      <c:pt idx="209">
                        <c:v>44713</c:v>
                      </c:pt>
                      <c:pt idx="210">
                        <c:v>44743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'B - SC Retired thru 3.22'!$K$13:$K$223</c15:sqref>
                        </c15:formulaRef>
                      </c:ext>
                    </c:extLst>
                    <c:numCache>
                      <c:formatCode>General</c:formatCode>
                      <c:ptCount val="211"/>
                      <c:pt idx="84" formatCode="_(* #,##0_);_(* \(#,##0\);_(* &quot;-&quot;??_);_(@_)">
                        <c:v>653289.52540000016</c:v>
                      </c:pt>
                      <c:pt idx="85" formatCode="_(* #,##0_);_(* \(#,##0\);_(* &quot;-&quot;??_);_(@_)">
                        <c:v>650487.15966666664</c:v>
                      </c:pt>
                      <c:pt idx="86" formatCode="_(* #,##0_);_(* \(#,##0\);_(* &quot;-&quot;??_);_(@_)">
                        <c:v>647378.69031666662</c:v>
                      </c:pt>
                      <c:pt idx="87" formatCode="_(* #,##0_);_(* \(#,##0\);_(* &quot;-&quot;??_);_(@_)">
                        <c:v>648412.04334999993</c:v>
                      </c:pt>
                      <c:pt idx="88" formatCode="_(* #,##0_);_(* \(#,##0\);_(* &quot;-&quot;??_);_(@_)">
                        <c:v>649531.12019999989</c:v>
                      </c:pt>
                      <c:pt idx="89" formatCode="_(* #,##0_);_(* \(#,##0\);_(* &quot;-&quot;??_);_(@_)">
                        <c:v>648993.12601666653</c:v>
                      </c:pt>
                      <c:pt idx="90" formatCode="_(* #,##0_);_(* \(#,##0\);_(* &quot;-&quot;??_);_(@_)">
                        <c:v>649772.90210833319</c:v>
                      </c:pt>
                      <c:pt idx="91" formatCode="_(* #,##0_);_(* \(#,##0\);_(* &quot;-&quot;??_);_(@_)">
                        <c:v>653218.85778333328</c:v>
                      </c:pt>
                      <c:pt idx="92" formatCode="_(* #,##0_);_(* \(#,##0\);_(* &quot;-&quot;??_);_(@_)">
                        <c:v>652442.13598333334</c:v>
                      </c:pt>
                      <c:pt idx="93" formatCode="_(* #,##0_);_(* \(#,##0\);_(* &quot;-&quot;??_);_(@_)">
                        <c:v>652784.21956666652</c:v>
                      </c:pt>
                      <c:pt idx="94" formatCode="_(* #,##0_);_(* \(#,##0\);_(* &quot;-&quot;??_);_(@_)">
                        <c:v>650401.88748333324</c:v>
                      </c:pt>
                      <c:pt idx="95" formatCode="_(* #,##0_);_(* \(#,##0\);_(* &quot;-&quot;??_);_(@_)">
                        <c:v>649292.71908333327</c:v>
                      </c:pt>
                      <c:pt idx="96" formatCode="_(* #,##0_);_(* \(#,##0\);_(* &quot;-&quot;??_);_(@_)">
                        <c:v>649499.42678333318</c:v>
                      </c:pt>
                      <c:pt idx="97" formatCode="_(* #,##0_);_(* \(#,##0\);_(* &quot;-&quot;??_);_(@_)">
                        <c:v>651232.86363333324</c:v>
                      </c:pt>
                      <c:pt idx="98" formatCode="_(* #,##0_);_(* \(#,##0\);_(* &quot;-&quot;??_);_(@_)">
                        <c:v>652110.43434166652</c:v>
                      </c:pt>
                      <c:pt idx="99" formatCode="_(* #,##0_);_(* \(#,##0\);_(* &quot;-&quot;??_);_(@_)">
                        <c:v>651051.21774999995</c:v>
                      </c:pt>
                      <c:pt idx="100" formatCode="_(* #,##0_);_(* \(#,##0\);_(* &quot;-&quot;??_);_(@_)">
                        <c:v>652319.20700000005</c:v>
                      </c:pt>
                      <c:pt idx="101" formatCode="_(* #,##0_);_(* \(#,##0\);_(* &quot;-&quot;??_);_(@_)">
                        <c:v>652172.8924416668</c:v>
                      </c:pt>
                      <c:pt idx="102" formatCode="_(* #,##0_);_(* \(#,##0\);_(* &quot;-&quot;??_);_(@_)">
                        <c:v>657074.36894166691</c:v>
                      </c:pt>
                      <c:pt idx="103" formatCode="_(* #,##0_);_(* \(#,##0\);_(* &quot;-&quot;??_);_(@_)">
                        <c:v>657038.26567500015</c:v>
                      </c:pt>
                      <c:pt idx="104" formatCode="_(* #,##0_);_(* \(#,##0\);_(* &quot;-&quot;??_);_(@_)">
                        <c:v>659476.48211666674</c:v>
                      </c:pt>
                      <c:pt idx="105" formatCode="_(* #,##0_);_(* \(#,##0\);_(* &quot;-&quot;??_);_(@_)">
                        <c:v>663139.06779166684</c:v>
                      </c:pt>
                      <c:pt idx="106" formatCode="_(* #,##0_);_(* \(#,##0\);_(* &quot;-&quot;??_);_(@_)">
                        <c:v>668108.3434416668</c:v>
                      </c:pt>
                      <c:pt idx="107" formatCode="_(* #,##0_);_(* \(#,##0\);_(* &quot;-&quot;??_);_(@_)">
                        <c:v>671960.40362499992</c:v>
                      </c:pt>
                      <c:pt idx="108" formatCode="_(* #,##0_);_(* \(#,##0\);_(* &quot;-&quot;??_);_(@_)">
                        <c:v>675133.81874166662</c:v>
                      </c:pt>
                      <c:pt idx="109" formatCode="_(* #,##0_);_(* \(#,##0\);_(* &quot;-&quot;??_);_(@_)">
                        <c:v>679320.49101666675</c:v>
                      </c:pt>
                      <c:pt idx="110" formatCode="_(* #,##0_);_(* \(#,##0\);_(* &quot;-&quot;??_);_(@_)">
                        <c:v>685483.43914166687</c:v>
                      </c:pt>
                      <c:pt idx="111" formatCode="_(* #,##0_);_(* \(#,##0\);_(* &quot;-&quot;??_);_(@_)">
                        <c:v>690399.63046666665</c:v>
                      </c:pt>
                      <c:pt idx="112" formatCode="_(* #,##0_);_(* \(#,##0\);_(* &quot;-&quot;??_);_(@_)">
                        <c:v>693599.97805000003</c:v>
                      </c:pt>
                      <c:pt idx="113" formatCode="_(* #,##0_);_(* \(#,##0\);_(* &quot;-&quot;??_);_(@_)">
                        <c:v>693405.34909166675</c:v>
                      </c:pt>
                      <c:pt idx="114" formatCode="_(* #,##0_);_(* \(#,##0\);_(* &quot;-&quot;??_);_(@_)">
                        <c:v>690351.53705000004</c:v>
                      </c:pt>
                      <c:pt idx="115" formatCode="_(* #,##0_);_(* \(#,##0\);_(* &quot;-&quot;??_);_(@_)">
                        <c:v>690336.02834166691</c:v>
                      </c:pt>
                      <c:pt idx="116" formatCode="_(* #,##0_);_(* \(#,##0\);_(* &quot;-&quot;??_);_(@_)">
                        <c:v>691833.75905000023</c:v>
                      </c:pt>
                      <c:pt idx="117" formatCode="_(* #,##0_);_(* \(#,##0\);_(* &quot;-&quot;??_);_(@_)">
                        <c:v>695547.67527500016</c:v>
                      </c:pt>
                      <c:pt idx="118" formatCode="_(* #,##0_);_(* \(#,##0\);_(* &quot;-&quot;??_);_(@_)">
                        <c:v>695291.22860000015</c:v>
                      </c:pt>
                      <c:pt idx="119" formatCode="_(* #,##0_);_(* \(#,##0\);_(* &quot;-&quot;??_);_(@_)">
                        <c:v>696724.95321666682</c:v>
                      </c:pt>
                      <c:pt idx="120" formatCode="_(* #,##0_);_(* \(#,##0\);_(* &quot;-&quot;??_);_(@_)">
                        <c:v>696785.59419166681</c:v>
                      </c:pt>
                      <c:pt idx="121" formatCode="_(* #,##0_);_(* \(#,##0\);_(* &quot;-&quot;??_);_(@_)">
                        <c:v>696788.58662500011</c:v>
                      </c:pt>
                      <c:pt idx="122" formatCode="_(* #,##0_);_(* \(#,##0\);_(* &quot;-&quot;??_);_(@_)">
                        <c:v>697340.7307333335</c:v>
                      </c:pt>
                      <c:pt idx="123" formatCode="_(* #,##0_);_(* \(#,##0\);_(* &quot;-&quot;??_);_(@_)">
                        <c:v>692044.59173333354</c:v>
                      </c:pt>
                      <c:pt idx="124" formatCode="_(* #,##0_);_(* \(#,##0\);_(* &quot;-&quot;??_);_(@_)">
                        <c:v>688273.36220000021</c:v>
                      </c:pt>
                      <c:pt idx="125" formatCode="_(* #,##0_);_(* \(#,##0\);_(* &quot;-&quot;??_);_(@_)">
                        <c:v>692439.45516666665</c:v>
                      </c:pt>
                      <c:pt idx="126" formatCode="_(* #,##0_);_(* \(#,##0\);_(* &quot;-&quot;??_);_(@_)">
                        <c:v>695830.15702499996</c:v>
                      </c:pt>
                      <c:pt idx="127" formatCode="_(* #,##0_);_(* \(#,##0\);_(* &quot;-&quot;??_);_(@_)">
                        <c:v>702652.170575</c:v>
                      </c:pt>
                      <c:pt idx="128" formatCode="_(* #,##0_);_(* \(#,##0\);_(* &quot;-&quot;??_);_(@_)">
                        <c:v>708832.22466666671</c:v>
                      </c:pt>
                      <c:pt idx="129" formatCode="_(* #,##0_);_(* \(#,##0\);_(* &quot;-&quot;??_);_(@_)">
                        <c:v>710873.81091666676</c:v>
                      </c:pt>
                      <c:pt idx="130" formatCode="_(* #,##0_);_(* \(#,##0\);_(* &quot;-&quot;??_);_(@_)">
                        <c:v>712168.09489999991</c:v>
                      </c:pt>
                      <c:pt idx="131" formatCode="_(* #,##0_);_(* \(#,##0\);_(* &quot;-&quot;??_);_(@_)">
                        <c:v>712835.29947499989</c:v>
                      </c:pt>
                      <c:pt idx="132" formatCode="_(* #,##0_);_(* \(#,##0\);_(* &quot;-&quot;??_);_(@_)">
                        <c:v>710285.05540833343</c:v>
                      </c:pt>
                      <c:pt idx="133" formatCode="_(* #,##0_);_(* \(#,##0\);_(* &quot;-&quot;??_);_(@_)">
                        <c:v>710040.40904166678</c:v>
                      </c:pt>
                      <c:pt idx="134" formatCode="_(* #,##0_);_(* \(#,##0\);_(* &quot;-&quot;??_);_(@_)">
                        <c:v>710386.05317500012</c:v>
                      </c:pt>
                      <c:pt idx="135" formatCode="_(* #,##0_);_(* \(#,##0\);_(* &quot;-&quot;??_);_(@_)">
                        <c:v>717059.60213333357</c:v>
                      </c:pt>
                      <c:pt idx="136" formatCode="_(* #,##0_);_(* \(#,##0\);_(* &quot;-&quot;??_);_(@_)">
                        <c:v>726322.01342500013</c:v>
                      </c:pt>
                      <c:pt idx="137" formatCode="_(* #,##0_);_(* \(#,##0\);_(* &quot;-&quot;??_);_(@_)">
                        <c:v>730473.69658333343</c:v>
                      </c:pt>
                      <c:pt idx="138" formatCode="_(* #,##0_);_(* \(#,##0\);_(* &quot;-&quot;??_);_(@_)">
                        <c:v>735679.11049166694</c:v>
                      </c:pt>
                      <c:pt idx="139" formatCode="_(* #,##0_);_(* \(#,##0\);_(* &quot;-&quot;??_);_(@_)">
                        <c:v>737506.75837500021</c:v>
                      </c:pt>
                      <c:pt idx="140" formatCode="_(* #,##0_);_(* \(#,##0\);_(* &quot;-&quot;??_);_(@_)">
                        <c:v>737986.27981666673</c:v>
                      </c:pt>
                      <c:pt idx="141" formatCode="_(* #,##0_);_(* \(#,##0\);_(* &quot;-&quot;??_);_(@_)">
                        <c:v>740606.17795833352</c:v>
                      </c:pt>
                      <c:pt idx="142" formatCode="_(* #,##0_);_(* \(#,##0\);_(* &quot;-&quot;??_);_(@_)">
                        <c:v>747005.53020000027</c:v>
                      </c:pt>
                      <c:pt idx="143" formatCode="_(* #,##0_);_(* \(#,##0\);_(* &quot;-&quot;??_);_(@_)">
                        <c:v>753949.17880000023</c:v>
                      </c:pt>
                      <c:pt idx="144" formatCode="_(* #,##0_);_(* \(#,##0\);_(* &quot;-&quot;??_);_(@_)">
                        <c:v>765097.84315833356</c:v>
                      </c:pt>
                      <c:pt idx="145" formatCode="_(* #,##0_);_(* \(#,##0\);_(* &quot;-&quot;??_);_(@_)">
                        <c:v>770413.68499999994</c:v>
                      </c:pt>
                      <c:pt idx="146" formatCode="_(* #,##0_);_(* \(#,##0\);_(* &quot;-&quot;??_);_(@_)">
                        <c:v>773396.78335833328</c:v>
                      </c:pt>
                      <c:pt idx="147" formatCode="_(* #,##0_);_(* \(#,##0\);_(* &quot;-&quot;??_);_(@_)">
                        <c:v>781484.12323333358</c:v>
                      </c:pt>
                      <c:pt idx="148" formatCode="_(* #,##0_);_(* \(#,##0\);_(* &quot;-&quot;??_);_(@_)">
                        <c:v>787151.94494166679</c:v>
                      </c:pt>
                      <c:pt idx="149" formatCode="_(* #,##0_);_(* \(#,##0\);_(* &quot;-&quot;??_);_(@_)">
                        <c:v>788134.03799166682</c:v>
                      </c:pt>
                      <c:pt idx="150" formatCode="_(* #,##0_);_(* \(#,##0\);_(* &quot;-&quot;??_);_(@_)">
                        <c:v>787504.64654166682</c:v>
                      </c:pt>
                      <c:pt idx="151" formatCode="_(* #,##0_);_(* \(#,##0\);_(* &quot;-&quot;??_);_(@_)">
                        <c:v>785634.60773333348</c:v>
                      </c:pt>
                      <c:pt idx="152" formatCode="_(* #,##0_);_(* \(#,##0\);_(* &quot;-&quot;??_);_(@_)">
                        <c:v>781083.04804166697</c:v>
                      </c:pt>
                      <c:pt idx="153" formatCode="_(* #,##0_);_(* \(#,##0\);_(* &quot;-&quot;??_);_(@_)">
                        <c:v>782317.19034166681</c:v>
                      </c:pt>
                      <c:pt idx="154" formatCode="_(* #,##0_);_(* \(#,##0\);_(* &quot;-&quot;??_);_(@_)">
                        <c:v>785421.71520000033</c:v>
                      </c:pt>
                      <c:pt idx="155" formatCode="_(* #,##0_);_(* \(#,##0\);_(* &quot;-&quot;??_);_(@_)">
                        <c:v>789058.70926666691</c:v>
                      </c:pt>
                      <c:pt idx="156" formatCode="_(* #,##0_);_(* \(#,##0\);_(* &quot;-&quot;??_);_(@_)">
                        <c:v>793627.17375833355</c:v>
                      </c:pt>
                      <c:pt idx="157" formatCode="_(* #,##0_);_(* \(#,##0\);_(* &quot;-&quot;??_);_(@_)">
                        <c:v>798507.73623333347</c:v>
                      </c:pt>
                      <c:pt idx="158" formatCode="_(* #,##0_);_(* \(#,##0\);_(* &quot;-&quot;??_);_(@_)">
                        <c:v>803614.36009166669</c:v>
                      </c:pt>
                      <c:pt idx="159" formatCode="_(* #,##0_);_(* \(#,##0\);_(* &quot;-&quot;??_);_(@_)">
                        <c:v>805481.29430000007</c:v>
                      </c:pt>
                      <c:pt idx="160" formatCode="_(* #,##0_);_(* \(#,##0\);_(* &quot;-&quot;??_);_(@_)">
                        <c:v>805059.40489999996</c:v>
                      </c:pt>
                      <c:pt idx="161" formatCode="_(* #,##0_);_(* \(#,##0\);_(* &quot;-&quot;??_);_(@_)">
                        <c:v>808166.37945000001</c:v>
                      </c:pt>
                      <c:pt idx="162" formatCode="_(* #,##0_);_(* \(#,##0\);_(* &quot;-&quot;??_);_(@_)">
                        <c:v>810996.55064166663</c:v>
                      </c:pt>
                      <c:pt idx="163" formatCode="_(* #,##0_);_(* \(#,##0\);_(* &quot;-&quot;??_);_(@_)">
                        <c:v>815883.35053333326</c:v>
                      </c:pt>
                      <c:pt idx="164" formatCode="_(* #,##0_);_(* \(#,##0\);_(* &quot;-&quot;??_);_(@_)">
                        <c:v>825060.26231666666</c:v>
                      </c:pt>
                      <c:pt idx="165" formatCode="_(* #,##0_);_(* \(#,##0\);_(* &quot;-&quot;??_);_(@_)">
                        <c:v>830477.57741666667</c:v>
                      </c:pt>
                      <c:pt idx="166" formatCode="_(* #,##0_);_(* \(#,##0\);_(* &quot;-&quot;??_);_(@_)">
                        <c:v>837563.80925833341</c:v>
                      </c:pt>
                      <c:pt idx="167" formatCode="_(* #,##0_);_(* \(#,##0\);_(* &quot;-&quot;??_);_(@_)">
                        <c:v>841676.38966666663</c:v>
                      </c:pt>
                      <c:pt idx="168" formatCode="_(* #,##0_);_(* \(#,##0\);_(* &quot;-&quot;??_);_(@_)">
                        <c:v>842328.70613333338</c:v>
                      </c:pt>
                      <c:pt idx="169" formatCode="_(* #,##0_);_(* \(#,##0\);_(* &quot;-&quot;??_);_(@_)">
                        <c:v>842599.17700833327</c:v>
                      </c:pt>
                      <c:pt idx="170" formatCode="_(* #,##0_);_(* \(#,##0\);_(* &quot;-&quot;??_);_(@_)">
                        <c:v>842736.37717499991</c:v>
                      </c:pt>
                      <c:pt idx="171" formatCode="_(* #,##0_);_(* \(#,##0\);_(* &quot;-&quot;??_);_(@_)">
                        <c:v>841199.16989999975</c:v>
                      </c:pt>
                      <c:pt idx="172" formatCode="_(* #,##0_);_(* \(#,##0\);_(* &quot;-&quot;??_);_(@_)">
                        <c:v>841357.96557499981</c:v>
                      </c:pt>
                      <c:pt idx="173" formatCode="_(* #,##0_);_(* \(#,##0\);_(* &quot;-&quot;??_);_(@_)">
                        <c:v>840942.32919999969</c:v>
                      </c:pt>
                      <c:pt idx="174" formatCode="_(* #,##0_);_(* \(#,##0\);_(* &quot;-&quot;??_);_(@_)">
                        <c:v>838320.70145833306</c:v>
                      </c:pt>
                      <c:pt idx="175" formatCode="_(* #,##0_);_(* \(#,##0\);_(* &quot;-&quot;??_);_(@_)">
                        <c:v>841269.02639166638</c:v>
                      </c:pt>
                      <c:pt idx="176" formatCode="_(* #,##0_);_(* \(#,##0\);_(* &quot;-&quot;??_);_(@_)">
                        <c:v>845645.41525833309</c:v>
                      </c:pt>
                      <c:pt idx="177" formatCode="_(* #,##0_);_(* \(#,##0\);_(* &quot;-&quot;??_);_(@_)">
                        <c:v>850166.45613333315</c:v>
                      </c:pt>
                      <c:pt idx="178" formatCode="_(* #,##0_);_(* \(#,##0\);_(* &quot;-&quot;??_);_(@_)">
                        <c:v>852150.43166666629</c:v>
                      </c:pt>
                      <c:pt idx="179" formatCode="_(* #,##0_);_(* \(#,##0\);_(* &quot;-&quot;??_);_(@_)">
                        <c:v>852571.35906666657</c:v>
                      </c:pt>
                      <c:pt idx="180" formatCode="_(* #,##0_);_(* \(#,##0\);_(* &quot;-&quot;??_);_(@_)">
                        <c:v>855512.23109999963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5B18-4D81-A735-36512138A9FC}"/>
                  </c:ext>
                </c:extLst>
              </c15:ser>
            </c15:filteredLineSeries>
          </c:ext>
        </c:extLst>
      </c:lineChart>
      <c:catAx>
        <c:axId val="5802608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54944"/>
        <c:crosses val="autoZero"/>
        <c:auto val="0"/>
        <c:lblAlgn val="ctr"/>
        <c:lblOffset val="100"/>
        <c:tickLblSkip val="12"/>
        <c:tickMarkSkip val="12"/>
        <c:noMultiLvlLbl val="0"/>
      </c:catAx>
      <c:valAx>
        <c:axId val="53254944"/>
        <c:scaling>
          <c:orientation val="minMax"/>
          <c:max val="1000000"/>
          <c:min val="400000"/>
        </c:scaling>
        <c:delete val="0"/>
        <c:axPos val="l"/>
        <c:majorGridlines>
          <c:spPr>
            <a:ln w="9525" cap="flat" cmpd="sng" algn="ctr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Rolling yearly average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out"/>
        <c:minorTickMark val="in"/>
        <c:tickLblPos val="nextTo"/>
        <c:spPr>
          <a:noFill/>
          <a:ln>
            <a:solidFill>
              <a:schemeClr val="accent3">
                <a:lumMod val="60000"/>
                <a:lumOff val="4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26080"/>
        <c:crosses val="autoZero"/>
        <c:crossBetween val="between"/>
      </c:valAx>
      <c:valAx>
        <c:axId val="875113936"/>
        <c:scaling>
          <c:orientation val="minMax"/>
          <c:max val="1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7572592"/>
        <c:crosses val="max"/>
        <c:crossBetween val="between"/>
      </c:valAx>
      <c:dateAx>
        <c:axId val="103757259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875113936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solidFill>
            <a:schemeClr val="accent3">
              <a:lumMod val="60000"/>
              <a:lumOff val="40000"/>
            </a:schemeClr>
          </a:solidFill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36631603552662462"/>
          <c:y val="0.93518484508492583"/>
          <c:w val="0.32710136523632222"/>
          <c:h val="3.78790529971632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SC</a:t>
            </a:r>
            <a:r>
              <a:rPr lang="en-US" sz="1800" baseline="0" dirty="0"/>
              <a:t> NOT IN LABOR FORCE - ALL OTHER REASONS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904718305560657E-2"/>
          <c:y val="8.3254769921436586E-2"/>
          <c:w val="0.88919459195507533"/>
          <c:h val="0.77889526317777791"/>
        </c:manualLayout>
      </c:layout>
      <c:barChart>
        <c:barDir val="col"/>
        <c:grouping val="clustered"/>
        <c:varyColors val="0"/>
        <c:ser>
          <c:idx val="2"/>
          <c:order val="2"/>
          <c:spPr>
            <a:solidFill>
              <a:schemeClr val="accent3">
                <a:lumMod val="60000"/>
                <a:lumOff val="40000"/>
                <a:alpha val="66000"/>
              </a:schemeClr>
            </a:solidFill>
            <a:ln>
              <a:noFill/>
            </a:ln>
            <a:effectLst/>
          </c:spPr>
          <c:invertIfNegative val="0"/>
          <c:cat>
            <c:numRef>
              <c:f>'C - SC All Other'!$J$13:$J$223</c:f>
              <c:numCache>
                <c:formatCode>m/d/yyyy</c:formatCode>
                <c:ptCount val="211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  <c:pt idx="180">
                  <c:v>43831</c:v>
                </c:pt>
                <c:pt idx="181">
                  <c:v>43862</c:v>
                </c:pt>
                <c:pt idx="182">
                  <c:v>43891</c:v>
                </c:pt>
                <c:pt idx="183">
                  <c:v>43922</c:v>
                </c:pt>
                <c:pt idx="184">
                  <c:v>43952</c:v>
                </c:pt>
                <c:pt idx="185">
                  <c:v>43983</c:v>
                </c:pt>
                <c:pt idx="186">
                  <c:v>44013</c:v>
                </c:pt>
                <c:pt idx="187">
                  <c:v>44044</c:v>
                </c:pt>
                <c:pt idx="188">
                  <c:v>44075</c:v>
                </c:pt>
                <c:pt idx="189">
                  <c:v>44105</c:v>
                </c:pt>
                <c:pt idx="190">
                  <c:v>44136</c:v>
                </c:pt>
                <c:pt idx="191">
                  <c:v>44166</c:v>
                </c:pt>
                <c:pt idx="192">
                  <c:v>44197</c:v>
                </c:pt>
                <c:pt idx="193">
                  <c:v>44228</c:v>
                </c:pt>
                <c:pt idx="194">
                  <c:v>44256</c:v>
                </c:pt>
                <c:pt idx="195">
                  <c:v>44287</c:v>
                </c:pt>
                <c:pt idx="196">
                  <c:v>44317</c:v>
                </c:pt>
                <c:pt idx="197">
                  <c:v>44348</c:v>
                </c:pt>
                <c:pt idx="198">
                  <c:v>44378</c:v>
                </c:pt>
                <c:pt idx="199">
                  <c:v>44409</c:v>
                </c:pt>
                <c:pt idx="200">
                  <c:v>44440</c:v>
                </c:pt>
                <c:pt idx="201">
                  <c:v>44470</c:v>
                </c:pt>
                <c:pt idx="202">
                  <c:v>44501</c:v>
                </c:pt>
                <c:pt idx="203">
                  <c:v>44531</c:v>
                </c:pt>
                <c:pt idx="204">
                  <c:v>44562</c:v>
                </c:pt>
                <c:pt idx="205">
                  <c:v>44593</c:v>
                </c:pt>
                <c:pt idx="206">
                  <c:v>44621</c:v>
                </c:pt>
                <c:pt idx="207">
                  <c:v>44652</c:v>
                </c:pt>
                <c:pt idx="208">
                  <c:v>44682</c:v>
                </c:pt>
                <c:pt idx="209">
                  <c:v>44713</c:v>
                </c:pt>
                <c:pt idx="210">
                  <c:v>44743</c:v>
                </c:pt>
              </c:numCache>
            </c:numRef>
          </c:cat>
          <c:val>
            <c:numRef>
              <c:f>'C - SC All Other'!$M$13:$M$223</c:f>
              <c:numCache>
                <c:formatCode>General</c:formatCode>
                <c:ptCount val="211"/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FA-45EE-830A-208E0BDAA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6"/>
        <c:axId val="53321600"/>
        <c:axId val="275661248"/>
      </c:barChart>
      <c:lineChart>
        <c:grouping val="standard"/>
        <c:varyColors val="0"/>
        <c:ser>
          <c:idx val="1"/>
          <c:order val="0"/>
          <c:tx>
            <c:v>Estimated Individuals</c:v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 - SC All Other'!$J$13:$J$223</c:f>
              <c:numCache>
                <c:formatCode>m/d/yyyy</c:formatCode>
                <c:ptCount val="211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  <c:pt idx="180">
                  <c:v>43831</c:v>
                </c:pt>
                <c:pt idx="181">
                  <c:v>43862</c:v>
                </c:pt>
                <c:pt idx="182">
                  <c:v>43891</c:v>
                </c:pt>
                <c:pt idx="183">
                  <c:v>43922</c:v>
                </c:pt>
                <c:pt idx="184">
                  <c:v>43952</c:v>
                </c:pt>
                <c:pt idx="185">
                  <c:v>43983</c:v>
                </c:pt>
                <c:pt idx="186">
                  <c:v>44013</c:v>
                </c:pt>
                <c:pt idx="187">
                  <c:v>44044</c:v>
                </c:pt>
                <c:pt idx="188">
                  <c:v>44075</c:v>
                </c:pt>
                <c:pt idx="189">
                  <c:v>44105</c:v>
                </c:pt>
                <c:pt idx="190">
                  <c:v>44136</c:v>
                </c:pt>
                <c:pt idx="191">
                  <c:v>44166</c:v>
                </c:pt>
                <c:pt idx="192">
                  <c:v>44197</c:v>
                </c:pt>
                <c:pt idx="193">
                  <c:v>44228</c:v>
                </c:pt>
                <c:pt idx="194">
                  <c:v>44256</c:v>
                </c:pt>
                <c:pt idx="195">
                  <c:v>44287</c:v>
                </c:pt>
                <c:pt idx="196">
                  <c:v>44317</c:v>
                </c:pt>
                <c:pt idx="197">
                  <c:v>44348</c:v>
                </c:pt>
                <c:pt idx="198">
                  <c:v>44378</c:v>
                </c:pt>
                <c:pt idx="199">
                  <c:v>44409</c:v>
                </c:pt>
                <c:pt idx="200">
                  <c:v>44440</c:v>
                </c:pt>
                <c:pt idx="201">
                  <c:v>44470</c:v>
                </c:pt>
                <c:pt idx="202">
                  <c:v>44501</c:v>
                </c:pt>
                <c:pt idx="203">
                  <c:v>44531</c:v>
                </c:pt>
                <c:pt idx="204">
                  <c:v>44562</c:v>
                </c:pt>
                <c:pt idx="205">
                  <c:v>44593</c:v>
                </c:pt>
                <c:pt idx="206">
                  <c:v>44621</c:v>
                </c:pt>
                <c:pt idx="207">
                  <c:v>44652</c:v>
                </c:pt>
                <c:pt idx="208">
                  <c:v>44682</c:v>
                </c:pt>
                <c:pt idx="209">
                  <c:v>44713</c:v>
                </c:pt>
                <c:pt idx="210">
                  <c:v>44743</c:v>
                </c:pt>
              </c:numCache>
            </c:numRef>
          </c:cat>
          <c:val>
            <c:numRef>
              <c:f>'C - SC All Other'!$K$13:$K$223</c:f>
              <c:numCache>
                <c:formatCode>_(* #,##0_);_(* \(#,##0\);_(* "-"??_);_(@_)</c:formatCode>
                <c:ptCount val="211"/>
                <c:pt idx="0">
                  <c:v>684999.54400000034</c:v>
                </c:pt>
                <c:pt idx="1">
                  <c:v>682529.57822500006</c:v>
                </c:pt>
                <c:pt idx="2">
                  <c:v>685094.41116666666</c:v>
                </c:pt>
                <c:pt idx="3">
                  <c:v>688026.59009166656</c:v>
                </c:pt>
                <c:pt idx="4">
                  <c:v>696497.16664166679</c:v>
                </c:pt>
                <c:pt idx="5">
                  <c:v>707298.65024166659</c:v>
                </c:pt>
                <c:pt idx="6">
                  <c:v>711193.72470000002</c:v>
                </c:pt>
                <c:pt idx="7">
                  <c:v>718014.37395833328</c:v>
                </c:pt>
                <c:pt idx="8">
                  <c:v>719891.03690833319</c:v>
                </c:pt>
                <c:pt idx="9">
                  <c:v>719897.35666666657</c:v>
                </c:pt>
                <c:pt idx="10">
                  <c:v>723078.7512249999</c:v>
                </c:pt>
                <c:pt idx="11">
                  <c:v>722063.90219999978</c:v>
                </c:pt>
                <c:pt idx="12">
                  <c:v>729525.01768333314</c:v>
                </c:pt>
                <c:pt idx="13">
                  <c:v>733588.59106666641</c:v>
                </c:pt>
                <c:pt idx="14">
                  <c:v>733275.83023333328</c:v>
                </c:pt>
                <c:pt idx="15">
                  <c:v>727174.42810833326</c:v>
                </c:pt>
                <c:pt idx="16">
                  <c:v>718819.13810833322</c:v>
                </c:pt>
                <c:pt idx="17">
                  <c:v>713461.3480916667</c:v>
                </c:pt>
                <c:pt idx="18">
                  <c:v>714965.87005000003</c:v>
                </c:pt>
                <c:pt idx="19">
                  <c:v>711588.07114166685</c:v>
                </c:pt>
                <c:pt idx="20">
                  <c:v>712747.92020000017</c:v>
                </c:pt>
                <c:pt idx="21">
                  <c:v>713626.97480833344</c:v>
                </c:pt>
                <c:pt idx="22">
                  <c:v>714002.60825000005</c:v>
                </c:pt>
                <c:pt idx="23">
                  <c:v>710426.47034166672</c:v>
                </c:pt>
                <c:pt idx="24">
                  <c:v>701121.43615000008</c:v>
                </c:pt>
                <c:pt idx="25">
                  <c:v>694219.59019166685</c:v>
                </c:pt>
                <c:pt idx="26">
                  <c:v>693239.03906666709</c:v>
                </c:pt>
                <c:pt idx="27">
                  <c:v>700172.70755833352</c:v>
                </c:pt>
                <c:pt idx="28">
                  <c:v>709092.04628333356</c:v>
                </c:pt>
                <c:pt idx="29">
                  <c:v>714273.95672500005</c:v>
                </c:pt>
                <c:pt idx="30">
                  <c:v>718890.91104166675</c:v>
                </c:pt>
                <c:pt idx="31">
                  <c:v>724955.41794166679</c:v>
                </c:pt>
                <c:pt idx="32">
                  <c:v>727768.62185000011</c:v>
                </c:pt>
                <c:pt idx="33">
                  <c:v>730699.16025000031</c:v>
                </c:pt>
                <c:pt idx="34">
                  <c:v>732121.39698333351</c:v>
                </c:pt>
                <c:pt idx="35">
                  <c:v>734414.18058333348</c:v>
                </c:pt>
                <c:pt idx="36">
                  <c:v>742744.9341500001</c:v>
                </c:pt>
                <c:pt idx="37">
                  <c:v>749574.61090833333</c:v>
                </c:pt>
                <c:pt idx="38">
                  <c:v>751561.47120833339</c:v>
                </c:pt>
                <c:pt idx="39">
                  <c:v>755363.7233666667</c:v>
                </c:pt>
                <c:pt idx="40">
                  <c:v>754068.6847916668</c:v>
                </c:pt>
                <c:pt idx="41">
                  <c:v>752273.30120833358</c:v>
                </c:pt>
                <c:pt idx="42">
                  <c:v>751178.12884166685</c:v>
                </c:pt>
                <c:pt idx="43">
                  <c:v>751832.79036666686</c:v>
                </c:pt>
                <c:pt idx="44">
                  <c:v>756507.17089166667</c:v>
                </c:pt>
                <c:pt idx="45">
                  <c:v>758257.51246666664</c:v>
                </c:pt>
                <c:pt idx="46">
                  <c:v>764705.43370833306</c:v>
                </c:pt>
                <c:pt idx="47">
                  <c:v>768154.39607499994</c:v>
                </c:pt>
                <c:pt idx="48">
                  <c:v>766819.77474999987</c:v>
                </c:pt>
                <c:pt idx="49">
                  <c:v>766306.06347499974</c:v>
                </c:pt>
                <c:pt idx="50">
                  <c:v>767506.32335833309</c:v>
                </c:pt>
                <c:pt idx="51">
                  <c:v>764088.60153333319</c:v>
                </c:pt>
                <c:pt idx="52">
                  <c:v>762791.12965833291</c:v>
                </c:pt>
                <c:pt idx="53">
                  <c:v>763682.46575833298</c:v>
                </c:pt>
                <c:pt idx="54">
                  <c:v>763609.05098333303</c:v>
                </c:pt>
                <c:pt idx="55">
                  <c:v>763404.83844999957</c:v>
                </c:pt>
                <c:pt idx="56">
                  <c:v>765695.32722499967</c:v>
                </c:pt>
                <c:pt idx="57">
                  <c:v>774100.58741666644</c:v>
                </c:pt>
                <c:pt idx="58">
                  <c:v>781175.36369999975</c:v>
                </c:pt>
                <c:pt idx="59">
                  <c:v>794180.55955833301</c:v>
                </c:pt>
                <c:pt idx="60">
                  <c:v>804008.05341666657</c:v>
                </c:pt>
                <c:pt idx="61">
                  <c:v>815466.57155833335</c:v>
                </c:pt>
                <c:pt idx="62">
                  <c:v>822892.57045833312</c:v>
                </c:pt>
                <c:pt idx="63">
                  <c:v>829236.21993333322</c:v>
                </c:pt>
                <c:pt idx="64">
                  <c:v>835919.00342499989</c:v>
                </c:pt>
                <c:pt idx="65">
                  <c:v>835662.48890833324</c:v>
                </c:pt>
                <c:pt idx="66">
                  <c:v>841904.358825</c:v>
                </c:pt>
                <c:pt idx="67">
                  <c:v>841872.64437500003</c:v>
                </c:pt>
                <c:pt idx="68">
                  <c:v>835079.70824166678</c:v>
                </c:pt>
                <c:pt idx="69">
                  <c:v>827505.98205833358</c:v>
                </c:pt>
                <c:pt idx="70">
                  <c:v>817898.92657499993</c:v>
                </c:pt>
                <c:pt idx="71">
                  <c:v>807778.26470000017</c:v>
                </c:pt>
                <c:pt idx="72">
                  <c:v>809051.20769166667</c:v>
                </c:pt>
                <c:pt idx="73">
                  <c:v>809560.4026250001</c:v>
                </c:pt>
                <c:pt idx="74">
                  <c:v>812009.96229166677</c:v>
                </c:pt>
                <c:pt idx="75">
                  <c:v>812460.15665833326</c:v>
                </c:pt>
                <c:pt idx="76">
                  <c:v>814812.45429166674</c:v>
                </c:pt>
                <c:pt idx="77">
                  <c:v>817897.78939166665</c:v>
                </c:pt>
                <c:pt idx="78">
                  <c:v>814286.72234166681</c:v>
                </c:pt>
                <c:pt idx="79">
                  <c:v>816558.60557500005</c:v>
                </c:pt>
                <c:pt idx="80">
                  <c:v>815318.80439166678</c:v>
                </c:pt>
                <c:pt idx="81">
                  <c:v>811467.39465000003</c:v>
                </c:pt>
                <c:pt idx="82">
                  <c:v>813812.3960333335</c:v>
                </c:pt>
                <c:pt idx="83">
                  <c:v>821683.4045083333</c:v>
                </c:pt>
                <c:pt idx="84">
                  <c:v>826788.69792499999</c:v>
                </c:pt>
                <c:pt idx="85">
                  <c:v>828082.72574166663</c:v>
                </c:pt>
                <c:pt idx="86">
                  <c:v>836873.48777499993</c:v>
                </c:pt>
                <c:pt idx="87">
                  <c:v>840591.07263333339</c:v>
                </c:pt>
                <c:pt idx="88">
                  <c:v>839667.90963333333</c:v>
                </c:pt>
                <c:pt idx="89">
                  <c:v>847682.21763333341</c:v>
                </c:pt>
                <c:pt idx="90">
                  <c:v>849289.68633333314</c:v>
                </c:pt>
                <c:pt idx="91">
                  <c:v>851962.46565833315</c:v>
                </c:pt>
                <c:pt idx="92">
                  <c:v>856568.46805833315</c:v>
                </c:pt>
                <c:pt idx="93">
                  <c:v>862526.78381666634</c:v>
                </c:pt>
                <c:pt idx="94">
                  <c:v>866424.04841666634</c:v>
                </c:pt>
                <c:pt idx="95">
                  <c:v>864987.925108333</c:v>
                </c:pt>
                <c:pt idx="96">
                  <c:v>858779.87169999955</c:v>
                </c:pt>
                <c:pt idx="97">
                  <c:v>860113.45047499973</c:v>
                </c:pt>
                <c:pt idx="98">
                  <c:v>858441.98002499959</c:v>
                </c:pt>
                <c:pt idx="99">
                  <c:v>867066.92324166652</c:v>
                </c:pt>
                <c:pt idx="100">
                  <c:v>874143.69749166642</c:v>
                </c:pt>
                <c:pt idx="101">
                  <c:v>875500.61249999993</c:v>
                </c:pt>
                <c:pt idx="102">
                  <c:v>876173.35882499989</c:v>
                </c:pt>
                <c:pt idx="103">
                  <c:v>870647.00899166672</c:v>
                </c:pt>
                <c:pt idx="104">
                  <c:v>875358.28725833341</c:v>
                </c:pt>
                <c:pt idx="105">
                  <c:v>878939.7466500001</c:v>
                </c:pt>
                <c:pt idx="106">
                  <c:v>882432.36475000007</c:v>
                </c:pt>
                <c:pt idx="107">
                  <c:v>882188.07120000012</c:v>
                </c:pt>
                <c:pt idx="108">
                  <c:v>884398.31195833348</c:v>
                </c:pt>
                <c:pt idx="109">
                  <c:v>884503.86884166673</c:v>
                </c:pt>
                <c:pt idx="110">
                  <c:v>878127.31601666671</c:v>
                </c:pt>
                <c:pt idx="111">
                  <c:v>874918.74839999992</c:v>
                </c:pt>
                <c:pt idx="112">
                  <c:v>876695.81376666669</c:v>
                </c:pt>
                <c:pt idx="113">
                  <c:v>882285.60549166659</c:v>
                </c:pt>
                <c:pt idx="114">
                  <c:v>885304.24667499994</c:v>
                </c:pt>
                <c:pt idx="115">
                  <c:v>890480.1197583332</c:v>
                </c:pt>
                <c:pt idx="116">
                  <c:v>889752.7334916665</c:v>
                </c:pt>
                <c:pt idx="117">
                  <c:v>891273.40860833321</c:v>
                </c:pt>
                <c:pt idx="118">
                  <c:v>893207.84528333321</c:v>
                </c:pt>
                <c:pt idx="119">
                  <c:v>893313.09328333347</c:v>
                </c:pt>
                <c:pt idx="120">
                  <c:v>889542.63648333354</c:v>
                </c:pt>
                <c:pt idx="121">
                  <c:v>878111.01195000031</c:v>
                </c:pt>
                <c:pt idx="122">
                  <c:v>875392.09961666714</c:v>
                </c:pt>
                <c:pt idx="123">
                  <c:v>870476.41505000042</c:v>
                </c:pt>
                <c:pt idx="124">
                  <c:v>867530.98556666693</c:v>
                </c:pt>
                <c:pt idx="125">
                  <c:v>858261.17138333386</c:v>
                </c:pt>
                <c:pt idx="126">
                  <c:v>859834.7619916671</c:v>
                </c:pt>
                <c:pt idx="127">
                  <c:v>860589.17643333366</c:v>
                </c:pt>
                <c:pt idx="128">
                  <c:v>859802.52086666692</c:v>
                </c:pt>
                <c:pt idx="129">
                  <c:v>864396.33751666697</c:v>
                </c:pt>
                <c:pt idx="130">
                  <c:v>861495.63496666693</c:v>
                </c:pt>
                <c:pt idx="131">
                  <c:v>863184.82094166696</c:v>
                </c:pt>
                <c:pt idx="132">
                  <c:v>866098.05799166672</c:v>
                </c:pt>
                <c:pt idx="133">
                  <c:v>869980.27845833322</c:v>
                </c:pt>
                <c:pt idx="134">
                  <c:v>866660.72438333335</c:v>
                </c:pt>
                <c:pt idx="135">
                  <c:v>863440.42053333344</c:v>
                </c:pt>
                <c:pt idx="136">
                  <c:v>857685.57867500011</c:v>
                </c:pt>
                <c:pt idx="137">
                  <c:v>853299.47455000028</c:v>
                </c:pt>
                <c:pt idx="138">
                  <c:v>854789.72215833329</c:v>
                </c:pt>
                <c:pt idx="139">
                  <c:v>856893.4236916668</c:v>
                </c:pt>
                <c:pt idx="140">
                  <c:v>857482.10347500013</c:v>
                </c:pt>
                <c:pt idx="141">
                  <c:v>850260.96947500017</c:v>
                </c:pt>
                <c:pt idx="142">
                  <c:v>846822.40655000007</c:v>
                </c:pt>
                <c:pt idx="143">
                  <c:v>841254.95194166666</c:v>
                </c:pt>
                <c:pt idx="144">
                  <c:v>836685.4491999998</c:v>
                </c:pt>
                <c:pt idx="145">
                  <c:v>841885.21183333313</c:v>
                </c:pt>
                <c:pt idx="146">
                  <c:v>852364.83715833316</c:v>
                </c:pt>
                <c:pt idx="147">
                  <c:v>859643.73375000001</c:v>
                </c:pt>
                <c:pt idx="148">
                  <c:v>862039.50337499974</c:v>
                </c:pt>
                <c:pt idx="149">
                  <c:v>865972.30214166641</c:v>
                </c:pt>
                <c:pt idx="150">
                  <c:v>864689.8697416666</c:v>
                </c:pt>
                <c:pt idx="151">
                  <c:v>868546.42055833328</c:v>
                </c:pt>
                <c:pt idx="152">
                  <c:v>875407.96569166658</c:v>
                </c:pt>
                <c:pt idx="153">
                  <c:v>879589.57585833326</c:v>
                </c:pt>
                <c:pt idx="154">
                  <c:v>882666.85364166659</c:v>
                </c:pt>
                <c:pt idx="155">
                  <c:v>887451.57112499978</c:v>
                </c:pt>
                <c:pt idx="156">
                  <c:v>892411.67492499982</c:v>
                </c:pt>
                <c:pt idx="157">
                  <c:v>895625.5384416664</c:v>
                </c:pt>
                <c:pt idx="158">
                  <c:v>897430.5398749999</c:v>
                </c:pt>
                <c:pt idx="159">
                  <c:v>897388.70596666669</c:v>
                </c:pt>
                <c:pt idx="160">
                  <c:v>901697.52003333345</c:v>
                </c:pt>
                <c:pt idx="161">
                  <c:v>904460.5162333335</c:v>
                </c:pt>
                <c:pt idx="162">
                  <c:v>901720.37985000003</c:v>
                </c:pt>
                <c:pt idx="163">
                  <c:v>899119.88541666663</c:v>
                </c:pt>
                <c:pt idx="164">
                  <c:v>889113.48464166652</c:v>
                </c:pt>
                <c:pt idx="165">
                  <c:v>884836.13539166655</c:v>
                </c:pt>
                <c:pt idx="166">
                  <c:v>880815.65981666662</c:v>
                </c:pt>
                <c:pt idx="167">
                  <c:v>875418.19830833329</c:v>
                </c:pt>
                <c:pt idx="168">
                  <c:v>869110.4835666666</c:v>
                </c:pt>
                <c:pt idx="169">
                  <c:v>859421.08683333348</c:v>
                </c:pt>
                <c:pt idx="170">
                  <c:v>851804.43454166676</c:v>
                </c:pt>
                <c:pt idx="171">
                  <c:v>842107.63013333327</c:v>
                </c:pt>
                <c:pt idx="172">
                  <c:v>843370.31139999989</c:v>
                </c:pt>
                <c:pt idx="173">
                  <c:v>851272.11519166676</c:v>
                </c:pt>
                <c:pt idx="174">
                  <c:v>859846.80670000007</c:v>
                </c:pt>
                <c:pt idx="175">
                  <c:v>859707.74390833324</c:v>
                </c:pt>
                <c:pt idx="176">
                  <c:v>861966.98329166661</c:v>
                </c:pt>
                <c:pt idx="177">
                  <c:v>859309.29743333336</c:v>
                </c:pt>
                <c:pt idx="178">
                  <c:v>863629.75702500006</c:v>
                </c:pt>
                <c:pt idx="179">
                  <c:v>874889.07000833342</c:v>
                </c:pt>
                <c:pt idx="180">
                  <c:v>882606.50183333352</c:v>
                </c:pt>
                <c:pt idx="181">
                  <c:v>892923.61798333365</c:v>
                </c:pt>
                <c:pt idx="182">
                  <c:v>899310.41422500031</c:v>
                </c:pt>
                <c:pt idx="183">
                  <c:v>910991.83674166712</c:v>
                </c:pt>
                <c:pt idx="184">
                  <c:v>918354.22859166702</c:v>
                </c:pt>
                <c:pt idx="185">
                  <c:v>914360.01025000017</c:v>
                </c:pt>
                <c:pt idx="186">
                  <c:v>907664.06170833344</c:v>
                </c:pt>
                <c:pt idx="187">
                  <c:v>909485.70417500008</c:v>
                </c:pt>
                <c:pt idx="188">
                  <c:v>910285.52076666674</c:v>
                </c:pt>
                <c:pt idx="189">
                  <c:v>913654.75167500007</c:v>
                </c:pt>
                <c:pt idx="190">
                  <c:v>913248.50326666667</c:v>
                </c:pt>
                <c:pt idx="191">
                  <c:v>911324.58989166666</c:v>
                </c:pt>
                <c:pt idx="192">
                  <c:v>916048.67825833336</c:v>
                </c:pt>
                <c:pt idx="193">
                  <c:v>916463.52485000005</c:v>
                </c:pt>
                <c:pt idx="194">
                  <c:v>914896.08582500007</c:v>
                </c:pt>
                <c:pt idx="195">
                  <c:v>915326.17347500008</c:v>
                </c:pt>
                <c:pt idx="196">
                  <c:v>907006.01973333338</c:v>
                </c:pt>
                <c:pt idx="197">
                  <c:v>897992.6267583333</c:v>
                </c:pt>
                <c:pt idx="198">
                  <c:v>895355.27574166656</c:v>
                </c:pt>
                <c:pt idx="199">
                  <c:v>891622.46704166627</c:v>
                </c:pt>
                <c:pt idx="200">
                  <c:v>901373.77845833311</c:v>
                </c:pt>
                <c:pt idx="201">
                  <c:v>907373.16324166663</c:v>
                </c:pt>
                <c:pt idx="202">
                  <c:v>912754.23631666659</c:v>
                </c:pt>
                <c:pt idx="203">
                  <c:v>908517.02057499986</c:v>
                </c:pt>
                <c:pt idx="204">
                  <c:v>898609.8144749999</c:v>
                </c:pt>
                <c:pt idx="205">
                  <c:v>892561.89729999984</c:v>
                </c:pt>
                <c:pt idx="206">
                  <c:v>891940.11838333309</c:v>
                </c:pt>
                <c:pt idx="207">
                  <c:v>890698.92137499957</c:v>
                </c:pt>
                <c:pt idx="208">
                  <c:v>889817.47214166634</c:v>
                </c:pt>
                <c:pt idx="209">
                  <c:v>896818.83759166638</c:v>
                </c:pt>
                <c:pt idx="210">
                  <c:v>902779.01999166654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CAFA-45EE-830A-208E0BDAA504}"/>
            </c:ext>
          </c:extLst>
        </c:ser>
        <c:ser>
          <c:idx val="0"/>
          <c:order val="1"/>
          <c:tx>
            <c:v>Estimated Individuals</c:v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trendline>
            <c:name>Trend</c:name>
            <c:spPr>
              <a:ln w="19050" cap="rnd">
                <a:solidFill>
                  <a:schemeClr val="accent5">
                    <a:lumMod val="75000"/>
                  </a:schemeClr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cat>
            <c:numRef>
              <c:f>'C - SC All Other'!$J$13:$J$223</c:f>
              <c:numCache>
                <c:formatCode>m/d/yyyy</c:formatCode>
                <c:ptCount val="211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  <c:pt idx="180">
                  <c:v>43831</c:v>
                </c:pt>
                <c:pt idx="181">
                  <c:v>43862</c:v>
                </c:pt>
                <c:pt idx="182">
                  <c:v>43891</c:v>
                </c:pt>
                <c:pt idx="183">
                  <c:v>43922</c:v>
                </c:pt>
                <c:pt idx="184">
                  <c:v>43952</c:v>
                </c:pt>
                <c:pt idx="185">
                  <c:v>43983</c:v>
                </c:pt>
                <c:pt idx="186">
                  <c:v>44013</c:v>
                </c:pt>
                <c:pt idx="187">
                  <c:v>44044</c:v>
                </c:pt>
                <c:pt idx="188">
                  <c:v>44075</c:v>
                </c:pt>
                <c:pt idx="189">
                  <c:v>44105</c:v>
                </c:pt>
                <c:pt idx="190">
                  <c:v>44136</c:v>
                </c:pt>
                <c:pt idx="191">
                  <c:v>44166</c:v>
                </c:pt>
                <c:pt idx="192">
                  <c:v>44197</c:v>
                </c:pt>
                <c:pt idx="193">
                  <c:v>44228</c:v>
                </c:pt>
                <c:pt idx="194">
                  <c:v>44256</c:v>
                </c:pt>
                <c:pt idx="195">
                  <c:v>44287</c:v>
                </c:pt>
                <c:pt idx="196">
                  <c:v>44317</c:v>
                </c:pt>
                <c:pt idx="197">
                  <c:v>44348</c:v>
                </c:pt>
                <c:pt idx="198">
                  <c:v>44378</c:v>
                </c:pt>
                <c:pt idx="199">
                  <c:v>44409</c:v>
                </c:pt>
                <c:pt idx="200">
                  <c:v>44440</c:v>
                </c:pt>
                <c:pt idx="201">
                  <c:v>44470</c:v>
                </c:pt>
                <c:pt idx="202">
                  <c:v>44501</c:v>
                </c:pt>
                <c:pt idx="203">
                  <c:v>44531</c:v>
                </c:pt>
                <c:pt idx="204">
                  <c:v>44562</c:v>
                </c:pt>
                <c:pt idx="205">
                  <c:v>44593</c:v>
                </c:pt>
                <c:pt idx="206">
                  <c:v>44621</c:v>
                </c:pt>
                <c:pt idx="207">
                  <c:v>44652</c:v>
                </c:pt>
                <c:pt idx="208">
                  <c:v>44682</c:v>
                </c:pt>
                <c:pt idx="209">
                  <c:v>44713</c:v>
                </c:pt>
                <c:pt idx="210">
                  <c:v>44743</c:v>
                </c:pt>
              </c:numCache>
            </c:numRef>
          </c:cat>
          <c:val>
            <c:numRef>
              <c:f>'C - SC All Other'!$L$13:$L$223</c:f>
              <c:numCache>
                <c:formatCode>_(* #,##0_);_(* \(#,##0\);_(* "-"??_);_(@_)</c:formatCode>
                <c:ptCount val="211"/>
                <c:pt idx="0">
                  <c:v>684999.54400000034</c:v>
                </c:pt>
                <c:pt idx="1">
                  <c:v>682529.57822500006</c:v>
                </c:pt>
                <c:pt idx="2">
                  <c:v>685094.41116666666</c:v>
                </c:pt>
                <c:pt idx="3">
                  <c:v>688026.59009166656</c:v>
                </c:pt>
                <c:pt idx="4">
                  <c:v>696497.16664166679</c:v>
                </c:pt>
                <c:pt idx="5">
                  <c:v>707298.65024166659</c:v>
                </c:pt>
                <c:pt idx="6">
                  <c:v>711193.72470000002</c:v>
                </c:pt>
                <c:pt idx="7">
                  <c:v>718014.37395833328</c:v>
                </c:pt>
                <c:pt idx="8">
                  <c:v>719891.03690833319</c:v>
                </c:pt>
                <c:pt idx="9">
                  <c:v>719897.35666666657</c:v>
                </c:pt>
                <c:pt idx="10">
                  <c:v>723078.7512249999</c:v>
                </c:pt>
                <c:pt idx="11">
                  <c:v>722063.90219999978</c:v>
                </c:pt>
                <c:pt idx="12">
                  <c:v>729525.01768333314</c:v>
                </c:pt>
                <c:pt idx="13">
                  <c:v>733588.59106666641</c:v>
                </c:pt>
                <c:pt idx="14">
                  <c:v>733275.83023333328</c:v>
                </c:pt>
                <c:pt idx="15">
                  <c:v>727174.42810833326</c:v>
                </c:pt>
                <c:pt idx="16">
                  <c:v>718819.13810833322</c:v>
                </c:pt>
                <c:pt idx="17">
                  <c:v>713461.3480916667</c:v>
                </c:pt>
                <c:pt idx="18">
                  <c:v>714965.87005000003</c:v>
                </c:pt>
                <c:pt idx="19">
                  <c:v>711588.07114166685</c:v>
                </c:pt>
                <c:pt idx="20">
                  <c:v>712747.92020000017</c:v>
                </c:pt>
                <c:pt idx="21">
                  <c:v>713626.97480833344</c:v>
                </c:pt>
                <c:pt idx="22">
                  <c:v>714002.60825000005</c:v>
                </c:pt>
                <c:pt idx="23">
                  <c:v>710426.47034166672</c:v>
                </c:pt>
                <c:pt idx="24">
                  <c:v>701121.43615000008</c:v>
                </c:pt>
                <c:pt idx="25">
                  <c:v>694219.59019166685</c:v>
                </c:pt>
                <c:pt idx="26">
                  <c:v>693239.03906666709</c:v>
                </c:pt>
                <c:pt idx="27">
                  <c:v>700172.70755833352</c:v>
                </c:pt>
                <c:pt idx="28">
                  <c:v>709092.04628333356</c:v>
                </c:pt>
                <c:pt idx="29">
                  <c:v>714273.95672500005</c:v>
                </c:pt>
                <c:pt idx="30">
                  <c:v>718890.91104166675</c:v>
                </c:pt>
                <c:pt idx="31">
                  <c:v>724955.41794166679</c:v>
                </c:pt>
                <c:pt idx="32">
                  <c:v>727768.62185000011</c:v>
                </c:pt>
                <c:pt idx="33">
                  <c:v>730699.16025000031</c:v>
                </c:pt>
                <c:pt idx="34">
                  <c:v>732121.39698333351</c:v>
                </c:pt>
                <c:pt idx="35">
                  <c:v>734414.18058333348</c:v>
                </c:pt>
                <c:pt idx="36">
                  <c:v>742744.9341500001</c:v>
                </c:pt>
                <c:pt idx="37">
                  <c:v>749574.61090833333</c:v>
                </c:pt>
                <c:pt idx="38">
                  <c:v>751561.47120833339</c:v>
                </c:pt>
                <c:pt idx="39">
                  <c:v>755363.7233666667</c:v>
                </c:pt>
                <c:pt idx="40">
                  <c:v>754068.6847916668</c:v>
                </c:pt>
                <c:pt idx="41">
                  <c:v>752273.30120833358</c:v>
                </c:pt>
                <c:pt idx="42">
                  <c:v>751178.12884166685</c:v>
                </c:pt>
                <c:pt idx="43">
                  <c:v>751832.79036666686</c:v>
                </c:pt>
                <c:pt idx="44">
                  <c:v>756507.17089166667</c:v>
                </c:pt>
                <c:pt idx="45">
                  <c:v>758257.51246666664</c:v>
                </c:pt>
                <c:pt idx="46">
                  <c:v>764705.43370833306</c:v>
                </c:pt>
                <c:pt idx="47">
                  <c:v>768154.39607499994</c:v>
                </c:pt>
                <c:pt idx="48">
                  <c:v>766819.77474999987</c:v>
                </c:pt>
                <c:pt idx="49">
                  <c:v>766306.06347499974</c:v>
                </c:pt>
                <c:pt idx="50">
                  <c:v>767506.32335833309</c:v>
                </c:pt>
                <c:pt idx="51">
                  <c:v>764088.60153333319</c:v>
                </c:pt>
                <c:pt idx="52">
                  <c:v>762791.12965833291</c:v>
                </c:pt>
                <c:pt idx="53">
                  <c:v>763682.46575833298</c:v>
                </c:pt>
                <c:pt idx="54">
                  <c:v>763609.05098333303</c:v>
                </c:pt>
                <c:pt idx="55">
                  <c:v>763404.83844999957</c:v>
                </c:pt>
                <c:pt idx="56">
                  <c:v>765695.32722499967</c:v>
                </c:pt>
                <c:pt idx="57">
                  <c:v>774100.58741666644</c:v>
                </c:pt>
                <c:pt idx="58">
                  <c:v>781175.36369999975</c:v>
                </c:pt>
                <c:pt idx="59">
                  <c:v>794180.55955833301</c:v>
                </c:pt>
                <c:pt idx="60">
                  <c:v>804008.05341666657</c:v>
                </c:pt>
                <c:pt idx="61">
                  <c:v>815466.57155833335</c:v>
                </c:pt>
                <c:pt idx="62">
                  <c:v>822892.57045833312</c:v>
                </c:pt>
                <c:pt idx="63">
                  <c:v>829236.21993333322</c:v>
                </c:pt>
                <c:pt idx="64">
                  <c:v>835919.00342499989</c:v>
                </c:pt>
                <c:pt idx="65">
                  <c:v>835662.48890833324</c:v>
                </c:pt>
                <c:pt idx="66">
                  <c:v>841904.358825</c:v>
                </c:pt>
                <c:pt idx="67">
                  <c:v>841872.64437500003</c:v>
                </c:pt>
                <c:pt idx="68">
                  <c:v>835079.70824166678</c:v>
                </c:pt>
                <c:pt idx="69">
                  <c:v>827505.98205833358</c:v>
                </c:pt>
                <c:pt idx="70">
                  <c:v>817898.92657499993</c:v>
                </c:pt>
                <c:pt idx="71">
                  <c:v>807778.26470000017</c:v>
                </c:pt>
                <c:pt idx="72">
                  <c:v>809051.20769166667</c:v>
                </c:pt>
                <c:pt idx="73">
                  <c:v>809560.4026250001</c:v>
                </c:pt>
                <c:pt idx="74">
                  <c:v>812009.96229166677</c:v>
                </c:pt>
                <c:pt idx="75">
                  <c:v>812460.15665833326</c:v>
                </c:pt>
                <c:pt idx="76">
                  <c:v>814812.45429166674</c:v>
                </c:pt>
                <c:pt idx="77">
                  <c:v>817897.78939166665</c:v>
                </c:pt>
                <c:pt idx="78">
                  <c:v>814286.72234166681</c:v>
                </c:pt>
                <c:pt idx="79">
                  <c:v>816558.60557500005</c:v>
                </c:pt>
                <c:pt idx="80">
                  <c:v>815318.80439166678</c:v>
                </c:pt>
                <c:pt idx="81">
                  <c:v>811467.39465000003</c:v>
                </c:pt>
                <c:pt idx="82">
                  <c:v>813812.3960333335</c:v>
                </c:pt>
                <c:pt idx="83">
                  <c:v>821683.4045083333</c:v>
                </c:pt>
                <c:pt idx="84">
                  <c:v>826788.69792499999</c:v>
                </c:pt>
                <c:pt idx="85">
                  <c:v>828082.72574166663</c:v>
                </c:pt>
                <c:pt idx="86">
                  <c:v>836873.48777499993</c:v>
                </c:pt>
                <c:pt idx="87">
                  <c:v>840591.07263333339</c:v>
                </c:pt>
                <c:pt idx="88">
                  <c:v>839667.90963333333</c:v>
                </c:pt>
                <c:pt idx="89">
                  <c:v>847682.21763333341</c:v>
                </c:pt>
                <c:pt idx="90">
                  <c:v>849289.68633333314</c:v>
                </c:pt>
                <c:pt idx="91">
                  <c:v>851962.46565833315</c:v>
                </c:pt>
                <c:pt idx="92">
                  <c:v>856568.46805833315</c:v>
                </c:pt>
                <c:pt idx="93">
                  <c:v>862526.78381666634</c:v>
                </c:pt>
                <c:pt idx="94">
                  <c:v>866424.04841666634</c:v>
                </c:pt>
                <c:pt idx="95">
                  <c:v>864987.925108333</c:v>
                </c:pt>
                <c:pt idx="96">
                  <c:v>858779.87169999955</c:v>
                </c:pt>
                <c:pt idx="97">
                  <c:v>860113.45047499973</c:v>
                </c:pt>
                <c:pt idx="98">
                  <c:v>858441.98002499959</c:v>
                </c:pt>
                <c:pt idx="99">
                  <c:v>867066.92324166652</c:v>
                </c:pt>
                <c:pt idx="100">
                  <c:v>874143.69749166642</c:v>
                </c:pt>
                <c:pt idx="101">
                  <c:v>875500.61249999993</c:v>
                </c:pt>
                <c:pt idx="102">
                  <c:v>876173.35882499989</c:v>
                </c:pt>
                <c:pt idx="103">
                  <c:v>870647.00899166672</c:v>
                </c:pt>
                <c:pt idx="104">
                  <c:v>875358.28725833341</c:v>
                </c:pt>
                <c:pt idx="105">
                  <c:v>878939.7466500001</c:v>
                </c:pt>
                <c:pt idx="106">
                  <c:v>882432.36475000007</c:v>
                </c:pt>
                <c:pt idx="107">
                  <c:v>882188.07120000012</c:v>
                </c:pt>
                <c:pt idx="108">
                  <c:v>884398.31195833348</c:v>
                </c:pt>
                <c:pt idx="109">
                  <c:v>884503.86884166673</c:v>
                </c:pt>
                <c:pt idx="110">
                  <c:v>878127.31601666671</c:v>
                </c:pt>
                <c:pt idx="111">
                  <c:v>874918.74839999992</c:v>
                </c:pt>
                <c:pt idx="112">
                  <c:v>876695.81376666669</c:v>
                </c:pt>
                <c:pt idx="113">
                  <c:v>882285.60549166659</c:v>
                </c:pt>
                <c:pt idx="114">
                  <c:v>885304.24667499994</c:v>
                </c:pt>
                <c:pt idx="115">
                  <c:v>890480.1197583332</c:v>
                </c:pt>
                <c:pt idx="116">
                  <c:v>889752.7334916665</c:v>
                </c:pt>
                <c:pt idx="117">
                  <c:v>891273.40860833321</c:v>
                </c:pt>
                <c:pt idx="118">
                  <c:v>893207.84528333321</c:v>
                </c:pt>
                <c:pt idx="119">
                  <c:v>893313.09328333347</c:v>
                </c:pt>
                <c:pt idx="120">
                  <c:v>889542.63648333354</c:v>
                </c:pt>
                <c:pt idx="121">
                  <c:v>878111.01195000031</c:v>
                </c:pt>
                <c:pt idx="122">
                  <c:v>875392.09961666714</c:v>
                </c:pt>
                <c:pt idx="123">
                  <c:v>870476.41505000042</c:v>
                </c:pt>
                <c:pt idx="124">
                  <c:v>867530.98556666693</c:v>
                </c:pt>
                <c:pt idx="125">
                  <c:v>858261.17138333386</c:v>
                </c:pt>
                <c:pt idx="126">
                  <c:v>859834.7619916671</c:v>
                </c:pt>
                <c:pt idx="127">
                  <c:v>860589.17643333366</c:v>
                </c:pt>
                <c:pt idx="128">
                  <c:v>859802.52086666692</c:v>
                </c:pt>
                <c:pt idx="129">
                  <c:v>864396.33751666697</c:v>
                </c:pt>
                <c:pt idx="130">
                  <c:v>861495.63496666693</c:v>
                </c:pt>
                <c:pt idx="131">
                  <c:v>863184.82094166696</c:v>
                </c:pt>
                <c:pt idx="132">
                  <c:v>866098.05799166672</c:v>
                </c:pt>
                <c:pt idx="133">
                  <c:v>869980.27845833322</c:v>
                </c:pt>
                <c:pt idx="134">
                  <c:v>866660.72438333335</c:v>
                </c:pt>
                <c:pt idx="135">
                  <c:v>863440.42053333344</c:v>
                </c:pt>
                <c:pt idx="136">
                  <c:v>857685.57867500011</c:v>
                </c:pt>
                <c:pt idx="137">
                  <c:v>853299.47455000028</c:v>
                </c:pt>
                <c:pt idx="138">
                  <c:v>854789.72215833329</c:v>
                </c:pt>
                <c:pt idx="139">
                  <c:v>856893.4236916668</c:v>
                </c:pt>
                <c:pt idx="140">
                  <c:v>857482.10347500013</c:v>
                </c:pt>
                <c:pt idx="141">
                  <c:v>850260.96947500017</c:v>
                </c:pt>
                <c:pt idx="142">
                  <c:v>846822.40655000007</c:v>
                </c:pt>
                <c:pt idx="143">
                  <c:v>841254.95194166666</c:v>
                </c:pt>
                <c:pt idx="144">
                  <c:v>836685.4491999998</c:v>
                </c:pt>
                <c:pt idx="145">
                  <c:v>841885.21183333313</c:v>
                </c:pt>
                <c:pt idx="146">
                  <c:v>852364.83715833316</c:v>
                </c:pt>
                <c:pt idx="147">
                  <c:v>859643.73375000001</c:v>
                </c:pt>
                <c:pt idx="148">
                  <c:v>862039.50337499974</c:v>
                </c:pt>
                <c:pt idx="149">
                  <c:v>865972.30214166641</c:v>
                </c:pt>
                <c:pt idx="150">
                  <c:v>864689.8697416666</c:v>
                </c:pt>
                <c:pt idx="151">
                  <c:v>868546.42055833328</c:v>
                </c:pt>
                <c:pt idx="152">
                  <c:v>875407.96569166658</c:v>
                </c:pt>
                <c:pt idx="153">
                  <c:v>879589.57585833326</c:v>
                </c:pt>
                <c:pt idx="154">
                  <c:v>882666.85364166659</c:v>
                </c:pt>
                <c:pt idx="155">
                  <c:v>887451.57112499978</c:v>
                </c:pt>
                <c:pt idx="156">
                  <c:v>892411.67492499982</c:v>
                </c:pt>
                <c:pt idx="157">
                  <c:v>895625.5384416664</c:v>
                </c:pt>
                <c:pt idx="158">
                  <c:v>897430.5398749999</c:v>
                </c:pt>
                <c:pt idx="159">
                  <c:v>897388.70596666669</c:v>
                </c:pt>
                <c:pt idx="160">
                  <c:v>901697.52003333345</c:v>
                </c:pt>
                <c:pt idx="161">
                  <c:v>904460.5162333335</c:v>
                </c:pt>
                <c:pt idx="162">
                  <c:v>901720.37985000003</c:v>
                </c:pt>
                <c:pt idx="163">
                  <c:v>899119.88541666663</c:v>
                </c:pt>
                <c:pt idx="164">
                  <c:v>889113.48464166652</c:v>
                </c:pt>
                <c:pt idx="165">
                  <c:v>884836.13539166655</c:v>
                </c:pt>
                <c:pt idx="166">
                  <c:v>880815.65981666662</c:v>
                </c:pt>
                <c:pt idx="167">
                  <c:v>875418.19830833329</c:v>
                </c:pt>
                <c:pt idx="168">
                  <c:v>869110.4835666666</c:v>
                </c:pt>
                <c:pt idx="169">
                  <c:v>859421.08683333348</c:v>
                </c:pt>
                <c:pt idx="170">
                  <c:v>851804.43454166676</c:v>
                </c:pt>
                <c:pt idx="171">
                  <c:v>842107.63013333327</c:v>
                </c:pt>
                <c:pt idx="172">
                  <c:v>843370.31139999989</c:v>
                </c:pt>
                <c:pt idx="173">
                  <c:v>851272.11519166676</c:v>
                </c:pt>
                <c:pt idx="174">
                  <c:v>859846.80670000007</c:v>
                </c:pt>
                <c:pt idx="175">
                  <c:v>859707.74390833324</c:v>
                </c:pt>
                <c:pt idx="176">
                  <c:v>861966.98329166661</c:v>
                </c:pt>
                <c:pt idx="177">
                  <c:v>859309.29743333336</c:v>
                </c:pt>
                <c:pt idx="178">
                  <c:v>863629.75702500006</c:v>
                </c:pt>
                <c:pt idx="179">
                  <c:v>874889.07000833342</c:v>
                </c:pt>
                <c:pt idx="180">
                  <c:v>882606.50183333352</c:v>
                </c:pt>
                <c:pt idx="181">
                  <c:v>892923.61798333365</c:v>
                </c:pt>
                <c:pt idx="182">
                  <c:v>899310.41422500031</c:v>
                </c:pt>
                <c:pt idx="183">
                  <c:v>910991.83674166712</c:v>
                </c:pt>
                <c:pt idx="184">
                  <c:v>918354.22859166702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AFA-45EE-830A-208E0BDAA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026080"/>
        <c:axId val="53254944"/>
        <c:extLst/>
      </c:lineChart>
      <c:catAx>
        <c:axId val="5802608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54944"/>
        <c:crosses val="autoZero"/>
        <c:auto val="0"/>
        <c:lblAlgn val="ctr"/>
        <c:lblOffset val="100"/>
        <c:tickLblSkip val="12"/>
        <c:tickMarkSkip val="12"/>
        <c:noMultiLvlLbl val="0"/>
      </c:catAx>
      <c:valAx>
        <c:axId val="53254944"/>
        <c:scaling>
          <c:orientation val="minMax"/>
          <c:min val="500000"/>
        </c:scaling>
        <c:delete val="0"/>
        <c:axPos val="l"/>
        <c:majorGridlines>
          <c:spPr>
            <a:ln w="9525" cap="flat" cmpd="sng" algn="ctr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Rolling yearly average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out"/>
        <c:minorTickMark val="in"/>
        <c:tickLblPos val="nextTo"/>
        <c:spPr>
          <a:noFill/>
          <a:ln>
            <a:solidFill>
              <a:schemeClr val="accent3">
                <a:lumMod val="60000"/>
                <a:lumOff val="4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26080"/>
        <c:crosses val="autoZero"/>
        <c:crossBetween val="between"/>
      </c:valAx>
      <c:valAx>
        <c:axId val="275661248"/>
        <c:scaling>
          <c:orientation val="minMax"/>
          <c:max val="1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21600"/>
        <c:crosses val="max"/>
        <c:crossBetween val="between"/>
      </c:valAx>
      <c:dateAx>
        <c:axId val="5332160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75661248"/>
        <c:crosses val="autoZero"/>
        <c:auto val="1"/>
        <c:lblOffset val="100"/>
        <c:baseTimeUnit val="months"/>
      </c:dateAx>
      <c:spPr>
        <a:noFill/>
        <a:ln>
          <a:solidFill>
            <a:schemeClr val="accent3">
              <a:lumMod val="60000"/>
              <a:lumOff val="40000"/>
            </a:schemeClr>
          </a:solidFill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3590538973326009"/>
          <c:y val="0.92845091333280305"/>
          <c:w val="0.34903192333516447"/>
          <c:h val="4.19567503557004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US WAGE AND SALARY GROWTH</a:t>
            </a:r>
            <a:endParaRPr lang="en-US" sz="1800" baseline="0" dirty="0"/>
          </a:p>
        </c:rich>
      </c:tx>
      <c:layout>
        <c:manualLayout>
          <c:xMode val="edge"/>
          <c:yMode val="edge"/>
          <c:x val="0.35803703856389679"/>
          <c:y val="1.28352393236657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901945825812794E-2"/>
          <c:y val="0.11789911113749575"/>
          <c:w val="0.90148735770740118"/>
          <c:h val="0.72146362787585072"/>
        </c:manualLayout>
      </c:layout>
      <c:lineChart>
        <c:grouping val="standard"/>
        <c:varyColors val="0"/>
        <c:ser>
          <c:idx val="2"/>
          <c:order val="0"/>
          <c:tx>
            <c:strRef>
              <c:f>Sheet1!$G$6</c:f>
              <c:strCache>
                <c:ptCount val="1"/>
                <c:pt idx="0">
                  <c:v>Private</c:v>
                </c:pt>
              </c:strCache>
            </c:strRef>
          </c:tx>
          <c:spPr>
            <a:ln w="28575" cap="rnd">
              <a:solidFill>
                <a:srgbClr val="4472C4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Sheet1!$E$12:$E$61</c:f>
              <c:numCache>
                <c:formatCode>General</c:formatCode>
                <c:ptCount val="50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  <c:pt idx="39">
                  <c:v>2019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2022</c:v>
                </c:pt>
                <c:pt idx="49">
                  <c:v>2022</c:v>
                </c:pt>
              </c:numCache>
            </c:numRef>
          </c:cat>
          <c:val>
            <c:numRef>
              <c:f>Sheet1!$G$12:$G$61</c:f>
              <c:numCache>
                <c:formatCode>0.0%</c:formatCode>
                <c:ptCount val="50"/>
                <c:pt idx="0">
                  <c:v>1.4571948998178597E-2</c:v>
                </c:pt>
                <c:pt idx="1">
                  <c:v>1.6348773841961872E-2</c:v>
                </c:pt>
                <c:pt idx="2">
                  <c:v>1.6289592760180938E-2</c:v>
                </c:pt>
                <c:pt idx="3">
                  <c:v>1.7117117117117164E-2</c:v>
                </c:pt>
                <c:pt idx="4">
                  <c:v>1.6157989228007263E-2</c:v>
                </c:pt>
                <c:pt idx="5">
                  <c:v>1.6085790884718509E-2</c:v>
                </c:pt>
                <c:pt idx="6">
                  <c:v>1.6918967052537814E-2</c:v>
                </c:pt>
                <c:pt idx="7">
                  <c:v>1.5943312666076181E-2</c:v>
                </c:pt>
                <c:pt idx="8">
                  <c:v>1.8551236749116518E-2</c:v>
                </c:pt>
                <c:pt idx="9">
                  <c:v>1.846965699208436E-2</c:v>
                </c:pt>
                <c:pt idx="10">
                  <c:v>1.8388791593695331E-2</c:v>
                </c:pt>
                <c:pt idx="11">
                  <c:v>1.7436791630339954E-2</c:v>
                </c:pt>
                <c:pt idx="12">
                  <c:v>1.8213356461405095E-2</c:v>
                </c:pt>
                <c:pt idx="13">
                  <c:v>1.899827288428324E-2</c:v>
                </c:pt>
                <c:pt idx="14">
                  <c:v>1.8056749785038795E-2</c:v>
                </c:pt>
                <c:pt idx="15">
                  <c:v>2.0565552699228773E-2</c:v>
                </c:pt>
                <c:pt idx="16">
                  <c:v>1.7035775127768327E-2</c:v>
                </c:pt>
                <c:pt idx="17">
                  <c:v>1.8644067796610209E-2</c:v>
                </c:pt>
                <c:pt idx="18">
                  <c:v>2.2804054054053946E-2</c:v>
                </c:pt>
                <c:pt idx="19">
                  <c:v>2.267002518891692E-2</c:v>
                </c:pt>
                <c:pt idx="20">
                  <c:v>2.6800670016750239E-2</c:v>
                </c:pt>
                <c:pt idx="21">
                  <c:v>2.1630615640598982E-2</c:v>
                </c:pt>
                <c:pt idx="22">
                  <c:v>2.0644095788604488E-2</c:v>
                </c:pt>
                <c:pt idx="23">
                  <c:v>2.0525451559934238E-2</c:v>
                </c:pt>
                <c:pt idx="24">
                  <c:v>2.0391517128874437E-2</c:v>
                </c:pt>
                <c:pt idx="25">
                  <c:v>2.6058631921824116E-2</c:v>
                </c:pt>
                <c:pt idx="26">
                  <c:v>2.4271844660194164E-2</c:v>
                </c:pt>
                <c:pt idx="27">
                  <c:v>2.4135156878519748E-2</c:v>
                </c:pt>
                <c:pt idx="28">
                  <c:v>2.478017585931247E-2</c:v>
                </c:pt>
                <c:pt idx="29">
                  <c:v>2.3809523809523725E-2</c:v>
                </c:pt>
                <c:pt idx="30">
                  <c:v>2.6066350710900466E-2</c:v>
                </c:pt>
                <c:pt idx="31">
                  <c:v>2.7494108405341722E-2</c:v>
                </c:pt>
                <c:pt idx="32">
                  <c:v>2.8861154446177872E-2</c:v>
                </c:pt>
                <c:pt idx="33">
                  <c:v>2.9457364341085368E-2</c:v>
                </c:pt>
                <c:pt idx="34">
                  <c:v>3.1562740569669012E-2</c:v>
                </c:pt>
                <c:pt idx="35">
                  <c:v>3.1345565749235416E-2</c:v>
                </c:pt>
                <c:pt idx="36">
                  <c:v>2.9567854435178287E-2</c:v>
                </c:pt>
                <c:pt idx="37">
                  <c:v>3.0120481927710774E-2</c:v>
                </c:pt>
                <c:pt idx="38">
                  <c:v>2.9850746268656803E-2</c:v>
                </c:pt>
                <c:pt idx="39">
                  <c:v>2.9651593773165397E-2</c:v>
                </c:pt>
                <c:pt idx="40">
                  <c:v>3.3136966126656953E-2</c:v>
                </c:pt>
                <c:pt idx="41">
                  <c:v>2.9239766081871288E-2</c:v>
                </c:pt>
                <c:pt idx="42">
                  <c:v>2.608695652173898E-2</c:v>
                </c:pt>
                <c:pt idx="43">
                  <c:v>2.8077753779697678E-2</c:v>
                </c:pt>
                <c:pt idx="44">
                  <c:v>2.9935851746258013E-2</c:v>
                </c:pt>
                <c:pt idx="45">
                  <c:v>3.5511363636363535E-2</c:v>
                </c:pt>
                <c:pt idx="46">
                  <c:v>4.590395480225995E-2</c:v>
                </c:pt>
                <c:pt idx="47">
                  <c:v>4.9019607843137303E-2</c:v>
                </c:pt>
                <c:pt idx="48">
                  <c:v>4.9826989619377038E-2</c:v>
                </c:pt>
                <c:pt idx="49">
                  <c:v>5.692729766803839E-2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E2-4E64-8BC2-EF998FA10452}"/>
            </c:ext>
          </c:extLst>
        </c:ser>
        <c:ser>
          <c:idx val="1"/>
          <c:order val="1"/>
          <c:tx>
            <c:strRef>
              <c:f>Sheet1!$F$6</c:f>
              <c:strCache>
                <c:ptCount val="1"/>
                <c:pt idx="0">
                  <c:v>State and Local Government</c:v>
                </c:pt>
              </c:strCache>
            </c:strRef>
          </c:tx>
          <c:spPr>
            <a:ln w="28575" cap="rnd">
              <a:solidFill>
                <a:srgbClr val="4472C4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Sheet1!$E$12:$E$61</c:f>
              <c:numCache>
                <c:formatCode>General</c:formatCode>
                <c:ptCount val="50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  <c:pt idx="39">
                  <c:v>2019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2022</c:v>
                </c:pt>
                <c:pt idx="49">
                  <c:v>2022</c:v>
                </c:pt>
              </c:numCache>
            </c:numRef>
          </c:cat>
          <c:val>
            <c:numRef>
              <c:f>Sheet1!$F$12:$F$61</c:f>
              <c:numCache>
                <c:formatCode>0.0%</c:formatCode>
                <c:ptCount val="50"/>
                <c:pt idx="0">
                  <c:v>1.6216216216216273E-2</c:v>
                </c:pt>
                <c:pt idx="1">
                  <c:v>1.3428827215756556E-2</c:v>
                </c:pt>
                <c:pt idx="2">
                  <c:v>1.2511170688114248E-2</c:v>
                </c:pt>
                <c:pt idx="3">
                  <c:v>1.245551601423478E-2</c:v>
                </c:pt>
                <c:pt idx="4">
                  <c:v>1.1524822695035519E-2</c:v>
                </c:pt>
                <c:pt idx="5">
                  <c:v>1.0600706713780994E-2</c:v>
                </c:pt>
                <c:pt idx="6">
                  <c:v>1.0591350397175736E-2</c:v>
                </c:pt>
                <c:pt idx="7">
                  <c:v>8.7873462214411724E-3</c:v>
                </c:pt>
                <c:pt idx="8">
                  <c:v>9.6406660823840085E-3</c:v>
                </c:pt>
                <c:pt idx="9">
                  <c:v>1.0489510489510412E-2</c:v>
                </c:pt>
                <c:pt idx="10">
                  <c:v>1.1353711790393017E-2</c:v>
                </c:pt>
                <c:pt idx="11">
                  <c:v>1.1324041811846763E-2</c:v>
                </c:pt>
                <c:pt idx="12">
                  <c:v>1.0416666666666741E-2</c:v>
                </c:pt>
                <c:pt idx="13">
                  <c:v>9.5155709342560346E-3</c:v>
                </c:pt>
                <c:pt idx="14">
                  <c:v>9.4991364421417313E-3</c:v>
                </c:pt>
                <c:pt idx="15">
                  <c:v>1.1197243755383335E-2</c:v>
                </c:pt>
                <c:pt idx="16">
                  <c:v>1.2027491408934665E-2</c:v>
                </c:pt>
                <c:pt idx="17">
                  <c:v>1.2853470437018011E-2</c:v>
                </c:pt>
                <c:pt idx="18">
                  <c:v>1.6253207869974196E-2</c:v>
                </c:pt>
                <c:pt idx="19">
                  <c:v>1.7035775127768327E-2</c:v>
                </c:pt>
                <c:pt idx="20">
                  <c:v>1.8675721561969505E-2</c:v>
                </c:pt>
                <c:pt idx="21">
                  <c:v>2.0304568527918621E-2</c:v>
                </c:pt>
                <c:pt idx="22">
                  <c:v>1.8518518518518601E-2</c:v>
                </c:pt>
                <c:pt idx="23">
                  <c:v>1.7587939698492372E-2</c:v>
                </c:pt>
                <c:pt idx="24">
                  <c:v>1.7499999999999849E-2</c:v>
                </c:pt>
                <c:pt idx="25">
                  <c:v>1.7412935323383172E-2</c:v>
                </c:pt>
                <c:pt idx="26">
                  <c:v>1.983471074380172E-2</c:v>
                </c:pt>
                <c:pt idx="27">
                  <c:v>2.0576131687242816E-2</c:v>
                </c:pt>
                <c:pt idx="28">
                  <c:v>2.2113022113022129E-2</c:v>
                </c:pt>
                <c:pt idx="29">
                  <c:v>2.1189894050529734E-2</c:v>
                </c:pt>
                <c:pt idx="30">
                  <c:v>2.0259319286871857E-2</c:v>
                </c:pt>
                <c:pt idx="31">
                  <c:v>2.0161290322580738E-2</c:v>
                </c:pt>
                <c:pt idx="32">
                  <c:v>1.8429487179487225E-2</c:v>
                </c:pt>
                <c:pt idx="33">
                  <c:v>1.9952114924181918E-2</c:v>
                </c:pt>
                <c:pt idx="34">
                  <c:v>2.2239872915011727E-2</c:v>
                </c:pt>
                <c:pt idx="35">
                  <c:v>2.3715415019762931E-2</c:v>
                </c:pt>
                <c:pt idx="36">
                  <c:v>2.5177025963808219E-2</c:v>
                </c:pt>
                <c:pt idx="37">
                  <c:v>2.5039123630672844E-2</c:v>
                </c:pt>
                <c:pt idx="38">
                  <c:v>2.7195027195027199E-2</c:v>
                </c:pt>
                <c:pt idx="39">
                  <c:v>2.6254826254826336E-2</c:v>
                </c:pt>
                <c:pt idx="40">
                  <c:v>2.6093630084420338E-2</c:v>
                </c:pt>
                <c:pt idx="41">
                  <c:v>2.6717557251908497E-2</c:v>
                </c:pt>
                <c:pt idx="42">
                  <c:v>1.8154311649016597E-2</c:v>
                </c:pt>
                <c:pt idx="43">
                  <c:v>1.8058690744920947E-2</c:v>
                </c:pt>
                <c:pt idx="44">
                  <c:v>1.6454749439042793E-2</c:v>
                </c:pt>
                <c:pt idx="45">
                  <c:v>1.6356877323419949E-2</c:v>
                </c:pt>
                <c:pt idx="46">
                  <c:v>2.4517087667162096E-2</c:v>
                </c:pt>
                <c:pt idx="47">
                  <c:v>2.5868440502586854E-2</c:v>
                </c:pt>
                <c:pt idx="48">
                  <c:v>3.0905077262693093E-2</c:v>
                </c:pt>
                <c:pt idx="49">
                  <c:v>3.2187271397220218E-2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E2-4E64-8BC2-EF998FA10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5765903"/>
        <c:axId val="1565778799"/>
      </c:lineChart>
      <c:catAx>
        <c:axId val="156576590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5778799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1565778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dirty="0"/>
                  <a:t>Qtr. over</a:t>
                </a:r>
                <a:r>
                  <a:rPr lang="en-US" sz="900" baseline="0" dirty="0"/>
                  <a:t> Same Qtr. Prior Yr. Percent Change</a:t>
                </a:r>
                <a:endParaRPr lang="en-US" sz="900" dirty="0"/>
              </a:p>
            </c:rich>
          </c:tx>
          <c:layout>
            <c:manualLayout>
              <c:xMode val="edge"/>
              <c:yMode val="edge"/>
              <c:x val="1.7741224755282555E-2"/>
              <c:y val="0.282166514655167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5765903"/>
        <c:crosses val="autoZero"/>
        <c:crossBetween val="between"/>
      </c:valAx>
      <c:spPr>
        <a:noFill/>
        <a:ln>
          <a:solidFill>
            <a:schemeClr val="accent3"/>
          </a:solidFill>
        </a:ln>
        <a:effectLst/>
      </c:spPr>
    </c:plotArea>
    <c:legend>
      <c:legendPos val="b"/>
      <c:layout>
        <c:manualLayout>
          <c:xMode val="edge"/>
          <c:yMode val="edge"/>
          <c:x val="0.3606815901938959"/>
          <c:y val="0.90732925690662891"/>
          <c:w val="0.29465676394264662"/>
          <c:h val="4.13909534868971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SOUTH CAROLINA PERSONAL INCOME</a:t>
            </a:r>
            <a:endParaRPr lang="en-US" sz="1400" b="0" i="0" baseline="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09850127429723"/>
          <c:y val="0.14357471099517743"/>
          <c:w val="0.86898626802084522"/>
          <c:h val="0.63819852881652306"/>
        </c:manualLayout>
      </c:layout>
      <c:areaChart>
        <c:grouping val="stacked"/>
        <c:varyColors val="0"/>
        <c:ser>
          <c:idx val="4"/>
          <c:order val="3"/>
          <c:tx>
            <c:strRef>
              <c:f>'Personal Income'!$V$2</c:f>
              <c:strCache>
                <c:ptCount val="1"/>
                <c:pt idx="0">
                  <c:v>10-Yr Trend</c:v>
                </c:pt>
              </c:strCache>
            </c:strRef>
          </c:tx>
          <c:spPr>
            <a:noFill/>
            <a:ln>
              <a:noFill/>
              <a:prstDash val="sysDot"/>
            </a:ln>
            <a:effectLst/>
          </c:spPr>
          <c:val>
            <c:numRef>
              <c:f>'Personal Income'!$V$87:$V$104</c:f>
              <c:numCache>
                <c:formatCode>_(* #,##0.0_);_(* \(#,##0.0\);_(* "-"??_);_(@_)</c:formatCode>
                <c:ptCount val="18"/>
                <c:pt idx="0">
                  <c:v>227575.47060975604</c:v>
                </c:pt>
                <c:pt idx="1">
                  <c:v>229835.516707317</c:v>
                </c:pt>
                <c:pt idx="2">
                  <c:v>232095.56280487799</c:v>
                </c:pt>
                <c:pt idx="3">
                  <c:v>234355.60890243895</c:v>
                </c:pt>
                <c:pt idx="4">
                  <c:v>236615.65499999994</c:v>
                </c:pt>
                <c:pt idx="5">
                  <c:v>238875.7010975609</c:v>
                </c:pt>
                <c:pt idx="6">
                  <c:v>241135.74719512189</c:v>
                </c:pt>
                <c:pt idx="7">
                  <c:v>243395.79329268285</c:v>
                </c:pt>
                <c:pt idx="8">
                  <c:v>245655.83939024384</c:v>
                </c:pt>
                <c:pt idx="9">
                  <c:v>247915.8854878048</c:v>
                </c:pt>
                <c:pt idx="10">
                  <c:v>250175.93158536579</c:v>
                </c:pt>
                <c:pt idx="11">
                  <c:v>252435.97768292678</c:v>
                </c:pt>
                <c:pt idx="12">
                  <c:v>254696.02378048774</c:v>
                </c:pt>
                <c:pt idx="13">
                  <c:v>256956.0698780487</c:v>
                </c:pt>
                <c:pt idx="14">
                  <c:v>259216.11597560969</c:v>
                </c:pt>
                <c:pt idx="15">
                  <c:v>261476.16207317065</c:v>
                </c:pt>
                <c:pt idx="16">
                  <c:v>263736.20817073167</c:v>
                </c:pt>
                <c:pt idx="17">
                  <c:v>265996.25426829263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16-4308-BB25-CA86D19C12E4}"/>
            </c:ext>
          </c:extLst>
        </c:ser>
        <c:ser>
          <c:idx val="5"/>
          <c:order val="4"/>
          <c:tx>
            <c:strRef>
              <c:f>'Personal Income'!$X$2</c:f>
              <c:strCache>
                <c:ptCount val="1"/>
                <c:pt idx="0">
                  <c:v>Shade</c:v>
                </c:pt>
              </c:strCache>
            </c:strRef>
          </c:tx>
          <c:spPr>
            <a:solidFill>
              <a:srgbClr val="4472C4">
                <a:lumMod val="40000"/>
                <a:lumOff val="60000"/>
                <a:alpha val="28000"/>
              </a:srgbClr>
            </a:solidFill>
            <a:ln>
              <a:noFill/>
            </a:ln>
            <a:effectLst/>
          </c:spPr>
          <c:val>
            <c:numRef>
              <c:f>'Personal Income'!$X$87:$X$104</c:f>
              <c:numCache>
                <c:formatCode>_(* #,##0.00_);_(* \(#,##0.00\);_(* "-"??_);_(@_)</c:formatCode>
                <c:ptCount val="18"/>
                <c:pt idx="0">
                  <c:v>2064.1544984690554</c:v>
                </c:pt>
                <c:pt idx="1">
                  <c:v>2320.7752840249741</c:v>
                </c:pt>
                <c:pt idx="2">
                  <c:v>2577.3960695808637</c:v>
                </c:pt>
                <c:pt idx="3">
                  <c:v>2834.0168551367824</c:v>
                </c:pt>
                <c:pt idx="4">
                  <c:v>3090.6376406927011</c:v>
                </c:pt>
                <c:pt idx="5">
                  <c:v>3347.2584262486198</c:v>
                </c:pt>
                <c:pt idx="6">
                  <c:v>3603.8792118045094</c:v>
                </c:pt>
                <c:pt idx="7">
                  <c:v>3860.4999973604281</c:v>
                </c:pt>
                <c:pt idx="8">
                  <c:v>4117.1207829163177</c:v>
                </c:pt>
                <c:pt idx="9">
                  <c:v>4373.7415684722364</c:v>
                </c:pt>
                <c:pt idx="10">
                  <c:v>4630.362354028126</c:v>
                </c:pt>
                <c:pt idx="11">
                  <c:v>4886.9831395840447</c:v>
                </c:pt>
                <c:pt idx="12">
                  <c:v>5143.6039251399925</c:v>
                </c:pt>
                <c:pt idx="13">
                  <c:v>5400.2247106958821</c:v>
                </c:pt>
                <c:pt idx="14">
                  <c:v>5656.8454962517717</c:v>
                </c:pt>
                <c:pt idx="15">
                  <c:v>5913.4662818076904</c:v>
                </c:pt>
                <c:pt idx="16">
                  <c:v>6170.0870673635509</c:v>
                </c:pt>
                <c:pt idx="17">
                  <c:v>6426.7078529194696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16-4308-BB25-CA86D19C1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7023856"/>
        <c:axId val="1729966288"/>
      </c:areaChart>
      <c:barChart>
        <c:barDir val="col"/>
        <c:grouping val="clustered"/>
        <c:varyColors val="0"/>
        <c:ser>
          <c:idx val="2"/>
          <c:order val="2"/>
          <c:tx>
            <c:strRef>
              <c:f>'PI Dashboard'!$H$2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E7E6E6">
                <a:lumMod val="90000"/>
                <a:alpha val="60000"/>
              </a:srgbClr>
            </a:solidFill>
            <a:ln>
              <a:noFill/>
            </a:ln>
            <a:effectLst/>
          </c:spPr>
          <c:invertIfNegative val="0"/>
          <c:cat>
            <c:multiLvlStrRef>
              <c:f>'PI Dashboard'!$A$3:$B$20</c:f>
              <c:multiLvlStrCache>
                <c:ptCount val="18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'PI Dashboard'!$H$7:$H$24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16-4308-BB25-CA86D19C1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1442627728"/>
        <c:axId val="1434580336"/>
      </c:barChart>
      <c:lineChart>
        <c:grouping val="standard"/>
        <c:varyColors val="0"/>
        <c:ser>
          <c:idx val="0"/>
          <c:order val="0"/>
          <c:tx>
            <c:strRef>
              <c:f>'PI Dashboard'!$C$2</c:f>
              <c:strCache>
                <c:ptCount val="1"/>
                <c:pt idx="0">
                  <c:v>Actual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rgbClr val="5B9BD5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cat>
            <c:multiLvlStrRef>
              <c:f>'PI Dashboard'!$A$7:$B$24</c:f>
              <c:multiLvlStrCache>
                <c:ptCount val="18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'PI Dashboard'!$C$7:$C$24</c:f>
              <c:numCache>
                <c:formatCode>_("$"* #,##0_);_("$"* \(#,##0\);_("$"* "-"??_);_(@_)</c:formatCode>
                <c:ptCount val="18"/>
                <c:pt idx="0">
                  <c:v>231953.5</c:v>
                </c:pt>
                <c:pt idx="1">
                  <c:v>232972.6</c:v>
                </c:pt>
                <c:pt idx="2">
                  <c:v>235048.8</c:v>
                </c:pt>
                <c:pt idx="3">
                  <c:v>237799.8</c:v>
                </c:pt>
                <c:pt idx="4">
                  <c:v>240475.4</c:v>
                </c:pt>
                <c:pt idx="5">
                  <c:v>263820.79999999999</c:v>
                </c:pt>
                <c:pt idx="6">
                  <c:v>249264.9</c:v>
                </c:pt>
                <c:pt idx="7">
                  <c:v>248733.3</c:v>
                </c:pt>
                <c:pt idx="8">
                  <c:v>284927.90000000002</c:v>
                </c:pt>
                <c:pt idx="9">
                  <c:v>263058.09999999998</c:v>
                </c:pt>
                <c:pt idx="10">
                  <c:v>264347.3</c:v>
                </c:pt>
                <c:pt idx="11">
                  <c:v>269582.3</c:v>
                </c:pt>
                <c:pt idx="12">
                  <c:v>272448.59999999998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C016-4308-BB25-CA86D19C12E4}"/>
            </c:ext>
          </c:extLst>
        </c:ser>
        <c:ser>
          <c:idx val="1"/>
          <c:order val="1"/>
          <c:tx>
            <c:strRef>
              <c:f>'PI Dashboard'!$E$2</c:f>
              <c:strCache>
                <c:ptCount val="1"/>
                <c:pt idx="0">
                  <c:v>May Estimate</c:v>
                </c:pt>
              </c:strCache>
              <c:extLst xmlns:c15="http://schemas.microsoft.com/office/drawing/2012/chart"/>
            </c:strRef>
          </c:tx>
          <c:spPr>
            <a:ln w="50800" cap="rnd">
              <a:solidFill>
                <a:srgbClr val="5B9BD5"/>
              </a:solidFill>
              <a:prstDash val="sysDot"/>
              <a:round/>
            </a:ln>
            <a:effectLst/>
          </c:spPr>
          <c:marker>
            <c:symbol val="none"/>
          </c:marker>
          <c:cat>
            <c:multiLvlStrRef>
              <c:f>'PI Dashboard'!$A$7:$B$24</c:f>
              <c:multiLvlStrCache>
                <c:ptCount val="18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'PI Dashboard'!$E$7:$E$24</c:f>
              <c:numCache>
                <c:formatCode>General</c:formatCode>
                <c:ptCount val="18"/>
                <c:pt idx="11" formatCode="_(&quot;$&quot;* #,##0_);_(&quot;$&quot;* \(#,##0\);_(&quot;$&quot;* &quot;-&quot;??_);_(@_)">
                  <c:v>268827.09999999998</c:v>
                </c:pt>
                <c:pt idx="12" formatCode="_(&quot;$&quot;* #,##0_);_(&quot;$&quot;* \(#,##0\);_(&quot;$&quot;* &quot;-&quot;??_);_(@_)">
                  <c:v>271777.68469760584</c:v>
                </c:pt>
                <c:pt idx="13" formatCode="_(&quot;$&quot;* #,##0_);_(&quot;$&quot;* \(#,##0\);_(&quot;$&quot;* &quot;-&quot;??_);_(@_)">
                  <c:v>275317.15884439758</c:v>
                </c:pt>
                <c:pt idx="14" formatCode="_(&quot;$&quot;* #,##0_);_(&quot;$&quot;* \(#,##0\);_(&quot;$&quot;* &quot;-&quot;??_);_(@_)">
                  <c:v>277145.73594568175</c:v>
                </c:pt>
                <c:pt idx="15" formatCode="_(&quot;$&quot;* #,##0_);_(&quot;$&quot;* \(#,##0\);_(&quot;$&quot;* &quot;-&quot;??_);_(@_)">
                  <c:v>280526.21715325891</c:v>
                </c:pt>
                <c:pt idx="16" formatCode="_(&quot;$&quot;* #,##0_);_(&quot;$&quot;* \(#,##0\);_(&quot;$&quot;* &quot;-&quot;??_);_(@_)">
                  <c:v>283806.05333038262</c:v>
                </c:pt>
                <c:pt idx="17" formatCode="_(&quot;$&quot;* #,##0_);_(&quot;$&quot;* \(#,##0\);_(&quot;$&quot;* &quot;-&quot;??_);_(@_)">
                  <c:v>287048.75490697491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4-C016-4308-BB25-CA86D19C1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7023856"/>
        <c:axId val="1729966288"/>
        <c:extLst>
          <c:ext xmlns:c15="http://schemas.microsoft.com/office/drawing/2012/chart" uri="{02D57815-91ED-43cb-92C2-25804820EDAC}">
            <c15:filteredLineSeries>
              <c15:ser>
                <c:idx val="6"/>
                <c:order val="5"/>
                <c:tx>
                  <c:strRef>
                    <c:extLst>
                      <c:ext uri="{02D57815-91ED-43cb-92C2-25804820EDAC}">
                        <c15:formulaRef>
                          <c15:sqref>'PI Dashboard'!$F$2</c15:sqref>
                        </c15:formulaRef>
                      </c:ext>
                    </c:extLst>
                    <c:strCache>
                      <c:ptCount val="1"/>
                      <c:pt idx="0">
                        <c:v>Unrevised</c:v>
                      </c:pt>
                    </c:strCache>
                  </c:strRef>
                </c:tx>
                <c:spPr>
                  <a:ln w="38100" cap="rnd">
                    <a:solidFill>
                      <a:sysClr val="window" lastClr="FFFFFF">
                        <a:lumMod val="75000"/>
                      </a:sys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>
                      <c:ext uri="{02D57815-91ED-43cb-92C2-25804820EDAC}">
                        <c15:formulaRef>
                          <c15:sqref>'PI Dashboard'!$A$7:$B$24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Q1</c:v>
                        </c:pt>
                        <c:pt idx="1">
                          <c:v>Q2</c:v>
                        </c:pt>
                        <c:pt idx="2">
                          <c:v>Q3</c:v>
                        </c:pt>
                        <c:pt idx="3">
                          <c:v>Q4</c:v>
                        </c:pt>
                        <c:pt idx="4">
                          <c:v>Q1</c:v>
                        </c:pt>
                        <c:pt idx="5">
                          <c:v>Q2</c:v>
                        </c:pt>
                        <c:pt idx="6">
                          <c:v>Q3</c:v>
                        </c:pt>
                        <c:pt idx="7">
                          <c:v>Q4</c:v>
                        </c:pt>
                        <c:pt idx="8">
                          <c:v>Q1</c:v>
                        </c:pt>
                        <c:pt idx="9">
                          <c:v>Q2</c:v>
                        </c:pt>
                        <c:pt idx="10">
                          <c:v>Q3</c:v>
                        </c:pt>
                        <c:pt idx="11">
                          <c:v>Q4</c:v>
                        </c:pt>
                        <c:pt idx="12">
                          <c:v>Q1</c:v>
                        </c:pt>
                        <c:pt idx="13">
                          <c:v>Q2</c:v>
                        </c:pt>
                        <c:pt idx="14">
                          <c:v>Q3</c:v>
                        </c:pt>
                        <c:pt idx="15">
                          <c:v>Q4</c:v>
                        </c:pt>
                        <c:pt idx="16">
                          <c:v>Q1</c:v>
                        </c:pt>
                        <c:pt idx="17">
                          <c:v>Q2</c:v>
                        </c:pt>
                      </c:lvl>
                      <c:lvl>
                        <c:pt idx="0">
                          <c:v>2019</c:v>
                        </c:pt>
                        <c:pt idx="4">
                          <c:v>2020</c:v>
                        </c:pt>
                        <c:pt idx="8">
                          <c:v>2021</c:v>
                        </c:pt>
                        <c:pt idx="12">
                          <c:v>2022</c:v>
                        </c:pt>
                        <c:pt idx="16">
                          <c:v>2023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'PI Dashboard'!$F$7:$F$24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9" formatCode="_(&quot;$&quot;* #,##0_);_(&quot;$&quot;* \(#,##0\);_(&quot;$&quot;* &quot;-&quot;??_);_(@_)">
                        <c:v>263070.3</c:v>
                      </c:pt>
                      <c:pt idx="10" formatCode="_(&quot;$&quot;* #,##0_);_(&quot;$&quot;* \(#,##0\);_(&quot;$&quot;* &quot;-&quot;??_);_(@_)">
                        <c:v>264333.2</c:v>
                      </c:pt>
                      <c:pt idx="11" formatCode="_(&quot;$&quot;* #,##0_);_(&quot;$&quot;* \(#,##0\);_(&quot;$&quot;* &quot;-&quot;??_);_(@_)">
                        <c:v>268827.09999999998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C016-4308-BB25-CA86D19C12E4}"/>
                  </c:ext>
                </c:extLst>
              </c15:ser>
            </c15:filteredLineSeries>
          </c:ext>
        </c:extLst>
      </c:lineChart>
      <c:scatterChart>
        <c:scatterStyle val="smoothMarker"/>
        <c:varyColors val="0"/>
        <c:ser>
          <c:idx val="3"/>
          <c:order val="6"/>
          <c:tx>
            <c:strRef>
              <c:f>'PI Dashboard'!$N$8</c:f>
              <c:strCache>
                <c:ptCount val="1"/>
                <c:pt idx="0">
                  <c:v>X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errBars>
            <c:errDir val="y"/>
            <c:errBarType val="plus"/>
            <c:errValType val="cust"/>
            <c:noEndCap val="1"/>
            <c:plus>
              <c:numRef>
                <c:f>'PI Dashboard'!$P$9:$P$13</c:f>
                <c:numCache>
                  <c:formatCode>General</c:formatCode>
                  <c:ptCount val="5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  <c:pt idx="3">
                    <c:v>1</c:v>
                  </c:pt>
                  <c:pt idx="4">
                    <c:v>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0</c:v>
                </c:pt>
              </c:numLit>
            </c:minus>
            <c:spPr>
              <a:noFill/>
              <a:ln w="9525" cap="flat" cmpd="sng" algn="ctr">
                <a:solidFill>
                  <a:srgbClr val="A5A5A5">
                    <a:alpha val="70000"/>
                  </a:srgb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noFill/>
                <a:round/>
              </a:ln>
              <a:effectLst/>
            </c:spPr>
          </c:errBars>
          <c:xVal>
            <c:numRef>
              <c:f>'PI Dashboard'!$N$9:$N$12</c:f>
              <c:numCache>
                <c:formatCode>General</c:formatCode>
                <c:ptCount val="4"/>
                <c:pt idx="0">
                  <c:v>4.5</c:v>
                </c:pt>
                <c:pt idx="1">
                  <c:v>8.5</c:v>
                </c:pt>
                <c:pt idx="2">
                  <c:v>12.5</c:v>
                </c:pt>
                <c:pt idx="3">
                  <c:v>16.5</c:v>
                </c:pt>
              </c:numCache>
            </c:numRef>
          </c:xVal>
          <c:yVal>
            <c:numRef>
              <c:f>'PI Dashboard'!$O$9:$O$12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C016-4308-BB25-CA86D19C1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2627728"/>
        <c:axId val="1434580336"/>
      </c:scatterChart>
      <c:catAx>
        <c:axId val="168702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A5A5A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9966288"/>
        <c:crosses val="autoZero"/>
        <c:auto val="1"/>
        <c:lblAlgn val="ctr"/>
        <c:lblOffset val="100"/>
        <c:noMultiLvlLbl val="0"/>
      </c:catAx>
      <c:valAx>
        <c:axId val="1729966288"/>
        <c:scaling>
          <c:orientation val="minMax"/>
          <c:max val="290000"/>
          <c:min val="2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ysClr val="windowText" lastClr="000000"/>
                    </a:solidFill>
                  </a:rPr>
                  <a:t>(millions)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cross"/>
        <c:minorTickMark val="in"/>
        <c:tickLblPos val="nextTo"/>
        <c:spPr>
          <a:noFill/>
          <a:ln>
            <a:solidFill>
              <a:schemeClr val="bg2">
                <a:lumMod val="9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7023856"/>
        <c:crosses val="autoZero"/>
        <c:crossBetween val="between"/>
      </c:valAx>
      <c:valAx>
        <c:axId val="1434580336"/>
        <c:scaling>
          <c:orientation val="minMax"/>
          <c:max val="1"/>
          <c:min val="0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2627728"/>
        <c:crosses val="max"/>
        <c:crossBetween val="between"/>
      </c:valAx>
      <c:catAx>
        <c:axId val="1442627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34580336"/>
        <c:crosses val="autoZero"/>
        <c:auto val="1"/>
        <c:lblAlgn val="ctr"/>
        <c:lblOffset val="100"/>
        <c:noMultiLvlLbl val="0"/>
      </c:catAx>
      <c:spPr>
        <a:noFill/>
        <a:ln>
          <a:solidFill>
            <a:srgbClr val="A5A5A5"/>
          </a:solidFill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3608305297763324"/>
          <c:y val="0.92450942089696719"/>
          <c:w val="0.33550315618256954"/>
          <c:h val="4.5202708012143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2020 POPULATION PYRAMID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0435000771962326E-2"/>
          <c:y val="0.12251013366463373"/>
          <c:w val="0.84313300910915545"/>
          <c:h val="0.77001318347970382"/>
        </c:manualLayout>
      </c:layout>
      <c:barChart>
        <c:barDir val="bar"/>
        <c:grouping val="stacked"/>
        <c:varyColors val="0"/>
        <c:ser>
          <c:idx val="0"/>
          <c:order val="0"/>
          <c:tx>
            <c:v>Male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'South Carolina'!$DA$3:$DA$20</c:f>
              <c:numCache>
                <c:formatCode>0.00%</c:formatCode>
                <c:ptCount val="18"/>
                <c:pt idx="0">
                  <c:v>-2.8372381390636692E-2</c:v>
                </c:pt>
                <c:pt idx="1">
                  <c:v>-3.0176608431277504E-2</c:v>
                </c:pt>
                <c:pt idx="2">
                  <c:v>-3.3079119945723115E-2</c:v>
                </c:pt>
                <c:pt idx="3">
                  <c:v>-3.2567301839563148E-2</c:v>
                </c:pt>
                <c:pt idx="4">
                  <c:v>-3.2435936491675942E-2</c:v>
                </c:pt>
                <c:pt idx="5">
                  <c:v>-3.2210432474605463E-2</c:v>
                </c:pt>
                <c:pt idx="6">
                  <c:v>-3.1768974740236718E-2</c:v>
                </c:pt>
                <c:pt idx="7">
                  <c:v>-3.0651784570964478E-2</c:v>
                </c:pt>
                <c:pt idx="8">
                  <c:v>-2.9097034748863174E-2</c:v>
                </c:pt>
                <c:pt idx="9">
                  <c:v>-2.9643350876649304E-2</c:v>
                </c:pt>
                <c:pt idx="10">
                  <c:v>-3.0641064846730359E-2</c:v>
                </c:pt>
                <c:pt idx="11">
                  <c:v>-3.2655008674205947E-2</c:v>
                </c:pt>
                <c:pt idx="12">
                  <c:v>-3.1454984272215505E-2</c:v>
                </c:pt>
                <c:pt idx="13">
                  <c:v>-2.8142784387949548E-2</c:v>
                </c:pt>
                <c:pt idx="14">
                  <c:v>-2.4240414958576061E-2</c:v>
                </c:pt>
                <c:pt idx="15">
                  <c:v>-1.5348501158412381E-2</c:v>
                </c:pt>
                <c:pt idx="16">
                  <c:v>-8.3814600225426052E-3</c:v>
                </c:pt>
                <c:pt idx="17">
                  <c:v>-5.8030739881213761E-3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DF-4AEC-88AE-75E7A358E716}"/>
            </c:ext>
          </c:extLst>
        </c:ser>
        <c:ser>
          <c:idx val="1"/>
          <c:order val="1"/>
          <c:tx>
            <c:v>Female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'South Carolina'!$B$3:$B$20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'South Carolina'!$DD$3:$DD$20</c:f>
              <c:numCache>
                <c:formatCode>0.00%</c:formatCode>
                <c:ptCount val="18"/>
                <c:pt idx="0">
                  <c:v>2.7117978751167719E-2</c:v>
                </c:pt>
                <c:pt idx="1">
                  <c:v>2.8984575096443411E-2</c:v>
                </c:pt>
                <c:pt idx="2">
                  <c:v>3.1972649500684992E-2</c:v>
                </c:pt>
                <c:pt idx="3">
                  <c:v>3.1136121202269697E-2</c:v>
                </c:pt>
                <c:pt idx="4">
                  <c:v>3.0802250518396117E-2</c:v>
                </c:pt>
                <c:pt idx="5">
                  <c:v>3.2904290988668469E-2</c:v>
                </c:pt>
                <c:pt idx="6">
                  <c:v>3.3442421145221272E-2</c:v>
                </c:pt>
                <c:pt idx="7">
                  <c:v>3.2027417546317494E-2</c:v>
                </c:pt>
                <c:pt idx="8">
                  <c:v>3.0539519822621698E-2</c:v>
                </c:pt>
                <c:pt idx="9">
                  <c:v>3.1085835950407828E-2</c:v>
                </c:pt>
                <c:pt idx="10">
                  <c:v>3.2276504956703034E-2</c:v>
                </c:pt>
                <c:pt idx="11">
                  <c:v>3.5521073126255548E-2</c:v>
                </c:pt>
                <c:pt idx="12">
                  <c:v>3.515348403706374E-2</c:v>
                </c:pt>
                <c:pt idx="13">
                  <c:v>3.288908847066372E-2</c:v>
                </c:pt>
                <c:pt idx="14">
                  <c:v>2.7840488164547376E-2</c:v>
                </c:pt>
                <c:pt idx="15">
                  <c:v>1.8215735034923887E-2</c:v>
                </c:pt>
                <c:pt idx="16">
                  <c:v>1.1008766980286817E-2</c:v>
                </c:pt>
                <c:pt idx="17">
                  <c:v>1.0411580888407865E-2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DF-4AEC-88AE-75E7A358E7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8593119"/>
        <c:axId val="298594783"/>
      </c:barChart>
      <c:catAx>
        <c:axId val="298593119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594783"/>
        <c:crosses val="autoZero"/>
        <c:auto val="1"/>
        <c:lblAlgn val="ctr"/>
        <c:lblOffset val="100"/>
        <c:noMultiLvlLbl val="0"/>
      </c:catAx>
      <c:valAx>
        <c:axId val="298594783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593119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012274201018991"/>
          <c:y val="0.93814296182312762"/>
          <c:w val="0.19112706499922805"/>
          <c:h val="4.77183629328911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SC POPULATION CHANGE BY</a:t>
            </a:r>
            <a:r>
              <a:rPr lang="en-US" sz="1800" baseline="0" dirty="0"/>
              <a:t> COMPONENT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859077165572586E-2"/>
          <c:y val="8.6074309510239269E-2"/>
          <c:w val="0.92890225068042021"/>
          <c:h val="0.70932528310993059"/>
        </c:manualLayout>
      </c:layout>
      <c:areaChart>
        <c:grouping val="stacked"/>
        <c:varyColors val="0"/>
        <c:ser>
          <c:idx val="0"/>
          <c:order val="0"/>
          <c:tx>
            <c:v>Natural Increase</c:v>
          </c:tx>
          <c:spPr>
            <a:solidFill>
              <a:srgbClr val="4472C4">
                <a:lumMod val="75000"/>
              </a:srgbClr>
            </a:solidFill>
            <a:ln>
              <a:noFill/>
            </a:ln>
            <a:effectLst/>
          </c:spPr>
          <c:cat>
            <c:numRef>
              <c:f>COMP_POP_CHG_00_20_wide!$G$2:$G$23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COMP_POP_CHG_00_20_wide!$H$2:$H$23</c:f>
              <c:numCache>
                <c:formatCode>General</c:formatCode>
                <c:ptCount val="22"/>
                <c:pt idx="0">
                  <c:v>4667</c:v>
                </c:pt>
                <c:pt idx="1">
                  <c:v>19139</c:v>
                </c:pt>
                <c:pt idx="2">
                  <c:v>18103</c:v>
                </c:pt>
                <c:pt idx="3">
                  <c:v>17159</c:v>
                </c:pt>
                <c:pt idx="4">
                  <c:v>18306</c:v>
                </c:pt>
                <c:pt idx="5">
                  <c:v>18676</c:v>
                </c:pt>
                <c:pt idx="6">
                  <c:v>20858</c:v>
                </c:pt>
                <c:pt idx="7">
                  <c:v>23690</c:v>
                </c:pt>
                <c:pt idx="8">
                  <c:v>24232</c:v>
                </c:pt>
                <c:pt idx="9">
                  <c:v>21031</c:v>
                </c:pt>
                <c:pt idx="10">
                  <c:v>21936</c:v>
                </c:pt>
                <c:pt idx="11">
                  <c:v>15447</c:v>
                </c:pt>
                <c:pt idx="12">
                  <c:v>15477</c:v>
                </c:pt>
                <c:pt idx="13">
                  <c:v>11917</c:v>
                </c:pt>
                <c:pt idx="14">
                  <c:v>12779</c:v>
                </c:pt>
                <c:pt idx="15">
                  <c:v>11415</c:v>
                </c:pt>
                <c:pt idx="16">
                  <c:v>10595</c:v>
                </c:pt>
                <c:pt idx="17">
                  <c:v>7995</c:v>
                </c:pt>
                <c:pt idx="18">
                  <c:v>6564</c:v>
                </c:pt>
                <c:pt idx="19">
                  <c:v>5319</c:v>
                </c:pt>
                <c:pt idx="20">
                  <c:v>803</c:v>
                </c:pt>
                <c:pt idx="21">
                  <c:v>-7807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E7-4655-A289-772B370E5151}"/>
            </c:ext>
          </c:extLst>
        </c:ser>
        <c:ser>
          <c:idx val="1"/>
          <c:order val="1"/>
          <c:tx>
            <c:v>Net Migration</c:v>
          </c:tx>
          <c:spPr>
            <a:solidFill>
              <a:srgbClr val="5B9BD5">
                <a:lumMod val="40000"/>
                <a:lumOff val="60000"/>
              </a:srgbClr>
            </a:solidFill>
            <a:ln>
              <a:noFill/>
            </a:ln>
            <a:effectLst/>
          </c:spPr>
          <c:cat>
            <c:numRef>
              <c:f>COMP_POP_CHG_00_20_wide!$G$2:$G$23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COMP_POP_CHG_00_20_wide!$I$2:$I$23</c:f>
              <c:numCache>
                <c:formatCode>General</c:formatCode>
                <c:ptCount val="22"/>
                <c:pt idx="0">
                  <c:v>7355</c:v>
                </c:pt>
                <c:pt idx="1">
                  <c:v>20696</c:v>
                </c:pt>
                <c:pt idx="2">
                  <c:v>23270</c:v>
                </c:pt>
                <c:pt idx="3">
                  <c:v>23413</c:v>
                </c:pt>
                <c:pt idx="4">
                  <c:v>39658</c:v>
                </c:pt>
                <c:pt idx="5">
                  <c:v>37784</c:v>
                </c:pt>
                <c:pt idx="6">
                  <c:v>63292</c:v>
                </c:pt>
                <c:pt idx="7">
                  <c:v>59140</c:v>
                </c:pt>
                <c:pt idx="8">
                  <c:v>56085</c:v>
                </c:pt>
                <c:pt idx="9">
                  <c:v>35301</c:v>
                </c:pt>
                <c:pt idx="10">
                  <c:v>31171</c:v>
                </c:pt>
                <c:pt idx="11">
                  <c:v>21291</c:v>
                </c:pt>
                <c:pt idx="12">
                  <c:v>30410</c:v>
                </c:pt>
                <c:pt idx="13">
                  <c:v>35044</c:v>
                </c:pt>
                <c:pt idx="14">
                  <c:v>46836</c:v>
                </c:pt>
                <c:pt idx="15">
                  <c:v>57183</c:v>
                </c:pt>
                <c:pt idx="16">
                  <c:v>56257</c:v>
                </c:pt>
                <c:pt idx="17">
                  <c:v>55923</c:v>
                </c:pt>
                <c:pt idx="18">
                  <c:v>57942</c:v>
                </c:pt>
                <c:pt idx="19">
                  <c:v>60743</c:v>
                </c:pt>
                <c:pt idx="20">
                  <c:v>59694</c:v>
                </c:pt>
                <c:pt idx="21">
                  <c:v>67971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E7-4655-A289-772B370E5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3175" cap="flat" cmpd="sng" algn="ctr">
              <a:solidFill>
                <a:schemeClr val="accent3"/>
              </a:solidFill>
              <a:round/>
            </a:ln>
            <a:effectLst/>
          </c:spPr>
        </c:dropLines>
        <c:axId val="2096166767"/>
        <c:axId val="2096164271"/>
      </c:areaChart>
      <c:catAx>
        <c:axId val="20961667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5875" cap="flat" cmpd="sng" algn="ctr">
            <a:solidFill>
              <a:srgbClr val="A5A5A5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164271"/>
        <c:crosses val="autoZero"/>
        <c:auto val="1"/>
        <c:lblAlgn val="ctr"/>
        <c:lblOffset val="100"/>
        <c:noMultiLvlLbl val="0"/>
      </c:catAx>
      <c:valAx>
        <c:axId val="2096164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166767"/>
        <c:crosses val="autoZero"/>
        <c:crossBetween val="midCat"/>
      </c:valAx>
      <c:spPr>
        <a:noFill/>
        <a:ln>
          <a:solidFill>
            <a:schemeClr val="accent3"/>
          </a:solidFill>
        </a:ln>
        <a:effectLst/>
      </c:spPr>
    </c:plotArea>
    <c:legend>
      <c:legendPos val="b"/>
      <c:layout>
        <c:manualLayout>
          <c:xMode val="edge"/>
          <c:yMode val="edge"/>
          <c:x val="0.39778167674692844"/>
          <c:y val="0.92133561440529321"/>
          <c:w val="0.2044367245318445"/>
          <c:h val="3.76873971032531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SC POPULATION BY AGE RANGE</a:t>
            </a:r>
          </a:p>
          <a:p>
            <a:pPr>
              <a:defRPr sz="1800"/>
            </a:pPr>
            <a:r>
              <a:rPr lang="en-US" sz="1800" dirty="0"/>
              <a:t>Estimates</a:t>
            </a:r>
            <a:r>
              <a:rPr lang="en-US" sz="1800" baseline="0" dirty="0"/>
              <a:t> and Projections</a:t>
            </a:r>
            <a:endParaRPr lang="en-US" sz="1800" dirty="0"/>
          </a:p>
        </c:rich>
      </c:tx>
      <c:layout>
        <c:manualLayout>
          <c:xMode val="edge"/>
          <c:yMode val="edge"/>
          <c:x val="0.3574365704286963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439708623378604E-2"/>
          <c:y val="0.13239780973806081"/>
          <c:w val="0.86926699379968786"/>
          <c:h val="0.710420328301132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0 to 17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Sheet1!$A$12:$A$22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Sheet1!$C$12:$C$22</c:f>
              <c:numCache>
                <c:formatCode>General</c:formatCode>
                <c:ptCount val="11"/>
                <c:pt idx="0">
                  <c:v>1118116</c:v>
                </c:pt>
                <c:pt idx="1">
                  <c:v>1119977.4136000001</c:v>
                </c:pt>
                <c:pt idx="2">
                  <c:v>1121838.8271000001</c:v>
                </c:pt>
                <c:pt idx="3">
                  <c:v>1123700.2407</c:v>
                </c:pt>
                <c:pt idx="4">
                  <c:v>1125561.6543000001</c:v>
                </c:pt>
                <c:pt idx="5">
                  <c:v>1127423.0678000001</c:v>
                </c:pt>
                <c:pt idx="6">
                  <c:v>1127635.6321</c:v>
                </c:pt>
                <c:pt idx="7">
                  <c:v>1127848.1964</c:v>
                </c:pt>
                <c:pt idx="8">
                  <c:v>1128060.7607</c:v>
                </c:pt>
                <c:pt idx="9">
                  <c:v>1128273.3251</c:v>
                </c:pt>
                <c:pt idx="10">
                  <c:v>1128485.8894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D2-431D-BFAC-2D8AFAB802E7}"/>
            </c:ext>
          </c:extLst>
        </c:ser>
        <c:ser>
          <c:idx val="1"/>
          <c:order val="1"/>
          <c:tx>
            <c:strRef>
              <c:f>Sheet1!$B$23</c:f>
              <c:strCache>
                <c:ptCount val="1"/>
                <c:pt idx="0">
                  <c:v>18 to 64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Sheet1!$A$12:$A$22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Sheet1!$C$33:$C$43</c:f>
              <c:numCache>
                <c:formatCode>General</c:formatCode>
                <c:ptCount val="11"/>
                <c:pt idx="0">
                  <c:v>3077374</c:v>
                </c:pt>
                <c:pt idx="1">
                  <c:v>3092426.7560999999</c:v>
                </c:pt>
                <c:pt idx="2">
                  <c:v>3107479.5122000002</c:v>
                </c:pt>
                <c:pt idx="3">
                  <c:v>3122532.2683999999</c:v>
                </c:pt>
                <c:pt idx="4">
                  <c:v>3137585.0244999998</c:v>
                </c:pt>
                <c:pt idx="5">
                  <c:v>3152637.7806000002</c:v>
                </c:pt>
                <c:pt idx="6">
                  <c:v>3171050.5430000001</c:v>
                </c:pt>
                <c:pt idx="7">
                  <c:v>3189463.3054999998</c:v>
                </c:pt>
                <c:pt idx="8">
                  <c:v>3207876.068</c:v>
                </c:pt>
                <c:pt idx="9">
                  <c:v>3226288.8303999999</c:v>
                </c:pt>
                <c:pt idx="10">
                  <c:v>3244701.5929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D2-431D-BFAC-2D8AFAB802E7}"/>
            </c:ext>
          </c:extLst>
        </c:ser>
        <c:ser>
          <c:idx val="2"/>
          <c:order val="2"/>
          <c:tx>
            <c:strRef>
              <c:f>Sheet1!$B$54</c:f>
              <c:strCache>
                <c:ptCount val="1"/>
                <c:pt idx="0">
                  <c:v>65+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Sheet1!$A$12:$A$22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Sheet1!$C$54:$C$64</c:f>
              <c:numCache>
                <c:formatCode>General</c:formatCode>
                <c:ptCount val="11"/>
                <c:pt idx="0">
                  <c:v>935239</c:v>
                </c:pt>
                <c:pt idx="1">
                  <c:v>965469.38492999994</c:v>
                </c:pt>
                <c:pt idx="2">
                  <c:v>995699.76986</c:v>
                </c:pt>
                <c:pt idx="3">
                  <c:v>1025930.1548</c:v>
                </c:pt>
                <c:pt idx="4">
                  <c:v>1056160.5397000001</c:v>
                </c:pt>
                <c:pt idx="5">
                  <c:v>1086390.9247000001</c:v>
                </c:pt>
                <c:pt idx="6">
                  <c:v>1114823.5645999999</c:v>
                </c:pt>
                <c:pt idx="7">
                  <c:v>1143256.2046000001</c:v>
                </c:pt>
                <c:pt idx="8">
                  <c:v>1171688.8446</c:v>
                </c:pt>
                <c:pt idx="9">
                  <c:v>1200121.4845</c:v>
                </c:pt>
                <c:pt idx="10">
                  <c:v>1228554.1244999999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D2-431D-BFAC-2D8AFAB80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8779135"/>
        <c:axId val="2108784959"/>
      </c:lineChart>
      <c:catAx>
        <c:axId val="21087791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784959"/>
        <c:crosses val="autoZero"/>
        <c:auto val="1"/>
        <c:lblAlgn val="ctr"/>
        <c:lblOffset val="100"/>
        <c:noMultiLvlLbl val="0"/>
      </c:catAx>
      <c:valAx>
        <c:axId val="2108784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779135"/>
        <c:crosses val="autoZero"/>
        <c:crossBetween val="between"/>
      </c:valAx>
      <c:spPr>
        <a:noFill/>
        <a:ln>
          <a:solidFill>
            <a:schemeClr val="accent3"/>
          </a:solidFill>
        </a:ln>
        <a:effectLst/>
      </c:spPr>
    </c:plotArea>
    <c:legend>
      <c:legendPos val="b"/>
      <c:layout>
        <c:manualLayout>
          <c:xMode val="edge"/>
          <c:yMode val="edge"/>
          <c:x val="0.38116236829092015"/>
          <c:y val="0.90718418936495171"/>
          <c:w val="0.21930167380706017"/>
          <c:h val="4.1340479679430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SC</a:t>
            </a:r>
            <a:r>
              <a:rPr lang="en-US" sz="1800" baseline="0" dirty="0"/>
              <a:t> </a:t>
            </a:r>
            <a:r>
              <a:rPr lang="en-US" sz="1800" dirty="0"/>
              <a:t>WORKING</a:t>
            </a:r>
            <a:r>
              <a:rPr lang="en-US" sz="1800" baseline="0" dirty="0"/>
              <a:t> AGE POPULATION (18-64)</a:t>
            </a:r>
          </a:p>
          <a:p>
            <a:pPr>
              <a:defRPr sz="1800"/>
            </a:pPr>
            <a:r>
              <a:rPr lang="en-US" sz="1400" baseline="0" dirty="0"/>
              <a:t>as a Percentage of Total Population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80691543991784E-2"/>
          <c:y val="0.14760169029590972"/>
          <c:w val="0.92508444596599337"/>
          <c:h val="0.6967463853467849"/>
        </c:manualLayout>
      </c:layout>
      <c:lineChart>
        <c:grouping val="standard"/>
        <c:varyColors val="0"/>
        <c:ser>
          <c:idx val="0"/>
          <c:order val="0"/>
          <c:tx>
            <c:v>Estimates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8B-4A95-876B-EA2AA194ABBF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8B-4A95-876B-EA2AA194ABBF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8B-4A95-876B-EA2AA194ABBF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8B-4A95-876B-EA2AA194ABBF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148B-4A95-876B-EA2AA194ABBF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148B-4A95-876B-EA2AA194ABBF}"/>
              </c:ext>
            </c:extLst>
          </c:dPt>
          <c:cat>
            <c:numRef>
              <c:f>Sheet1!$A$86:$A$106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  <c:extLst/>
            </c:numRef>
          </c:cat>
          <c:val>
            <c:numRef>
              <c:f>(Sheet1!$C$86:$C$97,Sheet1!$D$98:$D$106)</c:f>
              <c:numCache>
                <c:formatCode>General</c:formatCode>
                <c:ptCount val="11"/>
                <c:pt idx="0">
                  <c:v>0.59979273899999996</c:v>
                </c:pt>
                <c:pt idx="1">
                  <c:v>0.59723875520000003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C-148B-4A95-876B-EA2AA194ABBF}"/>
            </c:ext>
          </c:extLst>
        </c:ser>
        <c:ser>
          <c:idx val="1"/>
          <c:order val="1"/>
          <c:tx>
            <c:v>Projections</c:v>
          </c:tx>
          <c:spPr>
            <a:ln w="28575" cap="rnd">
              <a:solidFill>
                <a:srgbClr val="4472C4"/>
              </a:solidFill>
              <a:prstDash val="solid"/>
              <a:round/>
            </a:ln>
            <a:effectLst/>
          </c:spPr>
          <c:marker>
            <c:symbol val="none"/>
          </c:marker>
          <c:cat>
            <c:strLit>
              <c:ptCount val="11"/>
              <c:pt idx="0">
                <c:v>2020</c:v>
              </c:pt>
              <c:pt idx="1">
                <c:v>2021</c:v>
              </c:pt>
              <c:pt idx="2">
                <c:v>2022</c:v>
              </c:pt>
              <c:pt idx="3">
                <c:v>2023</c:v>
              </c:pt>
              <c:pt idx="4">
                <c:v>2024</c:v>
              </c:pt>
              <c:pt idx="5">
                <c:v>2025</c:v>
              </c:pt>
              <c:pt idx="6">
                <c:v>2026</c:v>
              </c:pt>
              <c:pt idx="7">
                <c:v>2027</c:v>
              </c:pt>
              <c:pt idx="8">
                <c:v>2028</c:v>
              </c:pt>
              <c:pt idx="9">
                <c:v>2029</c:v>
              </c:pt>
              <c:pt idx="10">
                <c:v>2030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(Sheet1!$D$86:$D$96,Sheet1!$C$97:$C$106)</c:f>
              <c:numCache>
                <c:formatCode>General</c:formatCode>
                <c:ptCount val="11"/>
                <c:pt idx="1">
                  <c:v>0.59723875520000003</c:v>
                </c:pt>
                <c:pt idx="2">
                  <c:v>0.59473085969999995</c:v>
                </c:pt>
                <c:pt idx="3">
                  <c:v>0.59226781630000003</c:v>
                </c:pt>
                <c:pt idx="4">
                  <c:v>0.58984843239999996</c:v>
                </c:pt>
                <c:pt idx="5">
                  <c:v>0.58747155740000001</c:v>
                </c:pt>
                <c:pt idx="6">
                  <c:v>0.58576611020000002</c:v>
                </c:pt>
                <c:pt idx="7">
                  <c:v>0.58409005749999998</c:v>
                </c:pt>
                <c:pt idx="8">
                  <c:v>0.58244264560000003</c:v>
                </c:pt>
                <c:pt idx="9">
                  <c:v>0.58082314660000001</c:v>
                </c:pt>
                <c:pt idx="10">
                  <c:v>0.5792308572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D-148B-4A95-876B-EA2AA194A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5671823"/>
        <c:axId val="2025675983"/>
      </c:lineChart>
      <c:catAx>
        <c:axId val="20256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675983"/>
        <c:crosses val="autoZero"/>
        <c:auto val="1"/>
        <c:lblAlgn val="ctr"/>
        <c:lblOffset val="100"/>
        <c:noMultiLvlLbl val="0"/>
      </c:catAx>
      <c:valAx>
        <c:axId val="2025675983"/>
        <c:scaling>
          <c:orientation val="minMax"/>
          <c:max val="0.6100000000000001"/>
          <c:min val="0.5700000000000000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671823"/>
        <c:crosses val="autoZero"/>
        <c:crossBetween val="between"/>
        <c:majorUnit val="1.0000000000000002E-2"/>
        <c:minorUnit val="5.000000000000001E-3"/>
      </c:valAx>
      <c:spPr>
        <a:noFill/>
        <a:ln>
          <a:solidFill>
            <a:schemeClr val="accent3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US MEDIAN</a:t>
            </a:r>
            <a:r>
              <a:rPr lang="en-US" sz="1800" baseline="0" dirty="0"/>
              <a:t> AGE OF THE LABOR FORCE BY SEX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424247494553988E-2"/>
          <c:y val="8.4845722204386756E-2"/>
          <c:w val="0.93533771934396781"/>
          <c:h val="0.761629758458710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numRef>
              <c:f>Sheet1!$B$2:$E$2</c:f>
              <c:numCache>
                <c:formatCode>General</c:formatCode>
                <c:ptCount val="4"/>
                <c:pt idx="0">
                  <c:v>2001</c:v>
                </c:pt>
                <c:pt idx="1">
                  <c:v>2011</c:v>
                </c:pt>
                <c:pt idx="2">
                  <c:v>2021</c:v>
                </c:pt>
                <c:pt idx="3">
                  <c:v>2031</c:v>
                </c:pt>
              </c:numCache>
            </c:numRef>
          </c:cat>
          <c:val>
            <c:numRef>
              <c:f>Sheet1!$B$4:$E$4</c:f>
              <c:numCache>
                <c:formatCode>#,##0.0</c:formatCode>
                <c:ptCount val="4"/>
                <c:pt idx="0">
                  <c:v>39.6</c:v>
                </c:pt>
                <c:pt idx="1">
                  <c:v>41.6</c:v>
                </c:pt>
                <c:pt idx="2">
                  <c:v>41.7</c:v>
                </c:pt>
                <c:pt idx="3">
                  <c:v>42.6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33-41B9-8414-1E166639B77D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E7E6E6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numRef>
              <c:f>Sheet1!$B$2:$E$2</c:f>
              <c:numCache>
                <c:formatCode>General</c:formatCode>
                <c:ptCount val="4"/>
                <c:pt idx="0">
                  <c:v>2001</c:v>
                </c:pt>
                <c:pt idx="1">
                  <c:v>2011</c:v>
                </c:pt>
                <c:pt idx="2">
                  <c:v>2021</c:v>
                </c:pt>
                <c:pt idx="3">
                  <c:v>2031</c:v>
                </c:pt>
              </c:numCache>
            </c:numRef>
          </c:cat>
          <c:val>
            <c:numRef>
              <c:f>Sheet1!$B$5:$E$5</c:f>
              <c:numCache>
                <c:formatCode>#,##0.0</c:formatCode>
                <c:ptCount val="4"/>
                <c:pt idx="0">
                  <c:v>39.700000000000003</c:v>
                </c:pt>
                <c:pt idx="1">
                  <c:v>42.2</c:v>
                </c:pt>
                <c:pt idx="2">
                  <c:v>41.7</c:v>
                </c:pt>
                <c:pt idx="3">
                  <c:v>42.7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33-41B9-8414-1E166639B7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5636639"/>
        <c:axId val="1815625823"/>
      </c:barChart>
      <c:catAx>
        <c:axId val="18156366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rgbClr val="A5A5A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625823"/>
        <c:crosses val="autoZero"/>
        <c:auto val="1"/>
        <c:lblAlgn val="ctr"/>
        <c:lblOffset val="100"/>
        <c:noMultiLvlLbl val="0"/>
      </c:catAx>
      <c:valAx>
        <c:axId val="1815625823"/>
        <c:scaling>
          <c:orientation val="minMax"/>
          <c:max val="45"/>
          <c:min val="35"/>
        </c:scaling>
        <c:delete val="0"/>
        <c:axPos val="l"/>
        <c:majorGridlines>
          <c:spPr>
            <a:ln w="9525" cap="flat" cmpd="sng" algn="ctr">
              <a:solidFill>
                <a:srgbClr val="A5A5A5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(Median Age)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in"/>
        <c:tickLblPos val="nextTo"/>
        <c:spPr>
          <a:noFill/>
          <a:ln>
            <a:solidFill>
              <a:srgbClr val="A5A5A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636639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484984213929782"/>
          <c:y val="0.91215340029035097"/>
          <c:w val="0.2872686294647952"/>
          <c:h val="3.6462615233219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TOTAL NONFARM EMPLOYMENT IN SOUTH CAROLINA</a:t>
            </a:r>
          </a:p>
        </c:rich>
      </c:tx>
      <c:layout>
        <c:manualLayout>
          <c:xMode val="edge"/>
          <c:yMode val="edge"/>
          <c:x val="0.32175378887353606"/>
          <c:y val="3.19715528702807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871598843744337E-2"/>
          <c:y val="0.12078560021398284"/>
          <c:w val="0.90410912182636582"/>
          <c:h val="0.61837846006055275"/>
        </c:manualLayout>
      </c:layout>
      <c:barChart>
        <c:barDir val="col"/>
        <c:grouping val="clustered"/>
        <c:varyColors val="0"/>
        <c:ser>
          <c:idx val="4"/>
          <c:order val="2"/>
          <c:tx>
            <c:strRef>
              <c:f>'Employment Dashboard'!$F$2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  <a:alpha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('Employment Dashboard'!$B$8:$B$14,'Employment Dashboard'!$B$16:$B$80)</c:f>
              <c:strCache>
                <c:ptCount val="60"/>
                <c:pt idx="0">
                  <c:v>Jun 2018</c:v>
                </c:pt>
                <c:pt idx="1">
                  <c:v>Jul 2018</c:v>
                </c:pt>
                <c:pt idx="2">
                  <c:v>Aug 2018</c:v>
                </c:pt>
                <c:pt idx="3">
                  <c:v>Sep 2018</c:v>
                </c:pt>
                <c:pt idx="4">
                  <c:v>Oct 2018</c:v>
                </c:pt>
                <c:pt idx="5">
                  <c:v>Nov 2018</c:v>
                </c:pt>
                <c:pt idx="6">
                  <c:v>Dec 2018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 2019</c:v>
                </c:pt>
                <c:pt idx="12">
                  <c:v>Jul 2019</c:v>
                </c:pt>
                <c:pt idx="13">
                  <c:v>Aug 2019</c:v>
                </c:pt>
                <c:pt idx="14">
                  <c:v>Sep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 2020</c:v>
                </c:pt>
                <c:pt idx="24">
                  <c:v>Jul 2020</c:v>
                </c:pt>
                <c:pt idx="25">
                  <c:v>Aug 2020</c:v>
                </c:pt>
                <c:pt idx="26">
                  <c:v>Sep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 2021</c:v>
                </c:pt>
                <c:pt idx="36">
                  <c:v>Jul 2021</c:v>
                </c:pt>
                <c:pt idx="37">
                  <c:v>Aug 2021</c:v>
                </c:pt>
                <c:pt idx="38">
                  <c:v>Sep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 2022</c:v>
                </c:pt>
                <c:pt idx="48">
                  <c:v>Jul 2022</c:v>
                </c:pt>
                <c:pt idx="49">
                  <c:v>Aug 2022</c:v>
                </c:pt>
                <c:pt idx="50">
                  <c:v>Sep 2022</c:v>
                </c:pt>
                <c:pt idx="51">
                  <c:v>Oct 2022</c:v>
                </c:pt>
                <c:pt idx="52">
                  <c:v>Nov 2022</c:v>
                </c:pt>
                <c:pt idx="53">
                  <c:v>Dec 2022</c:v>
                </c:pt>
                <c:pt idx="54">
                  <c:v>Jan 2023</c:v>
                </c:pt>
                <c:pt idx="55">
                  <c:v>Feb 2023</c:v>
                </c:pt>
                <c:pt idx="56">
                  <c:v>Mar 2023</c:v>
                </c:pt>
                <c:pt idx="57">
                  <c:v>Apr 2023</c:v>
                </c:pt>
                <c:pt idx="58">
                  <c:v>May 2023</c:v>
                </c:pt>
                <c:pt idx="59">
                  <c:v>Jun 2023</c:v>
                </c:pt>
              </c:strCache>
              <c:extLst/>
            </c:strRef>
          </c:cat>
          <c:val>
            <c:numRef>
              <c:f>('Employment Dashboard'!$F$8:$F$14,'Employment Dashboard'!$F$16:$F$80)</c:f>
              <c:numCache>
                <c:formatCode>General</c:formatCode>
                <c:ptCount val="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C5A-42B8-820E-0465A9E20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54489008"/>
        <c:axId val="854490672"/>
      </c:barChart>
      <c:lineChart>
        <c:grouping val="standard"/>
        <c:varyColors val="0"/>
        <c:ser>
          <c:idx val="0"/>
          <c:order val="0"/>
          <c:tx>
            <c:strRef>
              <c:f>'Employment Dashboard'!$C$2</c:f>
              <c:strCache>
                <c:ptCount val="1"/>
                <c:pt idx="0">
                  <c:v>Actual</c:v>
                </c:pt>
              </c:strCache>
            </c:strRef>
          </c:tx>
          <c:spPr>
            <a:ln w="31750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('Employment Dashboard'!$B$8:$B$14,'Employment Dashboard'!$B$16:$B$80)</c:f>
              <c:strCache>
                <c:ptCount val="60"/>
                <c:pt idx="0">
                  <c:v>Jun 2018</c:v>
                </c:pt>
                <c:pt idx="1">
                  <c:v>Jul 2018</c:v>
                </c:pt>
                <c:pt idx="2">
                  <c:v>Aug 2018</c:v>
                </c:pt>
                <c:pt idx="3">
                  <c:v>Sep 2018</c:v>
                </c:pt>
                <c:pt idx="4">
                  <c:v>Oct 2018</c:v>
                </c:pt>
                <c:pt idx="5">
                  <c:v>Nov 2018</c:v>
                </c:pt>
                <c:pt idx="6">
                  <c:v>Dec 2018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 2019</c:v>
                </c:pt>
                <c:pt idx="12">
                  <c:v>Jul 2019</c:v>
                </c:pt>
                <c:pt idx="13">
                  <c:v>Aug 2019</c:v>
                </c:pt>
                <c:pt idx="14">
                  <c:v>Sep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 2020</c:v>
                </c:pt>
                <c:pt idx="24">
                  <c:v>Jul 2020</c:v>
                </c:pt>
                <c:pt idx="25">
                  <c:v>Aug 2020</c:v>
                </c:pt>
                <c:pt idx="26">
                  <c:v>Sep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 2021</c:v>
                </c:pt>
                <c:pt idx="36">
                  <c:v>Jul 2021</c:v>
                </c:pt>
                <c:pt idx="37">
                  <c:v>Aug 2021</c:v>
                </c:pt>
                <c:pt idx="38">
                  <c:v>Sep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 2022</c:v>
                </c:pt>
                <c:pt idx="48">
                  <c:v>Jul 2022</c:v>
                </c:pt>
                <c:pt idx="49">
                  <c:v>Aug 2022</c:v>
                </c:pt>
                <c:pt idx="50">
                  <c:v>Sep 2022</c:v>
                </c:pt>
                <c:pt idx="51">
                  <c:v>Oct 2022</c:v>
                </c:pt>
                <c:pt idx="52">
                  <c:v>Nov 2022</c:v>
                </c:pt>
                <c:pt idx="53">
                  <c:v>Dec 2022</c:v>
                </c:pt>
                <c:pt idx="54">
                  <c:v>Jan 2023</c:v>
                </c:pt>
                <c:pt idx="55">
                  <c:v>Feb 2023</c:v>
                </c:pt>
                <c:pt idx="56">
                  <c:v>Mar 2023</c:v>
                </c:pt>
                <c:pt idx="57">
                  <c:v>Apr 2023</c:v>
                </c:pt>
                <c:pt idx="58">
                  <c:v>May 2023</c:v>
                </c:pt>
                <c:pt idx="59">
                  <c:v>Jun 2023</c:v>
                </c:pt>
              </c:strCache>
              <c:extLst/>
            </c:strRef>
          </c:cat>
          <c:val>
            <c:numRef>
              <c:f>('Employment Dashboard'!$C$8:$C$14,'Employment Dashboard'!$C$16:$C$80)</c:f>
              <c:numCache>
                <c:formatCode>General</c:formatCode>
                <c:ptCount val="60"/>
                <c:pt idx="0">
                  <c:v>2176.5</c:v>
                </c:pt>
                <c:pt idx="1">
                  <c:v>2154.9</c:v>
                </c:pt>
                <c:pt idx="2">
                  <c:v>2160.1999999999998</c:v>
                </c:pt>
                <c:pt idx="3">
                  <c:v>2147.6</c:v>
                </c:pt>
                <c:pt idx="4">
                  <c:v>2164.5</c:v>
                </c:pt>
                <c:pt idx="5">
                  <c:v>2181.6999999999998</c:v>
                </c:pt>
                <c:pt idx="6">
                  <c:v>2178.8000000000002</c:v>
                </c:pt>
                <c:pt idx="7">
                  <c:v>2154.8000000000002</c:v>
                </c:pt>
                <c:pt idx="8">
                  <c:v>2168</c:v>
                </c:pt>
                <c:pt idx="9">
                  <c:v>2190.1999999999998</c:v>
                </c:pt>
                <c:pt idx="10">
                  <c:v>2202.9</c:v>
                </c:pt>
                <c:pt idx="11">
                  <c:v>2205</c:v>
                </c:pt>
                <c:pt idx="12">
                  <c:v>2191.6999999999998</c:v>
                </c:pt>
                <c:pt idx="13">
                  <c:v>2198.4</c:v>
                </c:pt>
                <c:pt idx="14">
                  <c:v>2194.6</c:v>
                </c:pt>
                <c:pt idx="15">
                  <c:v>2200.1</c:v>
                </c:pt>
                <c:pt idx="16">
                  <c:v>2214.3000000000002</c:v>
                </c:pt>
                <c:pt idx="17">
                  <c:v>2212.1</c:v>
                </c:pt>
                <c:pt idx="18">
                  <c:v>2167</c:v>
                </c:pt>
                <c:pt idx="19">
                  <c:v>2175.1</c:v>
                </c:pt>
                <c:pt idx="20">
                  <c:v>2173.3000000000002</c:v>
                </c:pt>
                <c:pt idx="21">
                  <c:v>1896</c:v>
                </c:pt>
                <c:pt idx="22">
                  <c:v>1969.8</c:v>
                </c:pt>
                <c:pt idx="23">
                  <c:v>2039.5</c:v>
                </c:pt>
                <c:pt idx="24">
                  <c:v>2036.1</c:v>
                </c:pt>
                <c:pt idx="25">
                  <c:v>2072.9</c:v>
                </c:pt>
                <c:pt idx="26">
                  <c:v>2079.9</c:v>
                </c:pt>
                <c:pt idx="27">
                  <c:v>2109.5</c:v>
                </c:pt>
                <c:pt idx="28">
                  <c:v>2125.6999999999998</c:v>
                </c:pt>
                <c:pt idx="29">
                  <c:v>2134.6</c:v>
                </c:pt>
                <c:pt idx="30">
                  <c:v>2092.6999999999998</c:v>
                </c:pt>
                <c:pt idx="31">
                  <c:v>2108.1999999999998</c:v>
                </c:pt>
                <c:pt idx="32">
                  <c:v>2120.6</c:v>
                </c:pt>
                <c:pt idx="33">
                  <c:v>2135.1999999999998</c:v>
                </c:pt>
                <c:pt idx="34">
                  <c:v>2149.1999999999998</c:v>
                </c:pt>
                <c:pt idx="35">
                  <c:v>2148.6999999999998</c:v>
                </c:pt>
                <c:pt idx="36">
                  <c:v>2157.9</c:v>
                </c:pt>
                <c:pt idx="37">
                  <c:v>2162.9</c:v>
                </c:pt>
                <c:pt idx="38">
                  <c:v>2146.1999999999998</c:v>
                </c:pt>
                <c:pt idx="39">
                  <c:v>2164.5</c:v>
                </c:pt>
                <c:pt idx="40">
                  <c:v>2182.1999999999998</c:v>
                </c:pt>
                <c:pt idx="41">
                  <c:v>2186.6999999999998</c:v>
                </c:pt>
                <c:pt idx="42">
                  <c:v>2148.1</c:v>
                </c:pt>
                <c:pt idx="43">
                  <c:v>2183.4</c:v>
                </c:pt>
                <c:pt idx="44">
                  <c:v>2185.5</c:v>
                </c:pt>
                <c:pt idx="45">
                  <c:v>2199.1</c:v>
                </c:pt>
                <c:pt idx="46">
                  <c:v>2217.3000000000002</c:v>
                </c:pt>
                <c:pt idx="47">
                  <c:v>2229.6</c:v>
                </c:pt>
                <c:pt idx="48">
                  <c:v>2233.4</c:v>
                </c:pt>
                <c:pt idx="49">
                  <c:v>2243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FC5A-42B8-820E-0465A9E20FBD}"/>
            </c:ext>
          </c:extLst>
        </c:ser>
        <c:ser>
          <c:idx val="3"/>
          <c:order val="1"/>
          <c:tx>
            <c:strRef>
              <c:f>'Employment Dashboard'!$D$2</c:f>
              <c:strCache>
                <c:ptCount val="1"/>
                <c:pt idx="0">
                  <c:v>February Estimate</c:v>
                </c:pt>
              </c:strCache>
            </c:strRef>
          </c:tx>
          <c:spPr>
            <a:ln w="50800" cap="rnd">
              <a:solidFill>
                <a:schemeClr val="accent5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('Employment Dashboard'!$B$8:$B$14,'Employment Dashboard'!$B$16:$B$80)</c:f>
              <c:strCache>
                <c:ptCount val="60"/>
                <c:pt idx="0">
                  <c:v>Jun 2018</c:v>
                </c:pt>
                <c:pt idx="1">
                  <c:v>Jul 2018</c:v>
                </c:pt>
                <c:pt idx="2">
                  <c:v>Aug 2018</c:v>
                </c:pt>
                <c:pt idx="3">
                  <c:v>Sep 2018</c:v>
                </c:pt>
                <c:pt idx="4">
                  <c:v>Oct 2018</c:v>
                </c:pt>
                <c:pt idx="5">
                  <c:v>Nov 2018</c:v>
                </c:pt>
                <c:pt idx="6">
                  <c:v>Dec 2018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 2019</c:v>
                </c:pt>
                <c:pt idx="12">
                  <c:v>Jul 2019</c:v>
                </c:pt>
                <c:pt idx="13">
                  <c:v>Aug 2019</c:v>
                </c:pt>
                <c:pt idx="14">
                  <c:v>Sep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 2020</c:v>
                </c:pt>
                <c:pt idx="24">
                  <c:v>Jul 2020</c:v>
                </c:pt>
                <c:pt idx="25">
                  <c:v>Aug 2020</c:v>
                </c:pt>
                <c:pt idx="26">
                  <c:v>Sep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 2021</c:v>
                </c:pt>
                <c:pt idx="36">
                  <c:v>Jul 2021</c:v>
                </c:pt>
                <c:pt idx="37">
                  <c:v>Aug 2021</c:v>
                </c:pt>
                <c:pt idx="38">
                  <c:v>Sep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 2022</c:v>
                </c:pt>
                <c:pt idx="48">
                  <c:v>Jul 2022</c:v>
                </c:pt>
                <c:pt idx="49">
                  <c:v>Aug 2022</c:v>
                </c:pt>
                <c:pt idx="50">
                  <c:v>Sep 2022</c:v>
                </c:pt>
                <c:pt idx="51">
                  <c:v>Oct 2022</c:v>
                </c:pt>
                <c:pt idx="52">
                  <c:v>Nov 2022</c:v>
                </c:pt>
                <c:pt idx="53">
                  <c:v>Dec 2022</c:v>
                </c:pt>
                <c:pt idx="54">
                  <c:v>Jan 2023</c:v>
                </c:pt>
                <c:pt idx="55">
                  <c:v>Feb 2023</c:v>
                </c:pt>
                <c:pt idx="56">
                  <c:v>Mar 2023</c:v>
                </c:pt>
                <c:pt idx="57">
                  <c:v>Apr 2023</c:v>
                </c:pt>
                <c:pt idx="58">
                  <c:v>May 2023</c:v>
                </c:pt>
                <c:pt idx="59">
                  <c:v>Jun 2023</c:v>
                </c:pt>
              </c:strCache>
              <c:extLst/>
            </c:strRef>
          </c:cat>
          <c:val>
            <c:numRef>
              <c:f>('Employment Dashboard'!$D$8:$D$14,'Employment Dashboard'!$D$16:$D$80)</c:f>
              <c:numCache>
                <c:formatCode>General</c:formatCode>
                <c:ptCount val="6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2178.1999999999998</c:v>
                </c:pt>
                <c:pt idx="41">
                  <c:v>2178.5951235606935</c:v>
                </c:pt>
                <c:pt idx="42">
                  <c:v>2135.5203120830911</c:v>
                </c:pt>
                <c:pt idx="43">
                  <c:v>2152.0312539653792</c:v>
                </c:pt>
                <c:pt idx="44">
                  <c:v>2168.6707263796757</c:v>
                </c:pt>
                <c:pt idx="45">
                  <c:v>2189.1474683954916</c:v>
                </c:pt>
                <c:pt idx="46">
                  <c:v>2202.0224675522995</c:v>
                </c:pt>
                <c:pt idx="47">
                  <c:v>2205.3000000000002</c:v>
                </c:pt>
                <c:pt idx="48">
                  <c:v>2193.0197938516831</c:v>
                </c:pt>
                <c:pt idx="49">
                  <c:v>2198.5659961413512</c:v>
                </c:pt>
                <c:pt idx="50">
                  <c:v>2196.8827096896594</c:v>
                </c:pt>
                <c:pt idx="51">
                  <c:v>2205.9044512239475</c:v>
                </c:pt>
                <c:pt idx="52">
                  <c:v>2223.6352717675391</c:v>
                </c:pt>
                <c:pt idx="53">
                  <c:v>2224.3456211554681</c:v>
                </c:pt>
                <c:pt idx="54">
                  <c:v>2180.366238636836</c:v>
                </c:pt>
                <c:pt idx="55">
                  <c:v>2197.2239102986518</c:v>
                </c:pt>
                <c:pt idx="56">
                  <c:v>2214.2128116336489</c:v>
                </c:pt>
                <c:pt idx="57">
                  <c:v>2235.119565231797</c:v>
                </c:pt>
                <c:pt idx="58">
                  <c:v>2248.2649393708975</c:v>
                </c:pt>
                <c:pt idx="59">
                  <c:v>2251.6113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FC5A-42B8-820E-0465A9E20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5632831"/>
        <c:axId val="931498639"/>
        <c:extLst/>
      </c:lineChart>
      <c:catAx>
        <c:axId val="10356328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;@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1498639"/>
        <c:crosses val="autoZero"/>
        <c:auto val="1"/>
        <c:lblAlgn val="ctr"/>
        <c:lblOffset val="100"/>
        <c:tickLblSkip val="3"/>
        <c:tickMarkSkip val="12"/>
        <c:noMultiLvlLbl val="0"/>
      </c:catAx>
      <c:valAx>
        <c:axId val="931498639"/>
        <c:scaling>
          <c:orientation val="minMax"/>
          <c:max val="2350"/>
          <c:min val="1850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(All Employees, in Thousands)</a:t>
                </a:r>
              </a:p>
            </c:rich>
          </c:tx>
          <c:layout>
            <c:manualLayout>
              <c:xMode val="edge"/>
              <c:yMode val="edge"/>
              <c:x val="1.0386473429951689E-2"/>
              <c:y val="0.312231546793456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632831"/>
        <c:crosses val="autoZero"/>
        <c:crossBetween val="between"/>
      </c:valAx>
      <c:valAx>
        <c:axId val="854490672"/>
        <c:scaling>
          <c:orientation val="minMax"/>
          <c:max val="1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489008"/>
        <c:crosses val="max"/>
        <c:crossBetween val="between"/>
      </c:valAx>
      <c:catAx>
        <c:axId val="854489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4490672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accent3"/>
          </a:solidFill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181825097949714"/>
          <c:y val="0.89992174555973525"/>
          <c:w val="0.43636349804100577"/>
          <c:h val="5.6212593028338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SOUTH CAROLINA EMPLOYMENT BY INDUSTRY</a:t>
            </a:r>
            <a:r>
              <a:rPr lang="en-US" sz="1800" baseline="0" dirty="0"/>
              <a:t> </a:t>
            </a:r>
            <a:r>
              <a:rPr lang="en-US" sz="1800" dirty="0"/>
              <a:t>SECTOR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201260570240821E-2"/>
          <c:y val="8.8996562201486301E-2"/>
          <c:w val="0.76306153780750607"/>
          <c:h val="0.78255423315457362"/>
        </c:manualLayout>
      </c:layout>
      <c:lineChart>
        <c:grouping val="standard"/>
        <c:varyColors val="0"/>
        <c:ser>
          <c:idx val="5"/>
          <c:order val="0"/>
          <c:tx>
            <c:v>Trade, Transportation, and Utilities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Sheet1!$F$8:$F$52</c:f>
              <c:numCache>
                <c:formatCode>0.0</c:formatCode>
                <c:ptCount val="45"/>
                <c:pt idx="0">
                  <c:v>405.9</c:v>
                </c:pt>
                <c:pt idx="1">
                  <c:v>405.9</c:v>
                </c:pt>
                <c:pt idx="2">
                  <c:v>406.6</c:v>
                </c:pt>
                <c:pt idx="3">
                  <c:v>407.8</c:v>
                </c:pt>
                <c:pt idx="4">
                  <c:v>408.2</c:v>
                </c:pt>
                <c:pt idx="5">
                  <c:v>408.6</c:v>
                </c:pt>
                <c:pt idx="6">
                  <c:v>409.8</c:v>
                </c:pt>
                <c:pt idx="7">
                  <c:v>409.9</c:v>
                </c:pt>
                <c:pt idx="8">
                  <c:v>410.6</c:v>
                </c:pt>
                <c:pt idx="9">
                  <c:v>410</c:v>
                </c:pt>
                <c:pt idx="10">
                  <c:v>409.9</c:v>
                </c:pt>
                <c:pt idx="11">
                  <c:v>409.8</c:v>
                </c:pt>
                <c:pt idx="12">
                  <c:v>412.1</c:v>
                </c:pt>
                <c:pt idx="13">
                  <c:v>410.4</c:v>
                </c:pt>
                <c:pt idx="14">
                  <c:v>409.6</c:v>
                </c:pt>
                <c:pt idx="15">
                  <c:v>372.7</c:v>
                </c:pt>
                <c:pt idx="16">
                  <c:v>383.2</c:v>
                </c:pt>
                <c:pt idx="17">
                  <c:v>396.3</c:v>
                </c:pt>
                <c:pt idx="18">
                  <c:v>397.5</c:v>
                </c:pt>
                <c:pt idx="19">
                  <c:v>402.7</c:v>
                </c:pt>
                <c:pt idx="20">
                  <c:v>405.5</c:v>
                </c:pt>
                <c:pt idx="21">
                  <c:v>409.4</c:v>
                </c:pt>
                <c:pt idx="22">
                  <c:v>410.7</c:v>
                </c:pt>
                <c:pt idx="23">
                  <c:v>412.7</c:v>
                </c:pt>
                <c:pt idx="24">
                  <c:v>411.5</c:v>
                </c:pt>
                <c:pt idx="25">
                  <c:v>411.8</c:v>
                </c:pt>
                <c:pt idx="26">
                  <c:v>412.5</c:v>
                </c:pt>
                <c:pt idx="27">
                  <c:v>412.6</c:v>
                </c:pt>
                <c:pt idx="28">
                  <c:v>413.3</c:v>
                </c:pt>
                <c:pt idx="29">
                  <c:v>412.6</c:v>
                </c:pt>
                <c:pt idx="30">
                  <c:v>413.9</c:v>
                </c:pt>
                <c:pt idx="31">
                  <c:v>413.3</c:v>
                </c:pt>
                <c:pt idx="32">
                  <c:v>412.5</c:v>
                </c:pt>
                <c:pt idx="33">
                  <c:v>415.7</c:v>
                </c:pt>
                <c:pt idx="34">
                  <c:v>417.8</c:v>
                </c:pt>
                <c:pt idx="35">
                  <c:v>420.9</c:v>
                </c:pt>
                <c:pt idx="36">
                  <c:v>425.9</c:v>
                </c:pt>
                <c:pt idx="37">
                  <c:v>429.8</c:v>
                </c:pt>
                <c:pt idx="38">
                  <c:v>429.2</c:v>
                </c:pt>
                <c:pt idx="39">
                  <c:v>431.3</c:v>
                </c:pt>
                <c:pt idx="40">
                  <c:v>432.4</c:v>
                </c:pt>
                <c:pt idx="41">
                  <c:v>434.3</c:v>
                </c:pt>
                <c:pt idx="42">
                  <c:v>436.6</c:v>
                </c:pt>
                <c:pt idx="43">
                  <c:v>439</c:v>
                </c:pt>
                <c:pt idx="44">
                  <c:v>435.6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CE-4B9E-98EA-42A4E109C567}"/>
            </c:ext>
          </c:extLst>
        </c:ser>
        <c:ser>
          <c:idx val="0"/>
          <c:order val="1"/>
          <c:tx>
            <c:v>Government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Sheet1!$A$8:$A$52</c:f>
              <c:numCache>
                <c:formatCode>mm/dd/yyyy</c:formatCode>
                <c:ptCount val="45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</c:numCache>
            </c:numRef>
          </c:cat>
          <c:val>
            <c:numRef>
              <c:f>Sheet1!$R$8:$R$52</c:f>
              <c:numCache>
                <c:formatCode>0.0</c:formatCode>
                <c:ptCount val="45"/>
                <c:pt idx="0">
                  <c:v>369.2</c:v>
                </c:pt>
                <c:pt idx="1">
                  <c:v>370.4</c:v>
                </c:pt>
                <c:pt idx="2">
                  <c:v>370.9</c:v>
                </c:pt>
                <c:pt idx="3">
                  <c:v>373.6</c:v>
                </c:pt>
                <c:pt idx="4">
                  <c:v>374.1</c:v>
                </c:pt>
                <c:pt idx="5">
                  <c:v>373.9</c:v>
                </c:pt>
                <c:pt idx="6">
                  <c:v>373</c:v>
                </c:pt>
                <c:pt idx="7">
                  <c:v>374.7</c:v>
                </c:pt>
                <c:pt idx="8">
                  <c:v>374.3</c:v>
                </c:pt>
                <c:pt idx="9">
                  <c:v>377.1</c:v>
                </c:pt>
                <c:pt idx="10">
                  <c:v>376.7</c:v>
                </c:pt>
                <c:pt idx="11">
                  <c:v>376.8</c:v>
                </c:pt>
                <c:pt idx="12">
                  <c:v>377.5</c:v>
                </c:pt>
                <c:pt idx="13">
                  <c:v>378.4</c:v>
                </c:pt>
                <c:pt idx="14">
                  <c:v>378.8</c:v>
                </c:pt>
                <c:pt idx="15">
                  <c:v>363.8</c:v>
                </c:pt>
                <c:pt idx="16">
                  <c:v>359.3</c:v>
                </c:pt>
                <c:pt idx="17">
                  <c:v>355.1</c:v>
                </c:pt>
                <c:pt idx="18">
                  <c:v>352.5</c:v>
                </c:pt>
                <c:pt idx="19">
                  <c:v>365.8</c:v>
                </c:pt>
                <c:pt idx="20">
                  <c:v>364.2</c:v>
                </c:pt>
                <c:pt idx="21">
                  <c:v>364.2</c:v>
                </c:pt>
                <c:pt idx="22">
                  <c:v>363.5</c:v>
                </c:pt>
                <c:pt idx="23">
                  <c:v>364.2</c:v>
                </c:pt>
                <c:pt idx="24">
                  <c:v>365.7</c:v>
                </c:pt>
                <c:pt idx="25">
                  <c:v>365.4</c:v>
                </c:pt>
                <c:pt idx="26">
                  <c:v>365.5</c:v>
                </c:pt>
                <c:pt idx="27">
                  <c:v>365.4</c:v>
                </c:pt>
                <c:pt idx="28">
                  <c:v>365.6</c:v>
                </c:pt>
                <c:pt idx="29">
                  <c:v>366</c:v>
                </c:pt>
                <c:pt idx="30">
                  <c:v>365.6</c:v>
                </c:pt>
                <c:pt idx="31">
                  <c:v>368</c:v>
                </c:pt>
                <c:pt idx="32">
                  <c:v>367.6</c:v>
                </c:pt>
                <c:pt idx="33">
                  <c:v>368</c:v>
                </c:pt>
                <c:pt idx="34">
                  <c:v>367.6</c:v>
                </c:pt>
                <c:pt idx="35">
                  <c:v>367.8</c:v>
                </c:pt>
                <c:pt idx="36">
                  <c:v>362.2</c:v>
                </c:pt>
                <c:pt idx="37">
                  <c:v>365.4</c:v>
                </c:pt>
                <c:pt idx="38">
                  <c:v>365.6</c:v>
                </c:pt>
                <c:pt idx="39">
                  <c:v>366.4</c:v>
                </c:pt>
                <c:pt idx="40">
                  <c:v>368.1</c:v>
                </c:pt>
                <c:pt idx="41">
                  <c:v>371.3</c:v>
                </c:pt>
                <c:pt idx="42">
                  <c:v>373.4</c:v>
                </c:pt>
                <c:pt idx="43">
                  <c:v>371.2</c:v>
                </c:pt>
                <c:pt idx="44">
                  <c:v>370.8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CE-4B9E-98EA-42A4E109C567}"/>
            </c:ext>
          </c:extLst>
        </c:ser>
        <c:ser>
          <c:idx val="2"/>
          <c:order val="2"/>
          <c:tx>
            <c:v>Professional and Business Services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Sheet1!$P$8:$P$52</c:f>
              <c:numCache>
                <c:formatCode>0.0</c:formatCode>
                <c:ptCount val="45"/>
                <c:pt idx="0">
                  <c:v>295.10000000000002</c:v>
                </c:pt>
                <c:pt idx="1">
                  <c:v>294.8</c:v>
                </c:pt>
                <c:pt idx="2">
                  <c:v>295.8</c:v>
                </c:pt>
                <c:pt idx="3">
                  <c:v>296.3</c:v>
                </c:pt>
                <c:pt idx="4">
                  <c:v>297.10000000000002</c:v>
                </c:pt>
                <c:pt idx="5">
                  <c:v>297.60000000000002</c:v>
                </c:pt>
                <c:pt idx="6">
                  <c:v>296.2</c:v>
                </c:pt>
                <c:pt idx="7">
                  <c:v>296.39999999999998</c:v>
                </c:pt>
                <c:pt idx="8">
                  <c:v>297.60000000000002</c:v>
                </c:pt>
                <c:pt idx="9">
                  <c:v>295.8</c:v>
                </c:pt>
                <c:pt idx="10">
                  <c:v>296.10000000000002</c:v>
                </c:pt>
                <c:pt idx="11">
                  <c:v>294.39999999999998</c:v>
                </c:pt>
                <c:pt idx="12">
                  <c:v>292.3</c:v>
                </c:pt>
                <c:pt idx="13">
                  <c:v>290.8</c:v>
                </c:pt>
                <c:pt idx="14">
                  <c:v>288.8</c:v>
                </c:pt>
                <c:pt idx="15">
                  <c:v>254.7</c:v>
                </c:pt>
                <c:pt idx="16">
                  <c:v>261.39999999999998</c:v>
                </c:pt>
                <c:pt idx="17">
                  <c:v>269.89999999999998</c:v>
                </c:pt>
                <c:pt idx="18">
                  <c:v>274.39999999999998</c:v>
                </c:pt>
                <c:pt idx="19">
                  <c:v>280.39999999999998</c:v>
                </c:pt>
                <c:pt idx="20">
                  <c:v>283.2</c:v>
                </c:pt>
                <c:pt idx="21">
                  <c:v>286.7</c:v>
                </c:pt>
                <c:pt idx="22">
                  <c:v>286.39999999999998</c:v>
                </c:pt>
                <c:pt idx="23">
                  <c:v>289.2</c:v>
                </c:pt>
                <c:pt idx="24">
                  <c:v>291.10000000000002</c:v>
                </c:pt>
                <c:pt idx="25">
                  <c:v>293.7</c:v>
                </c:pt>
                <c:pt idx="26">
                  <c:v>293.2</c:v>
                </c:pt>
                <c:pt idx="27">
                  <c:v>292.60000000000002</c:v>
                </c:pt>
                <c:pt idx="28">
                  <c:v>294.89999999999998</c:v>
                </c:pt>
                <c:pt idx="29">
                  <c:v>294.5</c:v>
                </c:pt>
                <c:pt idx="30">
                  <c:v>297.2</c:v>
                </c:pt>
                <c:pt idx="31">
                  <c:v>297</c:v>
                </c:pt>
                <c:pt idx="32">
                  <c:v>294.10000000000002</c:v>
                </c:pt>
                <c:pt idx="33">
                  <c:v>295.7</c:v>
                </c:pt>
                <c:pt idx="34">
                  <c:v>297.7</c:v>
                </c:pt>
                <c:pt idx="35">
                  <c:v>292.89999999999998</c:v>
                </c:pt>
                <c:pt idx="36">
                  <c:v>294.89999999999998</c:v>
                </c:pt>
                <c:pt idx="37">
                  <c:v>303.8</c:v>
                </c:pt>
                <c:pt idx="38">
                  <c:v>300.60000000000002</c:v>
                </c:pt>
                <c:pt idx="39">
                  <c:v>298.39999999999998</c:v>
                </c:pt>
                <c:pt idx="40">
                  <c:v>298.5</c:v>
                </c:pt>
                <c:pt idx="41">
                  <c:v>298.39999999999998</c:v>
                </c:pt>
                <c:pt idx="42">
                  <c:v>300.2</c:v>
                </c:pt>
                <c:pt idx="43">
                  <c:v>305.8</c:v>
                </c:pt>
                <c:pt idx="44">
                  <c:v>307.39999999999998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CE-4B9E-98EA-42A4E109C567}"/>
            </c:ext>
          </c:extLst>
        </c:ser>
        <c:ser>
          <c:idx val="4"/>
          <c:order val="3"/>
          <c:tx>
            <c:v>Education and Health Services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Sheet1!$D$8:$D$52</c:f>
              <c:numCache>
                <c:formatCode>0.0</c:formatCode>
                <c:ptCount val="45"/>
                <c:pt idx="0">
                  <c:v>255.7</c:v>
                </c:pt>
                <c:pt idx="1">
                  <c:v>256.2</c:v>
                </c:pt>
                <c:pt idx="2">
                  <c:v>256.8</c:v>
                </c:pt>
                <c:pt idx="3">
                  <c:v>255.1</c:v>
                </c:pt>
                <c:pt idx="4">
                  <c:v>255.8</c:v>
                </c:pt>
                <c:pt idx="5">
                  <c:v>257.39999999999998</c:v>
                </c:pt>
                <c:pt idx="6">
                  <c:v>257.60000000000002</c:v>
                </c:pt>
                <c:pt idx="7">
                  <c:v>258.39999999999998</c:v>
                </c:pt>
                <c:pt idx="8">
                  <c:v>259.10000000000002</c:v>
                </c:pt>
                <c:pt idx="9">
                  <c:v>260</c:v>
                </c:pt>
                <c:pt idx="10">
                  <c:v>260.7</c:v>
                </c:pt>
                <c:pt idx="11">
                  <c:v>260.8</c:v>
                </c:pt>
                <c:pt idx="12">
                  <c:v>261.5</c:v>
                </c:pt>
                <c:pt idx="13">
                  <c:v>261.39999999999998</c:v>
                </c:pt>
                <c:pt idx="14">
                  <c:v>260.7</c:v>
                </c:pt>
                <c:pt idx="15">
                  <c:v>228.6</c:v>
                </c:pt>
                <c:pt idx="16">
                  <c:v>236.1</c:v>
                </c:pt>
                <c:pt idx="17">
                  <c:v>241.5</c:v>
                </c:pt>
                <c:pt idx="18">
                  <c:v>243.6</c:v>
                </c:pt>
                <c:pt idx="19">
                  <c:v>244.7</c:v>
                </c:pt>
                <c:pt idx="20">
                  <c:v>246.6</c:v>
                </c:pt>
                <c:pt idx="21">
                  <c:v>250.2</c:v>
                </c:pt>
                <c:pt idx="22">
                  <c:v>251.3</c:v>
                </c:pt>
                <c:pt idx="23">
                  <c:v>252.2</c:v>
                </c:pt>
                <c:pt idx="24">
                  <c:v>252.4</c:v>
                </c:pt>
                <c:pt idx="25">
                  <c:v>253.9</c:v>
                </c:pt>
                <c:pt idx="26">
                  <c:v>254.7</c:v>
                </c:pt>
                <c:pt idx="27">
                  <c:v>255.5</c:v>
                </c:pt>
                <c:pt idx="28">
                  <c:v>255.5</c:v>
                </c:pt>
                <c:pt idx="29">
                  <c:v>254.7</c:v>
                </c:pt>
                <c:pt idx="30">
                  <c:v>257.3</c:v>
                </c:pt>
                <c:pt idx="31">
                  <c:v>256.2</c:v>
                </c:pt>
                <c:pt idx="32">
                  <c:v>252.8</c:v>
                </c:pt>
                <c:pt idx="33">
                  <c:v>252.4</c:v>
                </c:pt>
                <c:pt idx="34">
                  <c:v>252.8</c:v>
                </c:pt>
                <c:pt idx="35">
                  <c:v>254.3</c:v>
                </c:pt>
                <c:pt idx="36">
                  <c:v>254.9</c:v>
                </c:pt>
                <c:pt idx="37">
                  <c:v>254.8</c:v>
                </c:pt>
                <c:pt idx="38">
                  <c:v>253.5</c:v>
                </c:pt>
                <c:pt idx="39">
                  <c:v>252.8</c:v>
                </c:pt>
                <c:pt idx="40">
                  <c:v>255.1</c:v>
                </c:pt>
                <c:pt idx="41">
                  <c:v>256.39999999999998</c:v>
                </c:pt>
                <c:pt idx="42">
                  <c:v>260.8</c:v>
                </c:pt>
                <c:pt idx="43">
                  <c:v>260.3</c:v>
                </c:pt>
                <c:pt idx="44">
                  <c:v>260.89999999999998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4CE-4B9E-98EA-42A4E109C567}"/>
            </c:ext>
          </c:extLst>
        </c:ser>
        <c:ser>
          <c:idx val="6"/>
          <c:order val="4"/>
          <c:tx>
            <c:v>Leisure and Hospitality</c:v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Sheet1!$H$8:$H$52</c:f>
              <c:numCache>
                <c:formatCode>0.0</c:formatCode>
                <c:ptCount val="45"/>
                <c:pt idx="0">
                  <c:v>267.7</c:v>
                </c:pt>
                <c:pt idx="1">
                  <c:v>267.7</c:v>
                </c:pt>
                <c:pt idx="2">
                  <c:v>269.2</c:v>
                </c:pt>
                <c:pt idx="3">
                  <c:v>269.8</c:v>
                </c:pt>
                <c:pt idx="4">
                  <c:v>270.2</c:v>
                </c:pt>
                <c:pt idx="5">
                  <c:v>270.39999999999998</c:v>
                </c:pt>
                <c:pt idx="6">
                  <c:v>272.10000000000002</c:v>
                </c:pt>
                <c:pt idx="7">
                  <c:v>271.89999999999998</c:v>
                </c:pt>
                <c:pt idx="8">
                  <c:v>271.8</c:v>
                </c:pt>
                <c:pt idx="9">
                  <c:v>272.60000000000002</c:v>
                </c:pt>
                <c:pt idx="10">
                  <c:v>272.10000000000002</c:v>
                </c:pt>
                <c:pt idx="11">
                  <c:v>273.2</c:v>
                </c:pt>
                <c:pt idx="12">
                  <c:v>273</c:v>
                </c:pt>
                <c:pt idx="13">
                  <c:v>274.10000000000002</c:v>
                </c:pt>
                <c:pt idx="14">
                  <c:v>266.5</c:v>
                </c:pt>
                <c:pt idx="15">
                  <c:v>150.30000000000001</c:v>
                </c:pt>
                <c:pt idx="16">
                  <c:v>183.6</c:v>
                </c:pt>
                <c:pt idx="17">
                  <c:v>212.8</c:v>
                </c:pt>
                <c:pt idx="18">
                  <c:v>214.2</c:v>
                </c:pt>
                <c:pt idx="19">
                  <c:v>219.2</c:v>
                </c:pt>
                <c:pt idx="20">
                  <c:v>226.2</c:v>
                </c:pt>
                <c:pt idx="21">
                  <c:v>230.7</c:v>
                </c:pt>
                <c:pt idx="22">
                  <c:v>235.2</c:v>
                </c:pt>
                <c:pt idx="23">
                  <c:v>236.8</c:v>
                </c:pt>
                <c:pt idx="24">
                  <c:v>238.2</c:v>
                </c:pt>
                <c:pt idx="25">
                  <c:v>239.2</c:v>
                </c:pt>
                <c:pt idx="26">
                  <c:v>239.3</c:v>
                </c:pt>
                <c:pt idx="27">
                  <c:v>238.9</c:v>
                </c:pt>
                <c:pt idx="28">
                  <c:v>241.9</c:v>
                </c:pt>
                <c:pt idx="29">
                  <c:v>242.5</c:v>
                </c:pt>
                <c:pt idx="30">
                  <c:v>246.1</c:v>
                </c:pt>
                <c:pt idx="31">
                  <c:v>248.5</c:v>
                </c:pt>
                <c:pt idx="32">
                  <c:v>250.4</c:v>
                </c:pt>
                <c:pt idx="33">
                  <c:v>248.4</c:v>
                </c:pt>
                <c:pt idx="34">
                  <c:v>250.1</c:v>
                </c:pt>
                <c:pt idx="35">
                  <c:v>252.3</c:v>
                </c:pt>
                <c:pt idx="36">
                  <c:v>255.8</c:v>
                </c:pt>
                <c:pt idx="37">
                  <c:v>258.60000000000002</c:v>
                </c:pt>
                <c:pt idx="38">
                  <c:v>256.5</c:v>
                </c:pt>
                <c:pt idx="39">
                  <c:v>260.5</c:v>
                </c:pt>
                <c:pt idx="40">
                  <c:v>262.60000000000002</c:v>
                </c:pt>
                <c:pt idx="41">
                  <c:v>263.89999999999998</c:v>
                </c:pt>
                <c:pt idx="42">
                  <c:v>266.2</c:v>
                </c:pt>
                <c:pt idx="43">
                  <c:v>268.3</c:v>
                </c:pt>
                <c:pt idx="44">
                  <c:v>268.3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4CE-4B9E-98EA-42A4E109C567}"/>
            </c:ext>
          </c:extLst>
        </c:ser>
        <c:ser>
          <c:idx val="1"/>
          <c:order val="5"/>
          <c:tx>
            <c:v>Manufacturing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Sheet1!$B$8:$B$52</c:f>
              <c:numCache>
                <c:formatCode>0.0</c:formatCode>
                <c:ptCount val="45"/>
                <c:pt idx="0">
                  <c:v>255.8</c:v>
                </c:pt>
                <c:pt idx="1">
                  <c:v>256</c:v>
                </c:pt>
                <c:pt idx="2">
                  <c:v>257.2</c:v>
                </c:pt>
                <c:pt idx="3">
                  <c:v>258.2</c:v>
                </c:pt>
                <c:pt idx="4">
                  <c:v>258.39999999999998</c:v>
                </c:pt>
                <c:pt idx="5">
                  <c:v>258.89999999999998</c:v>
                </c:pt>
                <c:pt idx="6">
                  <c:v>258.8</c:v>
                </c:pt>
                <c:pt idx="7">
                  <c:v>258.8</c:v>
                </c:pt>
                <c:pt idx="8">
                  <c:v>258.5</c:v>
                </c:pt>
                <c:pt idx="9">
                  <c:v>258.10000000000002</c:v>
                </c:pt>
                <c:pt idx="10">
                  <c:v>257.8</c:v>
                </c:pt>
                <c:pt idx="11">
                  <c:v>257.60000000000002</c:v>
                </c:pt>
                <c:pt idx="12">
                  <c:v>256.8</c:v>
                </c:pt>
                <c:pt idx="13">
                  <c:v>256.10000000000002</c:v>
                </c:pt>
                <c:pt idx="14">
                  <c:v>255.6</c:v>
                </c:pt>
                <c:pt idx="15">
                  <c:v>225.5</c:v>
                </c:pt>
                <c:pt idx="16">
                  <c:v>230.3</c:v>
                </c:pt>
                <c:pt idx="17">
                  <c:v>241.6</c:v>
                </c:pt>
                <c:pt idx="18">
                  <c:v>239.9</c:v>
                </c:pt>
                <c:pt idx="19">
                  <c:v>243.3</c:v>
                </c:pt>
                <c:pt idx="20">
                  <c:v>244.7</c:v>
                </c:pt>
                <c:pt idx="21">
                  <c:v>245.7</c:v>
                </c:pt>
                <c:pt idx="22">
                  <c:v>246.4</c:v>
                </c:pt>
                <c:pt idx="23">
                  <c:v>246.9</c:v>
                </c:pt>
                <c:pt idx="24">
                  <c:v>247.2</c:v>
                </c:pt>
                <c:pt idx="25">
                  <c:v>248.2</c:v>
                </c:pt>
                <c:pt idx="26">
                  <c:v>248.4</c:v>
                </c:pt>
                <c:pt idx="27">
                  <c:v>248</c:v>
                </c:pt>
                <c:pt idx="28">
                  <c:v>247</c:v>
                </c:pt>
                <c:pt idx="29">
                  <c:v>247.8</c:v>
                </c:pt>
                <c:pt idx="30">
                  <c:v>249.4</c:v>
                </c:pt>
                <c:pt idx="31">
                  <c:v>249.1</c:v>
                </c:pt>
                <c:pt idx="32">
                  <c:v>248.4</c:v>
                </c:pt>
                <c:pt idx="33">
                  <c:v>252.2</c:v>
                </c:pt>
                <c:pt idx="34">
                  <c:v>252.2</c:v>
                </c:pt>
                <c:pt idx="35">
                  <c:v>254</c:v>
                </c:pt>
                <c:pt idx="36">
                  <c:v>254.3</c:v>
                </c:pt>
                <c:pt idx="37">
                  <c:v>255</c:v>
                </c:pt>
                <c:pt idx="38">
                  <c:v>255.3</c:v>
                </c:pt>
                <c:pt idx="39">
                  <c:v>256.3</c:v>
                </c:pt>
                <c:pt idx="40">
                  <c:v>258.39999999999998</c:v>
                </c:pt>
                <c:pt idx="41">
                  <c:v>259.10000000000002</c:v>
                </c:pt>
                <c:pt idx="42">
                  <c:v>258.7</c:v>
                </c:pt>
                <c:pt idx="43">
                  <c:v>260.7</c:v>
                </c:pt>
                <c:pt idx="44">
                  <c:v>260.8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4CE-4B9E-98EA-42A4E109C567}"/>
            </c:ext>
          </c:extLst>
        </c:ser>
        <c:ser>
          <c:idx val="3"/>
          <c:order val="6"/>
          <c:tx>
            <c:v>Construction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Sheet1!$J$8:$J$52</c:f>
              <c:numCache>
                <c:formatCode>0.0</c:formatCode>
                <c:ptCount val="45"/>
                <c:pt idx="0">
                  <c:v>106.5</c:v>
                </c:pt>
                <c:pt idx="1">
                  <c:v>106.3</c:v>
                </c:pt>
                <c:pt idx="2">
                  <c:v>106.5</c:v>
                </c:pt>
                <c:pt idx="3">
                  <c:v>107</c:v>
                </c:pt>
                <c:pt idx="4">
                  <c:v>106.8</c:v>
                </c:pt>
                <c:pt idx="5">
                  <c:v>106.8</c:v>
                </c:pt>
                <c:pt idx="6">
                  <c:v>107.1</c:v>
                </c:pt>
                <c:pt idx="7">
                  <c:v>107.1</c:v>
                </c:pt>
                <c:pt idx="8">
                  <c:v>107.6</c:v>
                </c:pt>
                <c:pt idx="9">
                  <c:v>106.9</c:v>
                </c:pt>
                <c:pt idx="10">
                  <c:v>106.9</c:v>
                </c:pt>
                <c:pt idx="11">
                  <c:v>106.7</c:v>
                </c:pt>
                <c:pt idx="12">
                  <c:v>106.7</c:v>
                </c:pt>
                <c:pt idx="13">
                  <c:v>106.7</c:v>
                </c:pt>
                <c:pt idx="14">
                  <c:v>106.4</c:v>
                </c:pt>
                <c:pt idx="15">
                  <c:v>101.4</c:v>
                </c:pt>
                <c:pt idx="16">
                  <c:v>102.5</c:v>
                </c:pt>
                <c:pt idx="17">
                  <c:v>102.4</c:v>
                </c:pt>
                <c:pt idx="18">
                  <c:v>102.3</c:v>
                </c:pt>
                <c:pt idx="19">
                  <c:v>102.5</c:v>
                </c:pt>
                <c:pt idx="20">
                  <c:v>102.8</c:v>
                </c:pt>
                <c:pt idx="21">
                  <c:v>102.9</c:v>
                </c:pt>
                <c:pt idx="22">
                  <c:v>103.3</c:v>
                </c:pt>
                <c:pt idx="23">
                  <c:v>104.1</c:v>
                </c:pt>
                <c:pt idx="24">
                  <c:v>103.8</c:v>
                </c:pt>
                <c:pt idx="25">
                  <c:v>103.9</c:v>
                </c:pt>
                <c:pt idx="26">
                  <c:v>104.5</c:v>
                </c:pt>
                <c:pt idx="27">
                  <c:v>104.3</c:v>
                </c:pt>
                <c:pt idx="28">
                  <c:v>104</c:v>
                </c:pt>
                <c:pt idx="29">
                  <c:v>103.6</c:v>
                </c:pt>
                <c:pt idx="30">
                  <c:v>104.8</c:v>
                </c:pt>
                <c:pt idx="31">
                  <c:v>104.5</c:v>
                </c:pt>
                <c:pt idx="32">
                  <c:v>104.6</c:v>
                </c:pt>
                <c:pt idx="33">
                  <c:v>103.4</c:v>
                </c:pt>
                <c:pt idx="34">
                  <c:v>104.8</c:v>
                </c:pt>
                <c:pt idx="35">
                  <c:v>105</c:v>
                </c:pt>
                <c:pt idx="36">
                  <c:v>104.6</c:v>
                </c:pt>
                <c:pt idx="37">
                  <c:v>105</c:v>
                </c:pt>
                <c:pt idx="38">
                  <c:v>105.8</c:v>
                </c:pt>
                <c:pt idx="39">
                  <c:v>104</c:v>
                </c:pt>
                <c:pt idx="40">
                  <c:v>103.7</c:v>
                </c:pt>
                <c:pt idx="41">
                  <c:v>103.2</c:v>
                </c:pt>
                <c:pt idx="42">
                  <c:v>103.2</c:v>
                </c:pt>
                <c:pt idx="43">
                  <c:v>102.5</c:v>
                </c:pt>
                <c:pt idx="44">
                  <c:v>101.7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4CE-4B9E-98EA-42A4E109C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5963119"/>
        <c:axId val="1415960623"/>
      </c:lineChart>
      <c:catAx>
        <c:axId val="1415963119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rgbClr val="A5A5A5"/>
              </a:solidFill>
              <a:round/>
            </a:ln>
            <a:effectLst/>
          </c:spPr>
        </c:minorGridlines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5960623"/>
        <c:crosses val="autoZero"/>
        <c:auto val="1"/>
        <c:lblAlgn val="ctr"/>
        <c:lblOffset val="100"/>
        <c:tickMarkSkip val="24"/>
        <c:noMultiLvlLbl val="0"/>
      </c:catAx>
      <c:valAx>
        <c:axId val="1415960623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(All Employees, in Thousands, Seasonally Adjusted)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5963119"/>
        <c:crosses val="autoZero"/>
        <c:crossBetween val="between"/>
      </c:valAx>
      <c:spPr>
        <a:noFill/>
        <a:ln>
          <a:solidFill>
            <a:schemeClr val="accent3"/>
          </a:solidFill>
        </a:ln>
        <a:effectLst/>
      </c:spPr>
    </c:plotArea>
    <c:legend>
      <c:legendPos val="r"/>
      <c:layout>
        <c:manualLayout>
          <c:xMode val="edge"/>
          <c:yMode val="edge"/>
          <c:x val="0.85095257901505483"/>
          <c:y val="0.11571396296260249"/>
          <c:w val="0.14176144648585595"/>
          <c:h val="0.777436622115791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US</a:t>
            </a:r>
            <a:r>
              <a:rPr lang="en-US" sz="1800" baseline="0" dirty="0"/>
              <a:t> </a:t>
            </a:r>
            <a:r>
              <a:rPr lang="en-US" sz="1800" dirty="0"/>
              <a:t>UNEMPLOYED PERSONS </a:t>
            </a:r>
            <a:r>
              <a:rPr lang="en-US" sz="1800" baseline="0" dirty="0"/>
              <a:t>PER JOB OPENING</a:t>
            </a:r>
            <a:endParaRPr lang="en-US" sz="1800" dirty="0"/>
          </a:p>
        </c:rich>
      </c:tx>
      <c:layout>
        <c:manualLayout>
          <c:xMode val="edge"/>
          <c:yMode val="edge"/>
          <c:x val="0.27852429879222401"/>
          <c:y val="2.224043840250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744616874347015E-2"/>
          <c:y val="0.10081652389108833"/>
          <c:w val="0.90443900823076728"/>
          <c:h val="0.75758371326907137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chemeClr val="accent3">
                <a:lumMod val="40000"/>
                <a:lumOff val="60000"/>
                <a:alpha val="56000"/>
              </a:schemeClr>
            </a:solidFill>
            <a:ln>
              <a:noFill/>
            </a:ln>
            <a:effectLst/>
          </c:spPr>
          <c:invertIfNegative val="0"/>
          <c:cat>
            <c:numRef>
              <c:f>'FRED data source'!$E$7:$E$276</c:f>
              <c:numCache>
                <c:formatCode>m/d/yyyy</c:formatCode>
                <c:ptCount val="27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</c:numCache>
            </c:numRef>
          </c:cat>
          <c:val>
            <c:numRef>
              <c:f>'FRED data source'!$G$7:$G$276</c:f>
              <c:numCache>
                <c:formatCode>General</c:formatCode>
                <c:ptCount val="270"/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BD-4106-BCEE-E49C5726C0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75105871"/>
        <c:axId val="1703278783"/>
      </c:barChar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4472C4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'FRED data source'!$E$7:$E$276</c:f>
              <c:numCache>
                <c:formatCode>m/d/yyyy</c:formatCode>
                <c:ptCount val="27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</c:numCache>
            </c:numRef>
          </c:cat>
          <c:val>
            <c:numRef>
              <c:f>'FRED data source'!$F$7:$F$276</c:f>
              <c:numCache>
                <c:formatCode>General</c:formatCode>
                <c:ptCount val="270"/>
                <c:pt idx="11">
                  <c:v>1.1073113207547169</c:v>
                </c:pt>
                <c:pt idx="12">
                  <c:v>1.1507451280091707</c:v>
                </c:pt>
                <c:pt idx="13">
                  <c:v>1.1946242887973317</c:v>
                </c:pt>
                <c:pt idx="14">
                  <c:v>1.2895842083158338</c:v>
                </c:pt>
                <c:pt idx="15">
                  <c:v>1.3588299024918744</c:v>
                </c:pt>
                <c:pt idx="16">
                  <c:v>1.4070056497175141</c:v>
                </c:pt>
                <c:pt idx="17">
                  <c:v>1.4868149506993809</c:v>
                </c:pt>
                <c:pt idx="18">
                  <c:v>1.4803238138070609</c:v>
                </c:pt>
                <c:pt idx="19">
                  <c:v>1.75</c:v>
                </c:pt>
                <c:pt idx="20">
                  <c:v>1.7543601080815525</c:v>
                </c:pt>
                <c:pt idx="21">
                  <c:v>2.0755327758295117</c:v>
                </c:pt>
                <c:pt idx="22">
                  <c:v>2.12</c:v>
                </c:pt>
                <c:pt idx="23">
                  <c:v>2.2458525972259995</c:v>
                </c:pt>
                <c:pt idx="24">
                  <c:v>2.2119491754528249</c:v>
                </c:pt>
                <c:pt idx="25">
                  <c:v>2.3908614668218857</c:v>
                </c:pt>
                <c:pt idx="26">
                  <c:v>2.2990033222591362</c:v>
                </c:pt>
                <c:pt idx="27">
                  <c:v>2.4773840391817918</c:v>
                </c:pt>
                <c:pt idx="28">
                  <c:v>2.4295632050911196</c:v>
                </c:pt>
                <c:pt idx="29">
                  <c:v>2.4598475967174678</c:v>
                </c:pt>
                <c:pt idx="30">
                  <c:v>2.4918324918324917</c:v>
                </c:pt>
                <c:pt idx="31">
                  <c:v>2.3611032129655958</c:v>
                </c:pt>
                <c:pt idx="32">
                  <c:v>2.4995455922447745</c:v>
                </c:pt>
                <c:pt idx="33">
                  <c:v>2.3877551020408165</c:v>
                </c:pt>
                <c:pt idx="34">
                  <c:v>2.4245873648264085</c:v>
                </c:pt>
                <c:pt idx="35">
                  <c:v>2.7264121173871882</c:v>
                </c:pt>
                <c:pt idx="36">
                  <c:v>2.4760244115082823</c:v>
                </c:pt>
                <c:pt idx="37">
                  <c:v>2.6689377516258905</c:v>
                </c:pt>
                <c:pt idx="38">
                  <c:v>2.7712165214585349</c:v>
                </c:pt>
                <c:pt idx="39">
                  <c:v>2.8449163449163448</c:v>
                </c:pt>
                <c:pt idx="40">
                  <c:v>2.7233201581027666</c:v>
                </c:pt>
                <c:pt idx="41">
                  <c:v>2.7333333333333334</c:v>
                </c:pt>
                <c:pt idx="42">
                  <c:v>3.022811137202281</c:v>
                </c:pt>
                <c:pt idx="43">
                  <c:v>2.7887147335423199</c:v>
                </c:pt>
                <c:pt idx="44">
                  <c:v>2.8861209964412811</c:v>
                </c:pt>
                <c:pt idx="45">
                  <c:v>2.6420574886535553</c:v>
                </c:pt>
                <c:pt idx="46">
                  <c:v>2.5800240673886883</c:v>
                </c:pt>
                <c:pt idx="47">
                  <c:v>2.4361452841241946</c:v>
                </c:pt>
                <c:pt idx="48">
                  <c:v>2.4445093457943927</c:v>
                </c:pt>
                <c:pt idx="49">
                  <c:v>2.3122876557191394</c:v>
                </c:pt>
                <c:pt idx="50">
                  <c:v>2.4087943262411349</c:v>
                </c:pt>
                <c:pt idx="51">
                  <c:v>2.3269723725434348</c:v>
                </c:pt>
                <c:pt idx="52">
                  <c:v>2.2134770889487871</c:v>
                </c:pt>
                <c:pt idx="53">
                  <c:v>2.4830686245130358</c:v>
                </c:pt>
                <c:pt idx="54">
                  <c:v>2.1331934976402729</c:v>
                </c:pt>
                <c:pt idx="55">
                  <c:v>2.2564247387743577</c:v>
                </c:pt>
                <c:pt idx="56">
                  <c:v>2.0745878042397279</c:v>
                </c:pt>
                <c:pt idx="57">
                  <c:v>2.0443824499112351</c:v>
                </c:pt>
                <c:pt idx="58">
                  <c:v>2.2845622119815667</c:v>
                </c:pt>
                <c:pt idx="59">
                  <c:v>1.9474717722140402</c:v>
                </c:pt>
                <c:pt idx="60">
                  <c:v>2.0462670872765512</c:v>
                </c:pt>
                <c:pt idx="61">
                  <c:v>2.0126103404791928</c:v>
                </c:pt>
                <c:pt idx="62">
                  <c:v>1.9132047477744807</c:v>
                </c:pt>
                <c:pt idx="63">
                  <c:v>1.8446742005289734</c:v>
                </c:pt>
                <c:pt idx="64">
                  <c:v>2.0150118514616802</c:v>
                </c:pt>
                <c:pt idx="65">
                  <c:v>1.8522895125553915</c:v>
                </c:pt>
                <c:pt idx="66">
                  <c:v>1.7401315789473684</c:v>
                </c:pt>
                <c:pt idx="67">
                  <c:v>1.7732979237083535</c:v>
                </c:pt>
                <c:pt idx="68">
                  <c:v>1.7355238970588236</c:v>
                </c:pt>
                <c:pt idx="69">
                  <c:v>1.7813097514340344</c:v>
                </c:pt>
                <c:pt idx="70">
                  <c:v>1.7810734463276836</c:v>
                </c:pt>
                <c:pt idx="71">
                  <c:v>1.6999065857076132</c:v>
                </c:pt>
                <c:pt idx="72">
                  <c:v>1.6065499204002729</c:v>
                </c:pt>
                <c:pt idx="73">
                  <c:v>1.6610404624277457</c:v>
                </c:pt>
                <c:pt idx="74">
                  <c:v>1.4945054945054945</c:v>
                </c:pt>
                <c:pt idx="75">
                  <c:v>1.4864300626304803</c:v>
                </c:pt>
                <c:pt idx="76">
                  <c:v>1.5639704234819629</c:v>
                </c:pt>
                <c:pt idx="77">
                  <c:v>1.5173385348938015</c:v>
                </c:pt>
                <c:pt idx="78">
                  <c:v>1.6329085116067366</c:v>
                </c:pt>
                <c:pt idx="79">
                  <c:v>1.50552016985138</c:v>
                </c:pt>
                <c:pt idx="80">
                  <c:v>1.4454295967912181</c:v>
                </c:pt>
                <c:pt idx="81">
                  <c:v>1.4652581137007188</c:v>
                </c:pt>
                <c:pt idx="82">
                  <c:v>1.4794402583423036</c:v>
                </c:pt>
                <c:pt idx="83">
                  <c:v>1.4636363636363636</c:v>
                </c:pt>
                <c:pt idx="84">
                  <c:v>1.4940163762334664</c:v>
                </c:pt>
                <c:pt idx="85">
                  <c:v>1.474143434773356</c:v>
                </c:pt>
                <c:pt idx="86">
                  <c:v>1.356509471987102</c:v>
                </c:pt>
                <c:pt idx="87">
                  <c:v>1.4608658562593304</c:v>
                </c:pt>
                <c:pt idx="88">
                  <c:v>1.4528666523512992</c:v>
                </c:pt>
                <c:pt idx="89">
                  <c:v>1.4363037662070386</c:v>
                </c:pt>
                <c:pt idx="90">
                  <c:v>1.5548064375815571</c:v>
                </c:pt>
                <c:pt idx="91">
                  <c:v>1.5545534535855696</c:v>
                </c:pt>
                <c:pt idx="92">
                  <c:v>1.5412725709372312</c:v>
                </c:pt>
                <c:pt idx="93">
                  <c:v>1.5610440034512512</c:v>
                </c:pt>
                <c:pt idx="94">
                  <c:v>1.5583297460180801</c:v>
                </c:pt>
                <c:pt idx="95">
                  <c:v>1.682068206820682</c:v>
                </c:pt>
                <c:pt idx="96">
                  <c:v>1.6619809688581315</c:v>
                </c:pt>
                <c:pt idx="97">
                  <c:v>1.7520448702967983</c:v>
                </c:pt>
                <c:pt idx="98">
                  <c:v>1.8513609467455621</c:v>
                </c:pt>
                <c:pt idx="99">
                  <c:v>1.8926889714993804</c:v>
                </c:pt>
                <c:pt idx="100">
                  <c:v>2.0016690510252744</c:v>
                </c:pt>
                <c:pt idx="101">
                  <c:v>2.2389033942558747</c:v>
                </c:pt>
                <c:pt idx="102">
                  <c:v>2.3838356895172046</c:v>
                </c:pt>
                <c:pt idx="103">
                  <c:v>2.568862275449102</c:v>
                </c:pt>
                <c:pt idx="104">
                  <c:v>2.9466170080695222</c:v>
                </c:pt>
                <c:pt idx="105">
                  <c:v>2.9831211134142732</c:v>
                </c:pt>
                <c:pt idx="106">
                  <c:v>3.2615289384091612</c:v>
                </c:pt>
                <c:pt idx="107">
                  <c:v>3.5874125874125875</c:v>
                </c:pt>
                <c:pt idx="108">
                  <c:v>4.4039444850255665</c:v>
                </c:pt>
                <c:pt idx="109">
                  <c:v>4.5034916201117321</c:v>
                </c:pt>
                <c:pt idx="110">
                  <c:v>5.2983425414364644</c:v>
                </c:pt>
                <c:pt idx="111">
                  <c:v>6.0361655773420475</c:v>
                </c:pt>
                <c:pt idx="112">
                  <c:v>5.6881129854845041</c:v>
                </c:pt>
                <c:pt idx="113">
                  <c:v>5.8757491010787053</c:v>
                </c:pt>
                <c:pt idx="114">
                  <c:v>6.541666666666667</c:v>
                </c:pt>
                <c:pt idx="115">
                  <c:v>6.3361847733105217</c:v>
                </c:pt>
                <c:pt idx="116">
                  <c:v>6.0349819059107359</c:v>
                </c:pt>
                <c:pt idx="117">
                  <c:v>6.3807148794679964</c:v>
                </c:pt>
                <c:pt idx="118">
                  <c:v>6.0803036356372351</c:v>
                </c:pt>
                <c:pt idx="119">
                  <c:v>5.8792834890965731</c:v>
                </c:pt>
                <c:pt idx="120">
                  <c:v>5.3034896016919282</c:v>
                </c:pt>
                <c:pt idx="121">
                  <c:v>5.6687921980495126</c:v>
                </c:pt>
                <c:pt idx="122">
                  <c:v>5.6745054124673384</c:v>
                </c:pt>
                <c:pt idx="123">
                  <c:v>4.8604503647320012</c:v>
                </c:pt>
                <c:pt idx="124">
                  <c:v>4.9695448460508702</c:v>
                </c:pt>
                <c:pt idx="125">
                  <c:v>5.1674401999285973</c:v>
                </c:pt>
                <c:pt idx="126">
                  <c:v>4.7086307592472423</c:v>
                </c:pt>
                <c:pt idx="127">
                  <c:v>4.8842947649216404</c:v>
                </c:pt>
                <c:pt idx="128">
                  <c:v>4.9962302947224124</c:v>
                </c:pt>
                <c:pt idx="129">
                  <c:v>4.4871715610510048</c:v>
                </c:pt>
                <c:pt idx="130">
                  <c:v>4.6966677047648711</c:v>
                </c:pt>
                <c:pt idx="131">
                  <c:v>4.6919555264879005</c:v>
                </c:pt>
                <c:pt idx="132">
                  <c:v>4.514497422680412</c:v>
                </c:pt>
                <c:pt idx="133">
                  <c:v>4.283942963422195</c:v>
                </c:pt>
                <c:pt idx="134">
                  <c:v>4.2125114995400184</c:v>
                </c:pt>
                <c:pt idx="135">
                  <c:v>4.2826020251610926</c:v>
                </c:pt>
                <c:pt idx="136">
                  <c:v>4.358288770053476</c:v>
                </c:pt>
                <c:pt idx="137">
                  <c:v>4.0410998552821997</c:v>
                </c:pt>
                <c:pt idx="138">
                  <c:v>3.798785536847916</c:v>
                </c:pt>
                <c:pt idx="139">
                  <c:v>4.1507960348452988</c:v>
                </c:pt>
                <c:pt idx="140">
                  <c:v>3.6958134605193429</c:v>
                </c:pt>
                <c:pt idx="141">
                  <c:v>3.7562862669245649</c:v>
                </c:pt>
                <c:pt idx="142">
                  <c:v>3.7312762973352034</c:v>
                </c:pt>
                <c:pt idx="143">
                  <c:v>3.4747876857749471</c:v>
                </c:pt>
                <c:pt idx="144">
                  <c:v>3.2737272959836274</c:v>
                </c:pt>
                <c:pt idx="145">
                  <c:v>3.5434181415929205</c:v>
                </c:pt>
                <c:pt idx="146">
                  <c:v>3.1950238753455644</c:v>
                </c:pt>
                <c:pt idx="147">
                  <c:v>3.3340363828104405</c:v>
                </c:pt>
                <c:pt idx="148">
                  <c:v>3.3011734028683182</c:v>
                </c:pt>
                <c:pt idx="149">
                  <c:v>3.2452058297110713</c:v>
                </c:pt>
                <c:pt idx="150">
                  <c:v>3.3884872824631862</c:v>
                </c:pt>
                <c:pt idx="151">
                  <c:v>3.2740876870569702</c:v>
                </c:pt>
                <c:pt idx="152">
                  <c:v>3.1208140133951572</c:v>
                </c:pt>
                <c:pt idx="153">
                  <c:v>3.2116556291390728</c:v>
                </c:pt>
                <c:pt idx="154">
                  <c:v>3.0956678700361011</c:v>
                </c:pt>
                <c:pt idx="155">
                  <c:v>3.0977329974811085</c:v>
                </c:pt>
                <c:pt idx="156">
                  <c:v>3.1789446851899057</c:v>
                </c:pt>
                <c:pt idx="157">
                  <c:v>2.9845154845154847</c:v>
                </c:pt>
                <c:pt idx="158">
                  <c:v>2.8677625122669284</c:v>
                </c:pt>
                <c:pt idx="159">
                  <c:v>2.9488465396188568</c:v>
                </c:pt>
                <c:pt idx="160">
                  <c:v>2.8115802171290714</c:v>
                </c:pt>
                <c:pt idx="161">
                  <c:v>2.8315662650602409</c:v>
                </c:pt>
                <c:pt idx="162">
                  <c:v>2.9176319176319176</c:v>
                </c:pt>
                <c:pt idx="163">
                  <c:v>2.7610771113831087</c:v>
                </c:pt>
                <c:pt idx="164">
                  <c:v>2.7301356589147288</c:v>
                </c:pt>
                <c:pt idx="165">
                  <c:v>2.6376125059213642</c:v>
                </c:pt>
                <c:pt idx="166">
                  <c:v>2.6188395241563485</c:v>
                </c:pt>
                <c:pt idx="167">
                  <c:v>2.524629944188304</c:v>
                </c:pt>
                <c:pt idx="168">
                  <c:v>2.4720135691785803</c:v>
                </c:pt>
                <c:pt idx="169">
                  <c:v>2.3665675737479992</c:v>
                </c:pt>
                <c:pt idx="170">
                  <c:v>2.3655423883318139</c:v>
                </c:pt>
                <c:pt idx="171">
                  <c:v>2.1248357424441524</c:v>
                </c:pt>
                <c:pt idx="172">
                  <c:v>2.0768906677901833</c:v>
                </c:pt>
                <c:pt idx="173">
                  <c:v>1.8988358089120836</c:v>
                </c:pt>
                <c:pt idx="174">
                  <c:v>1.9826661163846471</c:v>
                </c:pt>
                <c:pt idx="175">
                  <c:v>1.7945410357076088</c:v>
                </c:pt>
                <c:pt idx="176">
                  <c:v>1.8848188848188847</c:v>
                </c:pt>
                <c:pt idx="177">
                  <c:v>1.7936951316839584</c:v>
                </c:pt>
                <c:pt idx="178">
                  <c:v>1.8769357836052034</c:v>
                </c:pt>
                <c:pt idx="179">
                  <c:v>1.6992202729044834</c:v>
                </c:pt>
                <c:pt idx="180">
                  <c:v>1.6626122754491017</c:v>
                </c:pt>
                <c:pt idx="181">
                  <c:v>1.5731796560556166</c:v>
                </c:pt>
                <c:pt idx="182">
                  <c:v>1.6343570057581573</c:v>
                </c:pt>
                <c:pt idx="183">
                  <c:v>1.527331189710611</c:v>
                </c:pt>
                <c:pt idx="184">
                  <c:v>1.5879920905985978</c:v>
                </c:pt>
                <c:pt idx="185">
                  <c:v>1.5714557926829269</c:v>
                </c:pt>
                <c:pt idx="186">
                  <c:v>1.3485799207397622</c:v>
                </c:pt>
                <c:pt idx="187">
                  <c:v>1.4618620815803915</c:v>
                </c:pt>
                <c:pt idx="188">
                  <c:v>1.4407798833819243</c:v>
                </c:pt>
                <c:pt idx="189">
                  <c:v>1.3722501299151222</c:v>
                </c:pt>
                <c:pt idx="190">
                  <c:v>1.4015416958654521</c:v>
                </c:pt>
                <c:pt idx="191">
                  <c:v>1.3527801539777589</c:v>
                </c:pt>
                <c:pt idx="192">
                  <c:v>1.2686294078509648</c:v>
                </c:pt>
                <c:pt idx="193">
                  <c:v>1.334835355285962</c:v>
                </c:pt>
                <c:pt idx="194">
                  <c:v>1.2989068363517702</c:v>
                </c:pt>
                <c:pt idx="195">
                  <c:v>1.3901430294675168</c:v>
                </c:pt>
                <c:pt idx="196">
                  <c:v>1.3245629219317985</c:v>
                </c:pt>
                <c:pt idx="197">
                  <c:v>1.3486590038314177</c:v>
                </c:pt>
                <c:pt idx="198">
                  <c:v>1.2816169070781618</c:v>
                </c:pt>
                <c:pt idx="199">
                  <c:v>1.3711467324290998</c:v>
                </c:pt>
                <c:pt idx="200">
                  <c:v>1.3553169734151329</c:v>
                </c:pt>
                <c:pt idx="201">
                  <c:v>1.3970667143623681</c:v>
                </c:pt>
                <c:pt idx="202">
                  <c:v>1.2649472450175849</c:v>
                </c:pt>
                <c:pt idx="203">
                  <c:v>1.2610663983903421</c:v>
                </c:pt>
                <c:pt idx="204">
                  <c:v>1.3295353391490119</c:v>
                </c:pt>
                <c:pt idx="205">
                  <c:v>1.2458213743035624</c:v>
                </c:pt>
                <c:pt idx="206">
                  <c:v>1.2171743245568749</c:v>
                </c:pt>
                <c:pt idx="207">
                  <c:v>1.1638483007716303</c:v>
                </c:pt>
                <c:pt idx="208">
                  <c:v>1.201510470305527</c:v>
                </c:pt>
                <c:pt idx="209">
                  <c:v>1.0900872323552735</c:v>
                </c:pt>
                <c:pt idx="210">
                  <c:v>1.1048412952869509</c:v>
                </c:pt>
                <c:pt idx="211">
                  <c:v>1.1284257488846399</c:v>
                </c:pt>
                <c:pt idx="212">
                  <c:v>1.084493670886076</c:v>
                </c:pt>
                <c:pt idx="213">
                  <c:v>1.0455680399500624</c:v>
                </c:pt>
                <c:pt idx="214">
                  <c:v>1.080210492744379</c:v>
                </c:pt>
                <c:pt idx="215">
                  <c:v>1.0467171717171717</c:v>
                </c:pt>
                <c:pt idx="216">
                  <c:v>0.98725147973895888</c:v>
                </c:pt>
                <c:pt idx="217">
                  <c:v>1.0012161751292186</c:v>
                </c:pt>
                <c:pt idx="218">
                  <c:v>0.94705192138457028</c:v>
                </c:pt>
                <c:pt idx="219">
                  <c:v>0.93408662900188322</c:v>
                </c:pt>
                <c:pt idx="220">
                  <c:v>0.88450543167524298</c:v>
                </c:pt>
                <c:pt idx="221">
                  <c:v>0.89070056653309382</c:v>
                </c:pt>
                <c:pt idx="222">
                  <c:v>0.85783768760422452</c:v>
                </c:pt>
                <c:pt idx="223">
                  <c:v>0.8552211898488421</c:v>
                </c:pt>
                <c:pt idx="224">
                  <c:v>0.82629427792915533</c:v>
                </c:pt>
                <c:pt idx="225">
                  <c:v>0.84589273591310254</c:v>
                </c:pt>
                <c:pt idx="226">
                  <c:v>0.8113257475522625</c:v>
                </c:pt>
                <c:pt idx="227">
                  <c:v>0.85796906523201077</c:v>
                </c:pt>
                <c:pt idx="228">
                  <c:v>0.86417770640974179</c:v>
                </c:pt>
                <c:pt idx="229">
                  <c:v>0.86738452819495604</c:v>
                </c:pt>
                <c:pt idx="230">
                  <c:v>0.84234972677595632</c:v>
                </c:pt>
                <c:pt idx="231">
                  <c:v>0.81644518272425248</c:v>
                </c:pt>
                <c:pt idx="232">
                  <c:v>0.81357093899931465</c:v>
                </c:pt>
                <c:pt idx="233">
                  <c:v>0.82636071078774309</c:v>
                </c:pt>
                <c:pt idx="234">
                  <c:v>0.84519774011299431</c:v>
                </c:pt>
                <c:pt idx="235">
                  <c:v>0.83912069448333804</c:v>
                </c:pt>
                <c:pt idx="236">
                  <c:v>0.81211267605633808</c:v>
                </c:pt>
                <c:pt idx="237">
                  <c:v>0.80625589861129832</c:v>
                </c:pt>
                <c:pt idx="238">
                  <c:v>0.85991879350348033</c:v>
                </c:pt>
                <c:pt idx="239">
                  <c:v>0.86945557039014987</c:v>
                </c:pt>
                <c:pt idx="240">
                  <c:v>0.81357352325094257</c:v>
                </c:pt>
                <c:pt idx="241">
                  <c:v>0.81601484441906935</c:v>
                </c:pt>
                <c:pt idx="242">
                  <c:v>1.2105085318465958</c:v>
                </c:pt>
                <c:pt idx="243">
                  <c:v>4.8923338288383942</c:v>
                </c:pt>
                <c:pt idx="244">
                  <c:v>3.8485572505054217</c:v>
                </c:pt>
                <c:pt idx="245">
                  <c:v>2.9170392449080973</c:v>
                </c:pt>
                <c:pt idx="246">
                  <c:v>2.460051351759553</c:v>
                </c:pt>
                <c:pt idx="247">
                  <c:v>2.1428345209817894</c:v>
                </c:pt>
                <c:pt idx="248">
                  <c:v>1.9377887280566677</c:v>
                </c:pt>
                <c:pt idx="249">
                  <c:v>1.6169624672679663</c:v>
                </c:pt>
                <c:pt idx="250">
                  <c:v>1.5746639392168322</c:v>
                </c:pt>
                <c:pt idx="251">
                  <c:v>1.5550590948400116</c:v>
                </c:pt>
                <c:pt idx="252">
                  <c:v>1.407632743362832</c:v>
                </c:pt>
                <c:pt idx="253">
                  <c:v>1.2712468193384223</c:v>
                </c:pt>
                <c:pt idx="254">
                  <c:v>1.1428066037735849</c:v>
                </c:pt>
                <c:pt idx="255">
                  <c:v>1.0490016189962224</c:v>
                </c:pt>
                <c:pt idx="256">
                  <c:v>0.959746861707646</c:v>
                </c:pt>
                <c:pt idx="257">
                  <c:v>0.96447421843280556</c:v>
                </c:pt>
                <c:pt idx="258">
                  <c:v>0.80413614022071778</c:v>
                </c:pt>
                <c:pt idx="259">
                  <c:v>0.784551698184213</c:v>
                </c:pt>
                <c:pt idx="260">
                  <c:v>0.71826103251194606</c:v>
                </c:pt>
                <c:pt idx="261">
                  <c:v>0.66477375157742924</c:v>
                </c:pt>
                <c:pt idx="262">
                  <c:v>0.62277971067570037</c:v>
                </c:pt>
                <c:pt idx="263">
                  <c:v>0.551974143955276</c:v>
                </c:pt>
                <c:pt idx="264">
                  <c:v>0.57724009571922363</c:v>
                </c:pt>
                <c:pt idx="265">
                  <c:v>0.55271509167842026</c:v>
                </c:pt>
                <c:pt idx="266">
                  <c:v>0.50206663854913536</c:v>
                </c:pt>
                <c:pt idx="267">
                  <c:v>0.50860371543532235</c:v>
                </c:pt>
                <c:pt idx="268">
                  <c:v>0.52640891798637535</c:v>
                </c:pt>
                <c:pt idx="269">
                  <c:v>0.55262665918863341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BD-4106-BCEE-E49C5726C0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1517663"/>
        <c:axId val="1701876159"/>
      </c:lineChart>
      <c:dateAx>
        <c:axId val="1271517663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876159"/>
        <c:crosses val="autoZero"/>
        <c:auto val="1"/>
        <c:lblOffset val="100"/>
        <c:baseTimeUnit val="months"/>
        <c:majorUnit val="12"/>
        <c:majorTimeUnit val="months"/>
      </c:dateAx>
      <c:valAx>
        <c:axId val="1701876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0" i="0" baseline="0" dirty="0">
                    <a:effectLst/>
                  </a:rPr>
                  <a:t>Number of Unemployed Job Seekers per Job Opening</a:t>
                </a:r>
                <a:endParaRPr lang="en-US" sz="3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4410356099972169E-2"/>
              <c:y val="0.293096182652426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in"/>
        <c:tickLblPos val="nextTo"/>
        <c:spPr>
          <a:noFill/>
          <a:ln>
            <a:solidFill>
              <a:schemeClr val="accent3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1517663"/>
        <c:crosses val="autoZero"/>
        <c:crossBetween val="between"/>
      </c:valAx>
      <c:valAx>
        <c:axId val="1703278783"/>
        <c:scaling>
          <c:orientation val="minMax"/>
          <c:max val="1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5105871"/>
        <c:crosses val="max"/>
        <c:crossBetween val="between"/>
      </c:valAx>
      <c:dateAx>
        <c:axId val="1275105871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703278783"/>
        <c:crosses val="autoZero"/>
        <c:auto val="1"/>
        <c:lblOffset val="100"/>
        <c:baseTimeUnit val="months"/>
      </c:dateAx>
      <c:spPr>
        <a:noFill/>
        <a:ln>
          <a:solidFill>
            <a:schemeClr val="accent3">
              <a:lumMod val="40000"/>
              <a:lumOff val="6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0.94479</cdr:y>
    </cdr:from>
    <cdr:to>
      <cdr:x>1</cdr:x>
      <cdr:y>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E52C1C17-ACA1-447E-81F6-DC304BA0865B}"/>
            </a:ext>
          </a:extLst>
        </cdr:cNvPr>
        <cdr:cNvSpPr txBox="1"/>
      </cdr:nvSpPr>
      <cdr:spPr>
        <a:xfrm xmlns:a="http://schemas.openxmlformats.org/drawingml/2006/main">
          <a:off x="0" y="4277314"/>
          <a:ext cx="5181600" cy="2499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</a:rPr>
            <a:t>Source: S.C. Revenue and Fiscal Affairs Office 320 /08/25/2020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0.95679</cdr:y>
    </cdr:from>
    <cdr:to>
      <cdr:x>0.68508</cdr:x>
      <cdr:y>0.99524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13BD1473-0FF7-46C6-AC8C-4C389A11E108}"/>
            </a:ext>
          </a:extLst>
        </cdr:cNvPr>
        <cdr:cNvSpPr txBox="1"/>
      </cdr:nvSpPr>
      <cdr:spPr>
        <a:xfrm xmlns:a="http://schemas.openxmlformats.org/drawingml/2006/main">
          <a:off x="0" y="5413375"/>
          <a:ext cx="6734176" cy="217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>
              <a:solidFill>
                <a:schemeClr val="tx1">
                  <a:lumMod val="65000"/>
                  <a:lumOff val="35000"/>
                </a:schemeClr>
              </a:solidFill>
            </a:rPr>
            <a:t>Source:</a:t>
          </a:r>
          <a:r>
            <a:rPr lang="en-US" sz="800" baseline="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sz="800" dirty="0">
              <a:solidFill>
                <a:schemeClr val="tx1">
                  <a:lumMod val="65000"/>
                  <a:lumOff val="35000"/>
                </a:schemeClr>
              </a:solidFill>
            </a:rPr>
            <a:t>Integrated Public Use Microdata Series, Current Population Survey: Version 9.0: IPUMS, 2021.</a:t>
          </a:r>
          <a:r>
            <a:rPr lang="en-US" sz="800" baseline="0" dirty="0">
              <a:solidFill>
                <a:schemeClr val="tx1">
                  <a:lumMod val="65000"/>
                  <a:lumOff val="35000"/>
                </a:schemeClr>
              </a:solidFill>
            </a:rPr>
            <a:t> 309C -</a:t>
          </a:r>
          <a:r>
            <a:rPr lang="en-US" sz="800" dirty="0">
              <a:solidFill>
                <a:schemeClr val="tx1">
                  <a:lumMod val="65000"/>
                  <a:lumOff val="35000"/>
                </a:schemeClr>
              </a:solidFill>
            </a:rPr>
            <a:t> RFA/bdc/8/17/2022 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0.00864</cdr:x>
      <cdr:y>0.96123</cdr:y>
    </cdr:from>
    <cdr:to>
      <cdr:x>0.98172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990C56D-D203-B67B-7368-AA39CE848A95}"/>
            </a:ext>
          </a:extLst>
        </cdr:cNvPr>
        <cdr:cNvSpPr txBox="1"/>
      </cdr:nvSpPr>
      <cdr:spPr>
        <a:xfrm xmlns:a="http://schemas.openxmlformats.org/drawingml/2006/main">
          <a:off x="94311" y="4452730"/>
          <a:ext cx="10621801" cy="179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r>
            <a:rPr lang="en-US" sz="9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Source: U.S. Bureau of Labor Statistics, Employment Cost Index: Wages and Salaries: Private Industry Workers, State and Local Government Workers 318-RFA/lhj/08/26/2022</a:t>
          </a:r>
          <a:endParaRPr lang="en-US" sz="9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0.95665</cdr:y>
    </cdr:from>
    <cdr:to>
      <cdr:x>0.56422</cdr:x>
      <cdr:y>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78930213-D589-4614-ACFB-6D99E49E550B}"/>
            </a:ext>
          </a:extLst>
        </cdr:cNvPr>
        <cdr:cNvSpPr txBox="1"/>
      </cdr:nvSpPr>
      <cdr:spPr>
        <a:xfrm xmlns:a="http://schemas.openxmlformats.org/drawingml/2006/main">
          <a:off x="0" y="5186235"/>
          <a:ext cx="6807164" cy="235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>
              <a:solidFill>
                <a:srgbClr val="595959"/>
              </a:solidFill>
            </a:rPr>
            <a:t>Data</a:t>
          </a:r>
          <a:r>
            <a:rPr lang="en-US" sz="800" baseline="0" dirty="0">
              <a:solidFill>
                <a:srgbClr val="595959"/>
              </a:solidFill>
            </a:rPr>
            <a:t> </a:t>
          </a:r>
          <a:r>
            <a:rPr lang="en-US" sz="800" dirty="0">
              <a:solidFill>
                <a:srgbClr val="595959"/>
              </a:solidFill>
            </a:rPr>
            <a:t>Source:</a:t>
          </a:r>
          <a:r>
            <a:rPr lang="en-US" sz="800" baseline="0" dirty="0">
              <a:solidFill>
                <a:srgbClr val="595959"/>
              </a:solidFill>
            </a:rPr>
            <a:t> U.S. Department of Commerce, </a:t>
          </a:r>
          <a:r>
            <a:rPr lang="en-US" sz="800" baseline="0" dirty="0">
              <a:solidFill>
                <a:srgbClr val="595959"/>
              </a:solidFill>
              <a:effectLst/>
              <a:latin typeface="+mn-lt"/>
              <a:ea typeface="+mn-ea"/>
              <a:cs typeface="+mn-cs"/>
            </a:rPr>
            <a:t>Bureau of Economic Analysis; S.C. Board of Economic Advisors</a:t>
          </a:r>
          <a:endParaRPr lang="en-US" sz="800" dirty="0">
            <a:solidFill>
              <a:srgbClr val="595959"/>
            </a:solidFill>
          </a:endParaRPr>
        </a:p>
      </cdr:txBody>
    </cdr:sp>
  </cdr:relSizeAnchor>
  <cdr:relSizeAnchor xmlns:cdr="http://schemas.openxmlformats.org/drawingml/2006/chartDrawing">
    <cdr:from>
      <cdr:x>0.72473</cdr:x>
      <cdr:y>0.03765</cdr:y>
    </cdr:from>
    <cdr:to>
      <cdr:x>0.94885</cdr:x>
      <cdr:y>0.11115</cdr:y>
    </cdr:to>
    <cdr:grpSp>
      <cdr:nvGrpSpPr>
        <cdr:cNvPr id="3" name="Group 2">
          <a:extLst xmlns:a="http://schemas.openxmlformats.org/drawingml/2006/main">
            <a:ext uri="{FF2B5EF4-FFF2-40B4-BE49-F238E27FC236}">
              <a16:creationId xmlns:a16="http://schemas.microsoft.com/office/drawing/2014/main" id="{64786D9C-A00E-460C-B9EE-51DA4837C19D}"/>
            </a:ext>
          </a:extLst>
        </cdr:cNvPr>
        <cdr:cNvGrpSpPr/>
      </cdr:nvGrpSpPr>
      <cdr:grpSpPr>
        <a:xfrm xmlns:a="http://schemas.openxmlformats.org/drawingml/2006/main">
          <a:off x="7620971" y="174407"/>
          <a:ext cx="2356756" cy="340476"/>
          <a:chOff x="4491061" y="-2518492"/>
          <a:chExt cx="132306" cy="279122"/>
        </a:xfrm>
      </cdr:grpSpPr>
      <cdr:sp macro="" textlink="">
        <cdr:nvSpPr>
          <cdr:cNvPr id="4" name="TextBox 2">
            <a:extLst xmlns:a="http://schemas.openxmlformats.org/drawingml/2006/main">
              <a:ext uri="{FF2B5EF4-FFF2-40B4-BE49-F238E27FC236}">
                <a16:creationId xmlns:a16="http://schemas.microsoft.com/office/drawing/2014/main" id="{5171E84F-C919-47BC-823B-AA32B9B58713}"/>
              </a:ext>
            </a:extLst>
          </cdr:cNvPr>
          <cdr:cNvSpPr txBox="1"/>
        </cdr:nvSpPr>
        <cdr:spPr>
          <a:xfrm xmlns:a="http://schemas.openxmlformats.org/drawingml/2006/main">
            <a:off x="4523833" y="-2518492"/>
            <a:ext cx="99534" cy="27912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Historical Trend Range:</a:t>
            </a:r>
          </a:p>
          <a:p xmlns:a="http://schemas.openxmlformats.org/drawingml/2006/main">
            <a:pPr algn="ctr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5-year (top) to 10-year (bottom)</a:t>
            </a:r>
          </a:p>
        </cdr:txBody>
      </cdr:sp>
      <cdr:sp macro="" textlink="">
        <cdr:nvSpPr>
          <cdr:cNvPr id="5" name="Rectangle 4">
            <a:extLst xmlns:a="http://schemas.openxmlformats.org/drawingml/2006/main">
              <a:ext uri="{FF2B5EF4-FFF2-40B4-BE49-F238E27FC236}">
                <a16:creationId xmlns:a16="http://schemas.microsoft.com/office/drawing/2014/main" id="{88DA8461-8D03-4E89-B41D-B1B81A4CEB50}"/>
              </a:ext>
            </a:extLst>
          </cdr:cNvPr>
          <cdr:cNvSpPr/>
        </cdr:nvSpPr>
        <cdr:spPr>
          <a:xfrm xmlns:a="http://schemas.openxmlformats.org/drawingml/2006/main">
            <a:off x="4491061" y="-2402929"/>
            <a:ext cx="31357" cy="10153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EEBF6"/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0.00336</cdr:x>
      <cdr:y>0.9455</cdr:y>
    </cdr:from>
    <cdr:to>
      <cdr:x>0.5</cdr:x>
      <cdr:y>0.97965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51B97D5-BFCA-2D85-F547-B2BE8951194B}"/>
            </a:ext>
          </a:extLst>
        </cdr:cNvPr>
        <cdr:cNvSpPr txBox="1"/>
      </cdr:nvSpPr>
      <cdr:spPr>
        <a:xfrm xmlns:a="http://schemas.openxmlformats.org/drawingml/2006/main">
          <a:off x="35333" y="4379863"/>
          <a:ext cx="5222467" cy="158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/>
            <a:t>Source:</a:t>
          </a:r>
          <a:r>
            <a:rPr lang="en-US" sz="900" baseline="0" dirty="0"/>
            <a:t> US Census Bureau Population Estimates, Vintage 2021  321-RFA/08/29/2022</a:t>
          </a:r>
          <a:endParaRPr lang="en-US" sz="9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0.96585</cdr:y>
    </cdr:from>
    <cdr:to>
      <cdr:x>0.87574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0FAFC49-AF65-0E8F-23AA-FDB13E62AA9C}"/>
            </a:ext>
          </a:extLst>
        </cdr:cNvPr>
        <cdr:cNvSpPr txBox="1"/>
      </cdr:nvSpPr>
      <cdr:spPr>
        <a:xfrm xmlns:a="http://schemas.openxmlformats.org/drawingml/2006/main">
          <a:off x="0" y="6083710"/>
          <a:ext cx="9996254" cy="215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</a:rPr>
            <a:t>Source: </a:t>
          </a:r>
          <a:r>
            <a:rPr lang="en-US" sz="900" baseline="0" dirty="0">
              <a:solidFill>
                <a:schemeClr val="tx1">
                  <a:lumMod val="65000"/>
                  <a:lumOff val="35000"/>
                </a:schemeClr>
              </a:solidFill>
            </a:rPr>
            <a:t>U.S. Census Bureau, population estimates 2020, 2021; S.C. Revenue and Fiscal Affairs Office projections -319/lhj/08/29/2022</a:t>
          </a:r>
          <a:endParaRPr lang="en-US" sz="9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0.03365</cdr:x>
      <cdr:y>0.95878</cdr:y>
    </cdr:from>
    <cdr:to>
      <cdr:x>0.76744</cdr:x>
      <cdr:y>0.99512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9FD1D43-A2ED-F240-378B-34816EEED541}"/>
            </a:ext>
          </a:extLst>
        </cdr:cNvPr>
        <cdr:cNvSpPr txBox="1"/>
      </cdr:nvSpPr>
      <cdr:spPr>
        <a:xfrm xmlns:a="http://schemas.openxmlformats.org/drawingml/2006/main">
          <a:off x="353850" y="4441383"/>
          <a:ext cx="7716280" cy="168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</a:rPr>
            <a:t>Source: US Census Bureau population estimates 2020 and 2021; SC Revenue and Fiscal</a:t>
          </a:r>
          <a:r>
            <a:rPr lang="en-US" sz="900" baseline="0" dirty="0">
              <a:solidFill>
                <a:schemeClr val="tx1">
                  <a:lumMod val="65000"/>
                  <a:lumOff val="35000"/>
                </a:schemeClr>
              </a:solidFill>
            </a:rPr>
            <a:t> Affairs Office projections – 319-8/29/2022</a:t>
          </a:r>
          <a:endParaRPr lang="en-US" sz="9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0.95878</cdr:y>
    </cdr:from>
    <cdr:to>
      <cdr:x>0.86529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BA1AB23-E341-666A-A202-2FD78B4AFB2E}"/>
            </a:ext>
          </a:extLst>
        </cdr:cNvPr>
        <cdr:cNvSpPr txBox="1"/>
      </cdr:nvSpPr>
      <cdr:spPr>
        <a:xfrm xmlns:a="http://schemas.openxmlformats.org/drawingml/2006/main">
          <a:off x="0" y="4441383"/>
          <a:ext cx="9099044" cy="190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</a:rPr>
            <a:t>Data Source: U.S.</a:t>
          </a:r>
          <a:r>
            <a:rPr lang="en-US" sz="900" baseline="0" dirty="0">
              <a:solidFill>
                <a:schemeClr val="tx1">
                  <a:lumMod val="65000"/>
                  <a:lumOff val="35000"/>
                </a:schemeClr>
              </a:solidFill>
            </a:rPr>
            <a:t> Bureau of Labor Statistics, Employment Projections Program as of 9/8/2022 326A-RFA/</a:t>
          </a:r>
          <a:r>
            <a:rPr lang="en-US" sz="900" baseline="0" dirty="0" err="1">
              <a:solidFill>
                <a:schemeClr val="tx1">
                  <a:lumMod val="65000"/>
                  <a:lumOff val="35000"/>
                </a:schemeClr>
              </a:solidFill>
            </a:rPr>
            <a:t>lpw</a:t>
          </a:r>
          <a:r>
            <a:rPr lang="en-US" sz="900" baseline="0" dirty="0">
              <a:solidFill>
                <a:schemeClr val="tx1">
                  <a:lumMod val="65000"/>
                  <a:lumOff val="35000"/>
                </a:schemeClr>
              </a:solidFill>
            </a:rPr>
            <a:t>/10/25/22</a:t>
          </a:r>
          <a:endParaRPr lang="en-US" sz="9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0.0038</cdr:x>
      <cdr:y>0.96441</cdr:y>
    </cdr:from>
    <cdr:to>
      <cdr:x>0.42631</cdr:x>
      <cdr:y>0.99656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76265778-F992-45D9-A89E-DF4AF98028BF}"/>
            </a:ext>
          </a:extLst>
        </cdr:cNvPr>
        <cdr:cNvSpPr txBox="1"/>
      </cdr:nvSpPr>
      <cdr:spPr>
        <a:xfrm xmlns:a="http://schemas.openxmlformats.org/drawingml/2006/main">
          <a:off x="43295" y="6061364"/>
          <a:ext cx="4820228" cy="202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>
              <a:solidFill>
                <a:srgbClr val="595959"/>
              </a:solidFill>
            </a:rPr>
            <a:t>Source:</a:t>
          </a:r>
          <a:r>
            <a:rPr lang="en-US" sz="900" baseline="0" dirty="0">
              <a:solidFill>
                <a:srgbClr val="595959"/>
              </a:solidFill>
            </a:rPr>
            <a:t> U.S. Department of Labor,</a:t>
          </a:r>
          <a:r>
            <a:rPr lang="en-US" sz="900" baseline="0" dirty="0">
              <a:solidFill>
                <a:srgbClr val="595959"/>
              </a:solidFill>
              <a:effectLst/>
              <a:latin typeface="+mn-lt"/>
              <a:ea typeface="+mn-ea"/>
              <a:cs typeface="+mn-cs"/>
            </a:rPr>
            <a:t>Bureau of Labor Statistics</a:t>
          </a:r>
          <a:r>
            <a:rPr lang="en-US" sz="900" baseline="0" dirty="0">
              <a:solidFill>
                <a:srgbClr val="595959"/>
              </a:solidFill>
            </a:rPr>
            <a:t> 60-RFA/bdc/10/3/2022</a:t>
          </a:r>
          <a:endParaRPr lang="en-US" sz="900" dirty="0">
            <a:solidFill>
              <a:srgbClr val="595959"/>
            </a:solidFill>
          </a:endParaRPr>
        </a:p>
      </cdr:txBody>
    </cdr:sp>
  </cdr:relSizeAnchor>
  <cdr:relSizeAnchor xmlns:cdr="http://schemas.openxmlformats.org/drawingml/2006/chartDrawing">
    <cdr:from>
      <cdr:x>0.00445</cdr:x>
      <cdr:y>0.0081</cdr:y>
    </cdr:from>
    <cdr:to>
      <cdr:x>0.06531</cdr:x>
      <cdr:y>0.04281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357295A2-CCE2-4010-9B2C-9FD17A45CD47}"/>
            </a:ext>
          </a:extLst>
        </cdr:cNvPr>
        <cdr:cNvSpPr/>
      </cdr:nvSpPr>
      <cdr:spPr>
        <a:xfrm xmlns:a="http://schemas.openxmlformats.org/drawingml/2006/main">
          <a:off x="50800" y="50800"/>
          <a:ext cx="693964" cy="2177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0.01311</cdr:x>
      <cdr:y>0.96473</cdr:y>
    </cdr:from>
    <cdr:to>
      <cdr:x>0.98619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CA187FF-4D1C-98F1-AB0F-3FE70E00E37A}"/>
            </a:ext>
          </a:extLst>
        </cdr:cNvPr>
        <cdr:cNvSpPr txBox="1"/>
      </cdr:nvSpPr>
      <cdr:spPr>
        <a:xfrm xmlns:a="http://schemas.openxmlformats.org/drawingml/2006/main">
          <a:off x="142407" y="4658710"/>
          <a:ext cx="10570024" cy="1703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Source: U.S. Bureau of Labor Statistics 325-RFA/</a:t>
          </a:r>
          <a:r>
            <a:rPr lang="en-US" sz="900" b="0" i="0" dirty="0" err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lhj</a:t>
          </a:r>
          <a:r>
            <a:rPr lang="en-US" sz="9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/10/24/2022</a:t>
          </a:r>
          <a:endParaRPr lang="en-US" sz="9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0.00162</cdr:x>
      <cdr:y>0.94482</cdr:y>
    </cdr:from>
    <cdr:to>
      <cdr:x>0.86286</cdr:x>
      <cdr:y>0.98878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29361C7-A03B-4D34-BC80-8D736A999BEE}"/>
            </a:ext>
          </a:extLst>
        </cdr:cNvPr>
        <cdr:cNvSpPr txBox="1"/>
      </cdr:nvSpPr>
      <cdr:spPr>
        <a:xfrm xmlns:a="http://schemas.openxmlformats.org/drawingml/2006/main">
          <a:off x="12699" y="3343275"/>
          <a:ext cx="6759575" cy="155576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>
              <a:solidFill>
                <a:schemeClr val="tx1">
                  <a:lumMod val="65000"/>
                  <a:lumOff val="35000"/>
                </a:schemeClr>
              </a:solidFill>
            </a:rPr>
            <a:t>Source: </a:t>
          </a:r>
          <a:r>
            <a:rPr lang="en-US" sz="800" baseline="0" dirty="0">
              <a:solidFill>
                <a:schemeClr val="tx1">
                  <a:lumMod val="65000"/>
                  <a:lumOff val="35000"/>
                </a:schemeClr>
              </a:solidFill>
            </a:rPr>
            <a:t>U.S. Bureau of Labor Statistics, CPS and JOLTS; 259A - RFA/bdc/8/26/2022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0.96016</cdr:y>
    </cdr:from>
    <cdr:to>
      <cdr:x>0.68508</cdr:x>
      <cdr:y>0.99506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09940422-204C-4320-8618-C0359AA7448C}"/>
            </a:ext>
          </a:extLst>
        </cdr:cNvPr>
        <cdr:cNvSpPr txBox="1"/>
      </cdr:nvSpPr>
      <cdr:spPr>
        <a:xfrm xmlns:a="http://schemas.openxmlformats.org/drawingml/2006/main">
          <a:off x="0" y="5986161"/>
          <a:ext cx="7983305" cy="217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>
              <a:solidFill>
                <a:schemeClr val="tx1">
                  <a:lumMod val="65000"/>
                  <a:lumOff val="35000"/>
                </a:schemeClr>
              </a:solidFill>
            </a:rPr>
            <a:t>Source: Integrated Public Use Microdata Series, Current Population Survey: Version 9.0: IPUMS, 2021; 309B</a:t>
          </a:r>
          <a:r>
            <a:rPr lang="en-US" sz="800" baseline="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sz="800" dirty="0">
              <a:solidFill>
                <a:schemeClr val="tx1">
                  <a:lumMod val="65000"/>
                  <a:lumOff val="35000"/>
                </a:schemeClr>
              </a:solidFill>
            </a:rPr>
            <a:t>- RFA/bdc/8/17/2022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9DFA4E-D7C0-471A-86D6-178CD2B1C7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85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86A28F-73D2-4400-B4B9-CF58C28E11B9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E96A05-D88F-4BBB-A0E0-12E9D37E1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45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96A05-D88F-4BBB-A0E0-12E9D37E123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846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73921"/>
            <a:ext cx="9144000" cy="2387600"/>
          </a:xfrm>
        </p:spPr>
        <p:txBody>
          <a:bodyPr anchor="t">
            <a:normAutofit/>
          </a:bodyPr>
          <a:lstStyle>
            <a:lvl1pPr algn="ctr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8832" y="4619876"/>
            <a:ext cx="8294336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115" y="4339598"/>
            <a:ext cx="1981372" cy="198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2400" y="146305"/>
            <a:ext cx="11887200" cy="6583680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" y="195843"/>
            <a:ext cx="11795760" cy="6492697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99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with 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599" y="695557"/>
            <a:ext cx="10515600" cy="2852737"/>
          </a:xfrm>
        </p:spPr>
        <p:txBody>
          <a:bodyPr anchor="t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/>
              <a:t>October 27,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5448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167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Z:\A-Revenue and Fiscal Affairs\RFA logo banner final.jpg">
            <a:extLst>
              <a:ext uri="{FF2B5EF4-FFF2-40B4-BE49-F238E27FC236}">
                <a16:creationId xmlns:a16="http://schemas.microsoft.com/office/drawing/2014/main" id="{F33B4832-1AD2-4BAA-9E6C-5A3890496FA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772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/>
              <a:t>October 27,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5448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1168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Z:\A-Revenue and Fiscal Affairs\RFA logo banner final.jpg">
            <a:extLst>
              <a:ext uri="{FF2B5EF4-FFF2-40B4-BE49-F238E27FC236}">
                <a16:creationId xmlns:a16="http://schemas.microsoft.com/office/drawing/2014/main" id="{EE876DB9-C9FC-4039-811B-9014184DC9A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2720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/>
              <a:t>October 27,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Z:\A-Revenue and Fiscal Affairs\RFA logo banner final.jpg">
            <a:extLst>
              <a:ext uri="{FF2B5EF4-FFF2-40B4-BE49-F238E27FC236}">
                <a16:creationId xmlns:a16="http://schemas.microsoft.com/office/drawing/2014/main" id="{E0CC85D0-8941-485E-ABE4-00AA9DE89F68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9164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616"/>
            <a:ext cx="10363200" cy="2100522"/>
          </a:xfrm>
        </p:spPr>
        <p:txBody>
          <a:bodyPr anchor="t">
            <a:normAutofit/>
          </a:bodyPr>
          <a:lstStyle>
            <a:lvl1pPr algn="ctr">
              <a:defRPr sz="3200" b="1">
                <a:solidFill>
                  <a:srgbClr val="1C396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584416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latin typeface="Book Antiqua" panose="020406020503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2" y="5102353"/>
            <a:ext cx="1432558" cy="13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126799" y="146305"/>
            <a:ext cx="11887200" cy="6591774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88977" y="193398"/>
            <a:ext cx="11762843" cy="6492697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278718" y="4572001"/>
            <a:ext cx="5634567" cy="16859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7424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00647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4702"/>
            <a:ext cx="10515600" cy="4632261"/>
          </a:xfrm>
        </p:spPr>
        <p:txBody>
          <a:bodyPr/>
          <a:lstStyle>
            <a:lvl1pPr>
              <a:lnSpc>
                <a:spcPct val="100000"/>
              </a:lnSpc>
              <a:defRPr sz="2800">
                <a:latin typeface="Franklin Gothic Book" panose="020B0503020102020204" pitchFamily="34" charset="0"/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/>
              <a:t>October 27,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0" y="639737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46305"/>
            <a:ext cx="11887200" cy="6263640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" y="192025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Z:\A-Revenue and Fiscal Affairs\RFA logo banner final.jpg">
            <a:extLst>
              <a:ext uri="{FF2B5EF4-FFF2-40B4-BE49-F238E27FC236}">
                <a16:creationId xmlns:a16="http://schemas.microsoft.com/office/drawing/2014/main" id="{8DC22141-647B-4A84-B400-AC4DCD517C7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5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/>
              <a:t>October 27,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46305"/>
            <a:ext cx="11887200" cy="6263640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" y="192025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Z:\A-Revenue and Fiscal Affairs\RFA logo banner final.jpg">
            <a:extLst>
              <a:ext uri="{FF2B5EF4-FFF2-40B4-BE49-F238E27FC236}">
                <a16:creationId xmlns:a16="http://schemas.microsoft.com/office/drawing/2014/main" id="{EC6F5EB5-8B31-41B5-8208-5AC4011FAAB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25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/>
              <a:t>October 27, 2022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5448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120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Z:\A-Revenue and Fiscal Affairs\RFA logo banner final.jpg">
            <a:extLst>
              <a:ext uri="{FF2B5EF4-FFF2-40B4-BE49-F238E27FC236}">
                <a16:creationId xmlns:a16="http://schemas.microsoft.com/office/drawing/2014/main" id="{E89F6753-BAB8-4F5C-A4FE-D7BAD6771FA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241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870293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3600" b="0">
                <a:solidFill>
                  <a:srgbClr val="1C396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4752" cy="365125"/>
          </a:xfrm>
        </p:spPr>
        <p:txBody>
          <a:bodyPr/>
          <a:lstStyle>
            <a:lvl1pPr>
              <a:defRPr sz="1000" b="1">
                <a:latin typeface="Book Antiqua" panose="02040602050305030304" pitchFamily="18" charset="0"/>
              </a:defRPr>
            </a:lvl1pPr>
          </a:lstStyle>
          <a:p>
            <a:r>
              <a:rPr lang="en-US"/>
              <a:t>October 27,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1648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784DC4BC-AE01-4C6D-870D-ADD2363A0B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Z:\A-Revenue and Fiscal Affairs\RFA logo banner final.jpg">
            <a:extLst>
              <a:ext uri="{FF2B5EF4-FFF2-40B4-BE49-F238E27FC236}">
                <a16:creationId xmlns:a16="http://schemas.microsoft.com/office/drawing/2014/main" id="{CA2B73CC-8670-4040-964C-8007A306F7E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384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rder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/>
              <a:t>October 27,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168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Z:\A-Revenue and Fiscal Affairs\RFA logo banner final.jpg">
            <a:extLst>
              <a:ext uri="{FF2B5EF4-FFF2-40B4-BE49-F238E27FC236}">
                <a16:creationId xmlns:a16="http://schemas.microsoft.com/office/drawing/2014/main" id="{89D906B3-AD75-484D-91F4-E25E0944C21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013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/>
              <a:t>October 27, 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Z:\A-Revenue and Fiscal Affairs\RFA logo banner final.jpg">
            <a:extLst>
              <a:ext uri="{FF2B5EF4-FFF2-40B4-BE49-F238E27FC236}">
                <a16:creationId xmlns:a16="http://schemas.microsoft.com/office/drawing/2014/main" id="{FD09090D-74CB-4E40-A5AB-DB419ED6268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496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356351"/>
            <a:ext cx="2743200" cy="365125"/>
          </a:xfrm>
        </p:spPr>
        <p:txBody>
          <a:bodyPr/>
          <a:lstStyle/>
          <a:p>
            <a:r>
              <a:rPr lang="en-US"/>
              <a:t>October 27,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5448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1168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Z:\A-Revenue and Fiscal Affairs\RFA logo banner fina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34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/>
              <a:t>October 27,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5448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1168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Z:\A-Revenue and Fiscal Affairs\RFA logo banner final.jpg">
            <a:extLst>
              <a:ext uri="{FF2B5EF4-FFF2-40B4-BE49-F238E27FC236}">
                <a16:creationId xmlns:a16="http://schemas.microsoft.com/office/drawing/2014/main" id="{2DADB3AE-8083-4F21-95B9-8A3C43D30F4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583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122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04356"/>
            <a:ext cx="10515600" cy="4572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425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1">
                <a:solidFill>
                  <a:srgbClr val="002060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/>
              <a:t>October 27,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rgbClr val="002060"/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4549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2060"/>
                </a:solidFill>
                <a:latin typeface="Book Antiqua" panose="02040602050305030304" pitchFamily="18" charset="0"/>
              </a:defRPr>
            </a:lvl1pPr>
          </a:lstStyle>
          <a:p>
            <a:fld id="{784DC4BC-AE01-4C6D-870D-ADD2363A0B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6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rgbClr val="002060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b="0" kern="1200">
          <a:solidFill>
            <a:srgbClr val="002060"/>
          </a:solidFill>
          <a:latin typeface="Franklin Gothic Book" panose="020B05030201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b="0" kern="1200">
          <a:solidFill>
            <a:srgbClr val="002060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b="0" kern="1200">
          <a:solidFill>
            <a:srgbClr val="002060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kern="1200">
          <a:solidFill>
            <a:srgbClr val="002060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kern="1200">
          <a:solidFill>
            <a:srgbClr val="002060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fa.sc.gov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1298" y="589935"/>
            <a:ext cx="9058539" cy="165611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SOUTH CAROLINA’S WORKFORCE</a:t>
            </a:r>
            <a:br>
              <a:rPr lang="en-US" sz="4000" dirty="0"/>
            </a:br>
            <a:r>
              <a:rPr lang="en-US" sz="4000" dirty="0"/>
              <a:t>DEMOGRAPHIC AND ECONOMIC TRENDS</a:t>
            </a:r>
            <a:br>
              <a:rPr lang="en-US" sz="2400" dirty="0"/>
            </a:br>
            <a:br>
              <a:rPr lang="en-US" dirty="0"/>
            </a:br>
            <a:r>
              <a:rPr lang="en-US" sz="3100" dirty="0"/>
              <a:t>“Never make predictions, especially about the future”</a:t>
            </a:r>
            <a:br>
              <a:rPr lang="en-US" sz="3100" dirty="0"/>
            </a:br>
            <a:br>
              <a:rPr lang="en-US" sz="3100" dirty="0"/>
            </a:br>
            <a:br>
              <a:rPr lang="en-US" dirty="0"/>
            </a:b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1257" y="2885242"/>
            <a:ext cx="7554897" cy="338282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Presented to</a:t>
            </a:r>
          </a:p>
          <a:p>
            <a:endParaRPr lang="en-US" sz="3200" b="1" dirty="0"/>
          </a:p>
          <a:p>
            <a:r>
              <a:rPr lang="en-US" sz="2800" b="1" dirty="0"/>
              <a:t>HR Advisory</a:t>
            </a:r>
          </a:p>
          <a:p>
            <a:pPr>
              <a:tabLst>
                <a:tab pos="4805363" algn="l"/>
              </a:tabLst>
            </a:pPr>
            <a:endParaRPr lang="en-US" dirty="0"/>
          </a:p>
          <a:p>
            <a:pPr>
              <a:tabLst>
                <a:tab pos="4805363" algn="l"/>
              </a:tabLst>
            </a:pPr>
            <a:r>
              <a:rPr lang="en-US" dirty="0"/>
              <a:t>October 27, 2022</a:t>
            </a:r>
          </a:p>
          <a:p>
            <a:endParaRPr lang="en-US" sz="12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2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Frank A. Rainwater, Executive Director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South Carolina Revenue and Fiscal Affairs Office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1000 Assembly Street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Rembert Dennis Building, Suite 402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Columbia, SC  29201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(803) 734-2265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200" dirty="0">
                <a:hlinkClick r:id="rId2"/>
              </a:rPr>
              <a:t>www.rfa.sc.gov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36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00545-9C26-6E68-50D7-345272D78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785756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SC Employment by Industry</a:t>
            </a:r>
            <a:br>
              <a:rPr lang="en-US" dirty="0"/>
            </a:br>
            <a:r>
              <a:rPr lang="en-US" sz="2700" dirty="0"/>
              <a:t>Not all sectors have recovered to pre-pandemic employment levels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AC9B9-F234-22C6-44CF-A74745EEB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27,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4CC4D-82FA-560F-9A22-A16D1AD3B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7A5B220-66F1-0643-62A8-C37840287E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349106"/>
              </p:ext>
            </p:extLst>
          </p:nvPr>
        </p:nvGraphicFramePr>
        <p:xfrm>
          <a:off x="701565" y="1347952"/>
          <a:ext cx="10862441" cy="4829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0456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DAD52D-80B1-C5CC-DA7F-D9CADBB29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US Unemployed Persons Per Job Opening</a:t>
            </a:r>
            <a:br>
              <a:rPr lang="en-US" sz="3300" dirty="0"/>
            </a:br>
            <a:r>
              <a:rPr lang="en-US" sz="2400" dirty="0"/>
              <a:t>The US labor market remains at historic levels of tightness as employers compete over a smaller pool of available potential workers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96EAEB-A720-0E99-95DD-FCB558A9E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27,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2C254-F2D0-E3A4-DEE8-EE5F481C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37C1716-298D-4493-8D3F-F86BBC132F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978756"/>
              </p:ext>
            </p:extLst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0467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DAD52D-80B1-C5CC-DA7F-D9CADBB29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6246"/>
            <a:ext cx="10515600" cy="1006473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SC Retirements</a:t>
            </a:r>
            <a:br>
              <a:rPr lang="en-US" dirty="0"/>
            </a:br>
            <a:r>
              <a:rPr lang="en-US" sz="2400" dirty="0"/>
              <a:t>Individuals retired at higher rates during the pandemic; while there has been some re-entry into the labor market, current estimates place retirements 54,000 higher than trend in the past year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96EAEB-A720-0E99-95DD-FCB558A9E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27,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2C254-F2D0-E3A4-DEE8-EE5F481C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292A765-A7B0-4168-846C-CC39776E73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104388"/>
              </p:ext>
            </p:extLst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9923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DAD52D-80B1-C5CC-DA7F-D9CADBB29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179511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SC Not in Labor Force – All Other Reasons</a:t>
            </a:r>
            <a:br>
              <a:rPr lang="en-US" dirty="0"/>
            </a:br>
            <a:r>
              <a:rPr lang="en-US" sz="2400" dirty="0"/>
              <a:t>Individuals exited the labor force for health concerns, family obligations, etc. during the pandemic; an estimated 45,000 more individuals than expected remained outside for these reasons in the past year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96EAEB-A720-0E99-95DD-FCB558A9E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27,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2C254-F2D0-E3A4-DEE8-EE5F481C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53FC2CD-B801-4E8C-B7C0-D2A3FC16B1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534317"/>
              </p:ext>
            </p:extLst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7808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DAD52D-80B1-C5CC-DA7F-D9CADBB29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365127"/>
            <a:ext cx="10715625" cy="1006473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US Wage and Salary Growth</a:t>
            </a:r>
            <a:br>
              <a:rPr lang="en-US" dirty="0"/>
            </a:br>
            <a:r>
              <a:rPr lang="en-US" sz="2400" dirty="0"/>
              <a:t>Private sector wage growth has far outpaced the public sector since the pandemic; competition for workers is driving up wages, and government sectors are lagging behind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96EAEB-A720-0E99-95DD-FCB558A9E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27,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2C254-F2D0-E3A4-DEE8-EE5F481C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0BAA2D8-14BD-768F-214A-3C7F3953EE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311250"/>
              </p:ext>
            </p:extLst>
          </p:nvPr>
        </p:nvGraphicFramePr>
        <p:xfrm>
          <a:off x="638175" y="1506538"/>
          <a:ext cx="1091565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028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12BBB6-0237-2162-C361-35C2059C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179511"/>
          </a:xfrm>
        </p:spPr>
        <p:txBody>
          <a:bodyPr/>
          <a:lstStyle/>
          <a:p>
            <a:r>
              <a:rPr lang="en-US" dirty="0"/>
              <a:t>SC Personal Income</a:t>
            </a:r>
            <a:br>
              <a:rPr lang="en-US" dirty="0"/>
            </a:br>
            <a:r>
              <a:rPr lang="en-US" sz="2400" dirty="0"/>
              <a:t>Personal Income is growing well above our historical trend and expected to continue to be elevated through FY 2022-23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D8FF65-8741-5AF0-9D1C-2E09854FB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27,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AC99D-2FF4-1B57-5531-7A31B87AA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D182E5E-AB30-459F-A070-0A14987139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929659"/>
              </p:ext>
            </p:extLst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802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8B759-8250-2BB6-9C09-C10DA20CD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27,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4766A-D9CD-5C6D-92BF-2885363B1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6D293C3-2824-650B-3C26-271A2F544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870293"/>
            <a:ext cx="10515600" cy="4915652"/>
          </a:xfrm>
        </p:spPr>
        <p:txBody>
          <a:bodyPr/>
          <a:lstStyle/>
          <a:p>
            <a:pPr marL="0" indent="0"/>
            <a:r>
              <a:rPr lang="en-US" sz="3600" dirty="0"/>
              <a:t>Final Thoughts … Questions?</a:t>
            </a:r>
            <a:br>
              <a:rPr lang="en-US" sz="3600" dirty="0"/>
            </a:br>
            <a:br>
              <a:rPr lang="en-US" sz="3600" b="1" dirty="0"/>
            </a:br>
            <a:r>
              <a:rPr lang="en-US" sz="3200" dirty="0"/>
              <a:t>“It ain’t over, till it’s over.”</a:t>
            </a:r>
            <a:br>
              <a:rPr lang="en-US" sz="3200" dirty="0"/>
            </a:br>
            <a:r>
              <a:rPr lang="en-US" sz="2400" dirty="0"/>
              <a:t>- Yogi Berra</a:t>
            </a:r>
            <a:br>
              <a:rPr lang="en-US" sz="2400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445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1DF2A0-9D72-47EA-C35F-6A5F5AD58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631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Population Trends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“Economics is extremely useful as a form of employment for economists.”</a:t>
            </a:r>
            <a:br>
              <a:rPr lang="en-US" dirty="0"/>
            </a:br>
            <a:br>
              <a:rPr lang="en-US" sz="3100" dirty="0"/>
            </a:br>
            <a:r>
              <a:rPr lang="en-US" sz="2700" dirty="0"/>
              <a:t>- John Kenneth Galbraith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87000-1AB6-0DC4-79AE-8E1377C98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27,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38784-98F2-0623-CB3D-A354FABC7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237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19B332-15DA-C96E-3FF4-ADF108C3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 Population Pyramid</a:t>
            </a:r>
            <a:br>
              <a:rPr lang="en-US" dirty="0"/>
            </a:br>
            <a:r>
              <a:rPr lang="en-US" sz="2400" dirty="0"/>
              <a:t>The makeup of the state’s population has shifted dramatically since 1970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CB9F4-16E5-CE88-CCE3-740587DC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27,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CB7FB-09E7-D633-FFF8-C032546E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A9F9A058-C5A3-54A5-7EB6-3F686546866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25456922"/>
              </p:ext>
            </p:extLst>
          </p:nvPr>
        </p:nvGraphicFramePr>
        <p:xfrm>
          <a:off x="838201" y="1649691"/>
          <a:ext cx="5181600" cy="4666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F554A216-D09D-DBC2-8EDD-F4EF17C7E5A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1668249"/>
              </p:ext>
            </p:extLst>
          </p:nvPr>
        </p:nvGraphicFramePr>
        <p:xfrm>
          <a:off x="6172200" y="1649690"/>
          <a:ext cx="5181600" cy="4491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1051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104FD-C31F-9383-DC6A-C759DCF3A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Components of Population Change</a:t>
            </a:r>
            <a:br>
              <a:rPr lang="en-US" sz="3300" dirty="0"/>
            </a:br>
            <a:r>
              <a:rPr lang="en-US" sz="2700" dirty="0"/>
              <a:t>The state’s population growth is driven by migration into the state; deaths exceeded births in 2021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21117-0E7F-148A-A835-849C32D66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27,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DD463-FF74-43AC-9B53-40BAAB196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83DA4E5-9CDC-45D6-3434-31BFDC31CC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222934"/>
              </p:ext>
            </p:extLst>
          </p:nvPr>
        </p:nvGraphicFramePr>
        <p:xfrm>
          <a:off x="838200" y="1371600"/>
          <a:ext cx="10515600" cy="482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3040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63A895E-92DA-E4DF-F036-81DF6964D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SC Population by Age Group</a:t>
            </a:r>
            <a:br>
              <a:rPr lang="en-US" sz="3300" dirty="0"/>
            </a:br>
            <a:r>
              <a:rPr lang="en-US" sz="2700" dirty="0"/>
              <a:t>Population in the 65 plus age range is projected to surpass the under 18 age range by 2027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7BD06-73BE-49D2-BCE7-B181D7E9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27,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D5725-A22B-B9BC-8832-F3404E3CF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94694DF3-0ACE-74FB-15A2-926CBB5ADE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567179"/>
              </p:ext>
            </p:extLst>
          </p:nvPr>
        </p:nvGraphicFramePr>
        <p:xfrm>
          <a:off x="838200" y="1451728"/>
          <a:ext cx="10515600" cy="4725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3874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017912-3904-B796-E859-4597DA637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SC Working Age Population</a:t>
            </a:r>
            <a:br>
              <a:rPr lang="en-US" dirty="0"/>
            </a:br>
            <a:r>
              <a:rPr lang="en-US" sz="2700" dirty="0"/>
              <a:t>The working age population from age 18-64 continues to shrink relative to total state population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136B62-770E-5080-A3F2-A034F734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27,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6032B-23A2-96EB-689B-60156501F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2AC072D-28DA-360C-F494-A4E947C85E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283944"/>
              </p:ext>
            </p:extLst>
          </p:nvPr>
        </p:nvGraphicFramePr>
        <p:xfrm>
          <a:off x="838200" y="1544638"/>
          <a:ext cx="10515600" cy="4686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8029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D7454-7DAB-BD8B-B93F-20E5A67CA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2" y="365126"/>
            <a:ext cx="11104775" cy="1179511"/>
          </a:xfrm>
        </p:spPr>
        <p:txBody>
          <a:bodyPr>
            <a:normAutofit/>
          </a:bodyPr>
          <a:lstStyle/>
          <a:p>
            <a:r>
              <a:rPr lang="en-US" dirty="0"/>
              <a:t>US Median Age of the Labor Force</a:t>
            </a:r>
            <a:br>
              <a:rPr lang="en-US" dirty="0"/>
            </a:br>
            <a:r>
              <a:rPr lang="en-US" sz="2200" dirty="0"/>
              <a:t>The median age remained almost the same for men but fell for women from 2011 to 2021; both are projected to increase by one year to 42.6 and 42.7, respectively, by 2031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CE6E-ADFC-16E3-853E-5BC88F142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27,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4712B-80A7-6E0A-E59E-B6C5EC3CA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F2B2503-479D-E5CA-E186-1785CBE79A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357300"/>
              </p:ext>
            </p:extLst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8242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A602550-0AFB-4E5C-9646-B025724C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7278"/>
            <a:ext cx="10515600" cy="2852737"/>
          </a:xfrm>
        </p:spPr>
        <p:txBody>
          <a:bodyPr/>
          <a:lstStyle/>
          <a:p>
            <a:r>
              <a:rPr lang="en-US" dirty="0"/>
              <a:t>South Carolina and National Economy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“The only function of economic forecasting is to make astrology look respectable.”</a:t>
            </a:r>
            <a:br>
              <a:rPr lang="en-US" sz="3200" dirty="0"/>
            </a:br>
            <a:br>
              <a:rPr lang="en-US" sz="2800" dirty="0"/>
            </a:br>
            <a:r>
              <a:rPr lang="en-US" sz="2400" dirty="0"/>
              <a:t>- John Kenneth Galbraith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B00FB-CDAF-429D-B61B-A7DE80A0E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27,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59CFC-889D-4769-9270-D611BB110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93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4B2B4-E37D-499A-BBE7-2FC91D45C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SC Employment</a:t>
            </a:r>
            <a:br>
              <a:rPr lang="en-US" dirty="0"/>
            </a:br>
            <a:r>
              <a:rPr lang="en-US" dirty="0" err="1"/>
              <a:t>E</a:t>
            </a:r>
            <a:r>
              <a:rPr lang="en-US" sz="2700" dirty="0" err="1"/>
              <a:t>mployment</a:t>
            </a:r>
            <a:r>
              <a:rPr lang="en-US" sz="2700" dirty="0"/>
              <a:t> has exceeded pre-pandemic levels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1AA4C-413D-477E-AAC7-C8B47449D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27,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235C3D-DB36-4794-8CF9-12C7F4315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5DA50FE6-AE21-CD5B-889B-F2C32C147B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801495"/>
              </p:ext>
            </p:extLst>
          </p:nvPr>
        </p:nvGraphicFramePr>
        <p:xfrm>
          <a:off x="838200" y="1268131"/>
          <a:ext cx="10515600" cy="4899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4040510"/>
      </p:ext>
    </p:extLst>
  </p:cSld>
  <p:clrMapOvr>
    <a:masterClrMapping/>
  </p:clrMapOvr>
</p:sld>
</file>

<file path=ppt/theme/theme1.xml><?xml version="1.0" encoding="utf-8"?>
<a:theme xmlns:a="http://schemas.openxmlformats.org/drawingml/2006/main" name="RFA widescreen PowerPoin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FA widescreen PowerPoint Theme" id="{B99C1916-097F-450E-A27C-6FB5AF3B078F}" vid="{0F182D99-7C5B-4F14-A3E1-DBE999373D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10566</TotalTime>
  <Words>937</Words>
  <Application>Microsoft Office PowerPoint</Application>
  <PresentationFormat>Widescreen</PresentationFormat>
  <Paragraphs>98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Book Antiqua</vt:lpstr>
      <vt:lpstr>Calibri</vt:lpstr>
      <vt:lpstr>Franklin Gothic Book</vt:lpstr>
      <vt:lpstr>Franklin Gothic Medium</vt:lpstr>
      <vt:lpstr>RFA widescreen PowerPoint Theme</vt:lpstr>
      <vt:lpstr>SOUTH CAROLINA’S WORKFORCE DEMOGRAPHIC AND ECONOMIC TRENDS  “Never make predictions, especially about the future”   </vt:lpstr>
      <vt:lpstr>Population Trends  “Economics is extremely useful as a form of employment for economists.”  - John Kenneth Galbraith  </vt:lpstr>
      <vt:lpstr>SC Population Pyramid The makeup of the state’s population has shifted dramatically since 1970</vt:lpstr>
      <vt:lpstr>Components of Population Change The state’s population growth is driven by migration into the state; deaths exceeded births in 2021</vt:lpstr>
      <vt:lpstr>SC Population by Age Group Population in the 65 plus age range is projected to surpass the under 18 age range by 2027</vt:lpstr>
      <vt:lpstr>SC Working Age Population The working age population from age 18-64 continues to shrink relative to total state population</vt:lpstr>
      <vt:lpstr>US Median Age of the Labor Force The median age remained almost the same for men but fell for women from 2011 to 2021; both are projected to increase by one year to 42.6 and 42.7, respectively, by 2031</vt:lpstr>
      <vt:lpstr>South Carolina and National Economy  “The only function of economic forecasting is to make astrology look respectable.”  - John Kenneth Galbraith</vt:lpstr>
      <vt:lpstr>SC Employment Employment has exceeded pre-pandemic levels</vt:lpstr>
      <vt:lpstr>SC Employment by Industry Not all sectors have recovered to pre-pandemic employment levels</vt:lpstr>
      <vt:lpstr>US Unemployed Persons Per Job Opening The US labor market remains at historic levels of tightness as employers compete over a smaller pool of available potential workers </vt:lpstr>
      <vt:lpstr>SC Retirements Individuals retired at higher rates during the pandemic; while there has been some re-entry into the labor market, current estimates place retirements 54,000 higher than trend in the past year</vt:lpstr>
      <vt:lpstr>SC Not in Labor Force – All Other Reasons Individuals exited the labor force for health concerns, family obligations, etc. during the pandemic; an estimated 45,000 more individuals than expected remained outside for these reasons in the past year</vt:lpstr>
      <vt:lpstr>US Wage and Salary Growth Private sector wage growth has far outpaced the public sector since the pandemic; competition for workers is driving up wages, and government sectors are lagging behind</vt:lpstr>
      <vt:lpstr>SC Personal Income Personal Income is growing well above our historical trend and expected to continue to be elevated through FY 2022-23</vt:lpstr>
      <vt:lpstr>Final Thoughts … Questions?  “It ain’t over, till it’s over.” - Yogi Berra  </vt:lpstr>
    </vt:vector>
  </TitlesOfParts>
  <Company>Revenue &amp; Fiscal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Jolliff</dc:creator>
  <cp:lastModifiedBy>Lisa Jolliff</cp:lastModifiedBy>
  <cp:revision>504</cp:revision>
  <cp:lastPrinted>2022-08-29T19:15:05Z</cp:lastPrinted>
  <dcterms:created xsi:type="dcterms:W3CDTF">2017-06-08T19:59:50Z</dcterms:created>
  <dcterms:modified xsi:type="dcterms:W3CDTF">2022-10-26T19:02:20Z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c8b0b85-d75e-4e7c-989b-349f33915dc1_Enabled">
    <vt:lpwstr>true</vt:lpwstr>
  </property>
  <property fmtid="{D5CDD505-2E9C-101B-9397-08002B2CF9AE}" pid="3" name="MSIP_Label_1c8b0b85-d75e-4e7c-989b-349f33915dc1_SetDate">
    <vt:lpwstr>2022-08-28T10:09:38Z</vt:lpwstr>
  </property>
  <property fmtid="{D5CDD505-2E9C-101B-9397-08002B2CF9AE}" pid="4" name="MSIP_Label_1c8b0b85-d75e-4e7c-989b-349f33915dc1_Method">
    <vt:lpwstr>Standard</vt:lpwstr>
  </property>
  <property fmtid="{D5CDD505-2E9C-101B-9397-08002B2CF9AE}" pid="5" name="MSIP_Label_1c8b0b85-d75e-4e7c-989b-349f33915dc1_Name">
    <vt:lpwstr>defa4170-0d19-0005-0004-bc88714345d2</vt:lpwstr>
  </property>
  <property fmtid="{D5CDD505-2E9C-101B-9397-08002B2CF9AE}" pid="6" name="MSIP_Label_1c8b0b85-d75e-4e7c-989b-349f33915dc1_SiteId">
    <vt:lpwstr>663161ba-5851-41e6-8516-19e102d02698</vt:lpwstr>
  </property>
  <property fmtid="{D5CDD505-2E9C-101B-9397-08002B2CF9AE}" pid="7" name="MSIP_Label_1c8b0b85-d75e-4e7c-989b-349f33915dc1_ActionId">
    <vt:lpwstr>3518b383-aa7a-47ad-b98e-d15cb06aa137</vt:lpwstr>
  </property>
  <property fmtid="{D5CDD505-2E9C-101B-9397-08002B2CF9AE}" pid="8" name="MSIP_Label_1c8b0b85-d75e-4e7c-989b-349f33915dc1_ContentBits">
    <vt:lpwstr>0</vt:lpwstr>
  </property>
</Properties>
</file>